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61" r:id="rId2"/>
    <p:sldId id="265" r:id="rId3"/>
    <p:sldId id="266" r:id="rId4"/>
    <p:sldId id="317" r:id="rId5"/>
    <p:sldId id="295" r:id="rId6"/>
    <p:sldId id="259" r:id="rId7"/>
    <p:sldId id="297" r:id="rId8"/>
    <p:sldId id="263" r:id="rId9"/>
    <p:sldId id="298" r:id="rId10"/>
    <p:sldId id="264" r:id="rId11"/>
    <p:sldId id="318" r:id="rId12"/>
    <p:sldId id="319" r:id="rId13"/>
    <p:sldId id="320" r:id="rId14"/>
    <p:sldId id="321" r:id="rId15"/>
    <p:sldId id="322" r:id="rId16"/>
    <p:sldId id="312" r:id="rId17"/>
    <p:sldId id="313" r:id="rId18"/>
    <p:sldId id="311" r:id="rId19"/>
    <p:sldId id="287" r:id="rId20"/>
    <p:sldId id="310" r:id="rId21"/>
    <p:sldId id="288" r:id="rId22"/>
    <p:sldId id="309" r:id="rId23"/>
    <p:sldId id="314" r:id="rId24"/>
    <p:sldId id="315" r:id="rId25"/>
    <p:sldId id="294" r:id="rId26"/>
    <p:sldId id="316" r:id="rId27"/>
  </p:sldIdLst>
  <p:sldSz cx="9144000" cy="6858000" type="screen4x3"/>
  <p:notesSz cx="6858000" cy="9144000"/>
  <p:defaultTextStyle>
    <a:defPPr>
      <a:defRPr lang="es-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4865" autoAdjust="0"/>
  </p:normalViewPr>
  <p:slideViewPr>
    <p:cSldViewPr snapToGrid="0">
      <p:cViewPr varScale="1">
        <p:scale>
          <a:sx n="56" d="100"/>
          <a:sy n="56" d="100"/>
        </p:scale>
        <p:origin x="1800" y="42"/>
      </p:cViewPr>
      <p:guideLst/>
    </p:cSldViewPr>
  </p:slideViewPr>
  <p:notesTextViewPr>
    <p:cViewPr>
      <p:scale>
        <a:sx n="200" d="100"/>
        <a:sy n="2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3A0AC6-04DE-4215-91A8-409AAB4EAED7}" type="doc">
      <dgm:prSet loTypeId="urn:microsoft.com/office/officeart/2005/8/layout/orgChart1" loCatId="hierarchy" qsTypeId="urn:microsoft.com/office/officeart/2005/8/quickstyle/3d2" qsCatId="3D" csTypeId="urn:microsoft.com/office/officeart/2005/8/colors/colorful2" csCatId="colorful" phldr="1"/>
      <dgm:spPr/>
      <dgm:t>
        <a:bodyPr/>
        <a:lstStyle/>
        <a:p>
          <a:endParaRPr lang="es-ES"/>
        </a:p>
      </dgm:t>
    </dgm:pt>
    <dgm:pt modelId="{EE543D01-6473-4DF3-9357-11EB007B64E5}" type="asst">
      <dgm:prSet phldrT="[Texto]" custT="1"/>
      <dgm:spPr>
        <a:solidFill>
          <a:srgbClr val="002060"/>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S_tradnl" sz="2800" b="1" dirty="0" smtClean="0">
              <a:latin typeface="Calibri" pitchFamily="34" charset="0"/>
            </a:rPr>
            <a:t>95 </a:t>
          </a:r>
          <a:r>
            <a:rPr lang="es-ES_tradnl" sz="2800" b="1" dirty="0" err="1" smtClean="0">
              <a:latin typeface="Calibri" pitchFamily="34" charset="0"/>
            </a:rPr>
            <a:t>patients</a:t>
          </a:r>
          <a:r>
            <a:rPr lang="es-ES_tradnl" sz="2800" b="1" dirty="0" smtClean="0">
              <a:latin typeface="Calibri" pitchFamily="34" charset="0"/>
            </a:rPr>
            <a:t> HIV -1 </a:t>
          </a:r>
        </a:p>
        <a:p>
          <a:pPr marL="0" marR="0" indent="0" defTabSz="914400" eaLnBrk="1" fontAlgn="auto" latinLnBrk="0" hangingPunct="1">
            <a:lnSpc>
              <a:spcPct val="100000"/>
            </a:lnSpc>
            <a:spcBef>
              <a:spcPts val="0"/>
            </a:spcBef>
            <a:spcAft>
              <a:spcPts val="0"/>
            </a:spcAft>
            <a:buClrTx/>
            <a:buSzTx/>
            <a:buFontTx/>
            <a:buNone/>
            <a:tabLst/>
            <a:defRPr/>
          </a:pPr>
          <a:r>
            <a:rPr lang="es-ES_tradnl" sz="2800" b="1" dirty="0" err="1" smtClean="0">
              <a:latin typeface="Calibri" pitchFamily="34" charset="0"/>
            </a:rPr>
            <a:t>Naive</a:t>
          </a:r>
          <a:r>
            <a:rPr lang="es-ES_tradnl" sz="2800" b="1" dirty="0" smtClean="0">
              <a:latin typeface="Calibri" pitchFamily="34" charset="0"/>
            </a:rPr>
            <a:t> ARV</a:t>
          </a:r>
          <a:endParaRPr lang="es-ES" sz="2800" dirty="0">
            <a:latin typeface="Calibri" pitchFamily="34" charset="0"/>
          </a:endParaRPr>
        </a:p>
      </dgm:t>
    </dgm:pt>
    <dgm:pt modelId="{B4164337-33AD-4CBD-A86F-D4DE631CB436}" type="parTrans" cxnId="{435084BD-43DC-4397-98B9-83B8D7DACEA2}">
      <dgm:prSet/>
      <dgm:spPr/>
      <dgm:t>
        <a:bodyPr/>
        <a:lstStyle/>
        <a:p>
          <a:endParaRPr lang="es-ES"/>
        </a:p>
      </dgm:t>
    </dgm:pt>
    <dgm:pt modelId="{096D360B-8D93-46A3-A3E3-963A21543A53}" type="sibTrans" cxnId="{435084BD-43DC-4397-98B9-83B8D7DACEA2}">
      <dgm:prSet/>
      <dgm:spPr/>
      <dgm:t>
        <a:bodyPr/>
        <a:lstStyle/>
        <a:p>
          <a:endParaRPr lang="es-ES"/>
        </a:p>
      </dgm:t>
    </dgm:pt>
    <dgm:pt modelId="{6AB7F04B-5612-4D69-8CE7-6D1301097AE7}">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S" sz="2000" b="1" dirty="0" smtClean="0">
              <a:solidFill>
                <a:schemeClr val="tx1"/>
              </a:solidFill>
              <a:effectLst>
                <a:outerShdw blurRad="38100" dist="38100" dir="2700000" algn="tl">
                  <a:srgbClr val="000000"/>
                </a:outerShdw>
              </a:effectLst>
              <a:latin typeface="Calibri" pitchFamily="34" charset="0"/>
            </a:rPr>
            <a:t>52 RP</a:t>
          </a:r>
        </a:p>
        <a:p>
          <a:pPr marL="0" marR="0" indent="0" defTabSz="914400" eaLnBrk="1" fontAlgn="auto" latinLnBrk="0" hangingPunct="1">
            <a:lnSpc>
              <a:spcPct val="100000"/>
            </a:lnSpc>
            <a:spcBef>
              <a:spcPts val="0"/>
            </a:spcBef>
            <a:spcAft>
              <a:spcPts val="0"/>
            </a:spcAft>
            <a:buClrTx/>
            <a:buSzTx/>
            <a:buFontTx/>
            <a:buNone/>
            <a:tabLst/>
            <a:defRPr/>
          </a:pPr>
          <a:r>
            <a:rPr lang="es-ES" sz="2000" dirty="0" err="1" smtClean="0">
              <a:solidFill>
                <a:schemeClr val="tx1"/>
              </a:solidFill>
              <a:latin typeface="Calibri" pitchFamily="34" charset="0"/>
            </a:rPr>
            <a:t>Progression</a:t>
          </a:r>
          <a:r>
            <a:rPr lang="es-ES" sz="2000" dirty="0" smtClean="0">
              <a:solidFill>
                <a:schemeClr val="tx1"/>
              </a:solidFill>
              <a:latin typeface="Calibri" pitchFamily="34" charset="0"/>
            </a:rPr>
            <a:t> </a:t>
          </a:r>
          <a:r>
            <a:rPr lang="es-ES" sz="2000" dirty="0" err="1" smtClean="0">
              <a:solidFill>
                <a:schemeClr val="tx1"/>
              </a:solidFill>
              <a:latin typeface="Calibri" pitchFamily="34" charset="0"/>
            </a:rPr>
            <a:t>to</a:t>
          </a:r>
          <a:r>
            <a:rPr lang="es-ES" sz="2000" dirty="0" smtClean="0">
              <a:solidFill>
                <a:schemeClr val="tx1"/>
              </a:solidFill>
              <a:latin typeface="Calibri" pitchFamily="34" charset="0"/>
            </a:rPr>
            <a:t> AIDS &lt;3 </a:t>
          </a:r>
          <a:r>
            <a:rPr lang="es-ES_tradnl" sz="2000" dirty="0" err="1" smtClean="0">
              <a:solidFill>
                <a:schemeClr val="tx1"/>
              </a:solidFill>
              <a:latin typeface="Calibri" pitchFamily="34" charset="0"/>
            </a:rPr>
            <a:t>years</a:t>
          </a:r>
          <a:r>
            <a:rPr lang="es-ES_tradnl" sz="2000" dirty="0" smtClean="0">
              <a:solidFill>
                <a:schemeClr val="tx1"/>
              </a:solidFill>
              <a:latin typeface="Calibri" pitchFamily="34" charset="0"/>
            </a:rPr>
            <a:t> </a:t>
          </a:r>
          <a:r>
            <a:rPr lang="es-ES_tradnl" sz="2000" dirty="0" err="1" smtClean="0">
              <a:solidFill>
                <a:schemeClr val="tx1"/>
              </a:solidFill>
              <a:latin typeface="Calibri" pitchFamily="34" charset="0"/>
            </a:rPr>
            <a:t>from</a:t>
          </a:r>
          <a:r>
            <a:rPr lang="es-ES_tradnl" sz="2000" dirty="0" smtClean="0">
              <a:solidFill>
                <a:schemeClr val="tx1"/>
              </a:solidFill>
              <a:latin typeface="Calibri" pitchFamily="34" charset="0"/>
            </a:rPr>
            <a:t> diagnosis, </a:t>
          </a:r>
          <a:br>
            <a:rPr lang="es-ES_tradnl" sz="2000" dirty="0" smtClean="0">
              <a:solidFill>
                <a:schemeClr val="tx1"/>
              </a:solidFill>
              <a:latin typeface="Calibri" pitchFamily="34" charset="0"/>
            </a:rPr>
          </a:br>
          <a:r>
            <a:rPr lang="es-ES_tradnl" sz="2000" dirty="0" err="1" smtClean="0">
              <a:solidFill>
                <a:schemeClr val="tx1"/>
              </a:solidFill>
              <a:latin typeface="Calibri" pitchFamily="34" charset="0"/>
            </a:rPr>
            <a:t>Previous</a:t>
          </a:r>
          <a:r>
            <a:rPr lang="es-ES_tradnl" sz="2000" dirty="0" smtClean="0">
              <a:solidFill>
                <a:schemeClr val="tx1"/>
              </a:solidFill>
              <a:latin typeface="Calibri" pitchFamily="34" charset="0"/>
            </a:rPr>
            <a:t> HIV </a:t>
          </a:r>
          <a:r>
            <a:rPr lang="es-ES_tradnl" sz="2000" dirty="0" err="1" smtClean="0">
              <a:solidFill>
                <a:schemeClr val="tx1"/>
              </a:solidFill>
              <a:latin typeface="Calibri" pitchFamily="34" charset="0"/>
            </a:rPr>
            <a:t>negative</a:t>
          </a:r>
          <a:r>
            <a:rPr lang="es-ES_tradnl" sz="2000" dirty="0" smtClean="0">
              <a:solidFill>
                <a:schemeClr val="tx1"/>
              </a:solidFill>
              <a:latin typeface="Calibri" pitchFamily="34" charset="0"/>
            </a:rPr>
            <a:t> test.</a:t>
          </a:r>
          <a:endParaRPr lang="es-ES" sz="2000" b="1" dirty="0">
            <a:solidFill>
              <a:schemeClr val="tx1"/>
            </a:solidFill>
            <a:effectLst>
              <a:outerShdw blurRad="38100" dist="38100" dir="2700000" algn="tl">
                <a:srgbClr val="000000"/>
              </a:outerShdw>
            </a:effectLst>
            <a:latin typeface="Calibri" pitchFamily="34" charset="0"/>
          </a:endParaRPr>
        </a:p>
      </dgm:t>
    </dgm:pt>
    <dgm:pt modelId="{88F655DF-ECB5-4ABE-BC61-9C30A5280561}" type="parTrans" cxnId="{DA72721D-CC30-4AE5-9E35-5A1CE31A1B0E}">
      <dgm:prSet/>
      <dgm:spPr/>
      <dgm:t>
        <a:bodyPr/>
        <a:lstStyle/>
        <a:p>
          <a:endParaRPr lang="es-ES"/>
        </a:p>
      </dgm:t>
    </dgm:pt>
    <dgm:pt modelId="{CAC696BD-0F9B-4BF9-AB18-5EC060018B83}" type="sibTrans" cxnId="{DA72721D-CC30-4AE5-9E35-5A1CE31A1B0E}">
      <dgm:prSet/>
      <dgm:spPr/>
      <dgm:t>
        <a:bodyPr/>
        <a:lstStyle/>
        <a:p>
          <a:endParaRPr lang="es-ES"/>
        </a:p>
      </dgm:t>
    </dgm:pt>
    <dgm:pt modelId="{D31BBCFA-DEE9-4881-95F0-6BDCBFF71CA9}">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S_tradnl" sz="2000" b="1" dirty="0" smtClean="0">
              <a:solidFill>
                <a:schemeClr val="tx1"/>
              </a:solidFill>
              <a:effectLst>
                <a:outerShdw blurRad="38100" dist="38100" dir="2700000" algn="tl">
                  <a:srgbClr val="000000"/>
                </a:outerShdw>
              </a:effectLst>
              <a:latin typeface="Calibri" pitchFamily="34" charset="0"/>
            </a:rPr>
            <a:t>21 Non-AIDS</a:t>
          </a:r>
        </a:p>
        <a:p>
          <a:pPr marL="0" marR="0" indent="0" defTabSz="914400" eaLnBrk="1" fontAlgn="auto" latinLnBrk="0" hangingPunct="1">
            <a:lnSpc>
              <a:spcPct val="100000"/>
            </a:lnSpc>
            <a:spcBef>
              <a:spcPts val="0"/>
            </a:spcBef>
            <a:spcAft>
              <a:spcPts val="0"/>
            </a:spcAft>
            <a:buClrTx/>
            <a:buSzTx/>
            <a:buFontTx/>
            <a:buNone/>
            <a:tabLst/>
            <a:defRPr/>
          </a:pPr>
          <a:r>
            <a:rPr lang="es-ES_tradnl" sz="2000" dirty="0" smtClean="0">
              <a:solidFill>
                <a:schemeClr val="tx1"/>
              </a:solidFill>
              <a:latin typeface="Calibri" pitchFamily="34" charset="0"/>
            </a:rPr>
            <a:t>HIV + </a:t>
          </a:r>
          <a:r>
            <a:rPr lang="es-ES_tradnl" sz="2000" dirty="0" err="1" smtClean="0">
              <a:solidFill>
                <a:schemeClr val="tx1"/>
              </a:solidFill>
              <a:latin typeface="Calibri" pitchFamily="34" charset="0"/>
            </a:rPr>
            <a:t>with</a:t>
          </a:r>
          <a:r>
            <a:rPr lang="es-ES_tradnl" sz="2000" dirty="0" smtClean="0">
              <a:solidFill>
                <a:schemeClr val="tx1"/>
              </a:solidFill>
              <a:latin typeface="Calibri" pitchFamily="34" charset="0"/>
            </a:rPr>
            <a:t> &lt;3 </a:t>
          </a:r>
          <a:r>
            <a:rPr lang="es-ES_tradnl" sz="2000" dirty="0" err="1" smtClean="0">
              <a:solidFill>
                <a:schemeClr val="tx1"/>
              </a:solidFill>
              <a:latin typeface="Calibri" pitchFamily="34" charset="0"/>
            </a:rPr>
            <a:t>years</a:t>
          </a:r>
          <a:r>
            <a:rPr lang="es-ES_tradnl" sz="2000" dirty="0" smtClean="0">
              <a:solidFill>
                <a:schemeClr val="tx1"/>
              </a:solidFill>
              <a:latin typeface="Calibri" pitchFamily="34" charset="0"/>
            </a:rPr>
            <a:t> </a:t>
          </a:r>
          <a:r>
            <a:rPr lang="es-ES_tradnl" sz="2000" dirty="0" err="1" smtClean="0">
              <a:solidFill>
                <a:schemeClr val="tx1"/>
              </a:solidFill>
              <a:latin typeface="Calibri" pitchFamily="34" charset="0"/>
            </a:rPr>
            <a:t>from</a:t>
          </a:r>
          <a:r>
            <a:rPr lang="es-ES_tradnl" sz="2000" dirty="0" smtClean="0">
              <a:solidFill>
                <a:schemeClr val="tx1"/>
              </a:solidFill>
              <a:latin typeface="Calibri" pitchFamily="34" charset="0"/>
            </a:rPr>
            <a:t> diagnosis, </a:t>
          </a:r>
          <a:r>
            <a:rPr lang="es-ES_tradnl" sz="2000" dirty="0" err="1" smtClean="0">
              <a:solidFill>
                <a:schemeClr val="tx1"/>
              </a:solidFill>
              <a:latin typeface="Calibri" pitchFamily="34" charset="0"/>
            </a:rPr>
            <a:t>asymptomatics</a:t>
          </a:r>
          <a:r>
            <a:rPr lang="es-ES_tradnl" sz="2000" dirty="0" smtClean="0">
              <a:solidFill>
                <a:schemeClr val="tx1"/>
              </a:solidFill>
              <a:latin typeface="Calibri" pitchFamily="34" charset="0"/>
            </a:rPr>
            <a:t>.</a:t>
          </a:r>
        </a:p>
        <a:p>
          <a:pPr marL="0" marR="0" indent="0" defTabSz="914400" eaLnBrk="1" fontAlgn="auto" latinLnBrk="0" hangingPunct="1">
            <a:lnSpc>
              <a:spcPct val="100000"/>
            </a:lnSpc>
            <a:spcBef>
              <a:spcPts val="0"/>
            </a:spcBef>
            <a:spcAft>
              <a:spcPts val="0"/>
            </a:spcAft>
            <a:buClrTx/>
            <a:buSzTx/>
            <a:buFontTx/>
            <a:buNone/>
            <a:tabLst/>
            <a:defRPr/>
          </a:pPr>
          <a:r>
            <a:rPr lang="es-ES_tradnl" sz="2000" dirty="0" err="1" smtClean="0">
              <a:solidFill>
                <a:schemeClr val="tx1"/>
              </a:solidFill>
              <a:latin typeface="Calibri" pitchFamily="34" charset="0"/>
            </a:rPr>
            <a:t>Previous</a:t>
          </a:r>
          <a:r>
            <a:rPr lang="es-ES_tradnl" sz="2000" dirty="0" smtClean="0">
              <a:solidFill>
                <a:schemeClr val="tx1"/>
              </a:solidFill>
              <a:latin typeface="Calibri" pitchFamily="34" charset="0"/>
            </a:rPr>
            <a:t> HIV </a:t>
          </a:r>
          <a:r>
            <a:rPr lang="es-ES_tradnl" sz="2000" dirty="0" err="1" smtClean="0">
              <a:solidFill>
                <a:schemeClr val="tx1"/>
              </a:solidFill>
              <a:latin typeface="Calibri" pitchFamily="34" charset="0"/>
            </a:rPr>
            <a:t>negative</a:t>
          </a:r>
          <a:r>
            <a:rPr lang="es-ES_tradnl" sz="2000" dirty="0" smtClean="0">
              <a:solidFill>
                <a:schemeClr val="tx1"/>
              </a:solidFill>
              <a:latin typeface="Calibri" pitchFamily="34" charset="0"/>
            </a:rPr>
            <a:t> test.</a:t>
          </a:r>
          <a:endParaRPr lang="es-ES_tradnl" sz="2000" dirty="0">
            <a:solidFill>
              <a:schemeClr val="tx1"/>
            </a:solidFill>
            <a:latin typeface="Calibri" pitchFamily="34" charset="0"/>
          </a:endParaRPr>
        </a:p>
      </dgm:t>
    </dgm:pt>
    <dgm:pt modelId="{4838F276-E2EC-4E5C-A2A2-DEF8DFF69CB4}" type="parTrans" cxnId="{F4BE09EF-EB3B-4415-93F3-BAAD995963C5}">
      <dgm:prSet/>
      <dgm:spPr/>
      <dgm:t>
        <a:bodyPr/>
        <a:lstStyle/>
        <a:p>
          <a:endParaRPr lang="es-ES"/>
        </a:p>
      </dgm:t>
    </dgm:pt>
    <dgm:pt modelId="{7389614B-32A0-4863-9D07-858AAB9EB542}" type="sibTrans" cxnId="{F4BE09EF-EB3B-4415-93F3-BAAD995963C5}">
      <dgm:prSet/>
      <dgm:spPr/>
      <dgm:t>
        <a:bodyPr/>
        <a:lstStyle/>
        <a:p>
          <a:endParaRPr lang="es-ES"/>
        </a:p>
      </dgm:t>
    </dgm:pt>
    <dgm:pt modelId="{79ADA0AA-7829-4267-85B8-B92995044750}">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es-ES_tradnl" sz="2000" b="1" dirty="0" smtClean="0">
            <a:solidFill>
              <a:schemeClr val="tx1"/>
            </a:solidFill>
            <a:effectLst>
              <a:outerShdw blurRad="38100" dist="38100" dir="2700000" algn="tl">
                <a:srgbClr val="000000"/>
              </a:outerShdw>
            </a:effectLst>
            <a:latin typeface="Calibri" pitchFamily="34" charset="0"/>
          </a:endParaRPr>
        </a:p>
        <a:p>
          <a:pPr marL="0" marR="0" indent="0" defTabSz="914400" eaLnBrk="1" fontAlgn="auto" latinLnBrk="0" hangingPunct="1">
            <a:lnSpc>
              <a:spcPct val="100000"/>
            </a:lnSpc>
            <a:spcBef>
              <a:spcPts val="0"/>
            </a:spcBef>
            <a:spcAft>
              <a:spcPts val="0"/>
            </a:spcAft>
            <a:buClrTx/>
            <a:buSzTx/>
            <a:buFontTx/>
            <a:buNone/>
            <a:tabLst/>
            <a:defRPr/>
          </a:pPr>
          <a:r>
            <a:rPr lang="es-ES_tradnl" sz="2000" b="1" dirty="0" smtClean="0">
              <a:solidFill>
                <a:schemeClr val="tx1"/>
              </a:solidFill>
              <a:effectLst>
                <a:outerShdw blurRad="38100" dist="38100" dir="2700000" algn="tl">
                  <a:srgbClr val="000000"/>
                </a:outerShdw>
              </a:effectLst>
              <a:latin typeface="Calibri" pitchFamily="34" charset="0"/>
            </a:rPr>
            <a:t>22 </a:t>
          </a:r>
          <a:r>
            <a:rPr lang="es-ES_tradnl" sz="2000" b="1" dirty="0" err="1" smtClean="0">
              <a:solidFill>
                <a:schemeClr val="tx1"/>
              </a:solidFill>
              <a:effectLst>
                <a:outerShdw blurRad="38100" dist="38100" dir="2700000" algn="tl">
                  <a:srgbClr val="000000"/>
                </a:outerShdw>
              </a:effectLst>
              <a:latin typeface="Calibri" pitchFamily="34" charset="0"/>
            </a:rPr>
            <a:t>Chronic</a:t>
          </a:r>
          <a:r>
            <a:rPr lang="es-ES_tradnl" sz="2000" b="1" dirty="0" smtClean="0">
              <a:solidFill>
                <a:schemeClr val="tx1"/>
              </a:solidFill>
              <a:effectLst>
                <a:outerShdw blurRad="38100" dist="38100" dir="2700000" algn="tl">
                  <a:srgbClr val="000000"/>
                </a:outerShdw>
              </a:effectLst>
              <a:latin typeface="Calibri" pitchFamily="34" charset="0"/>
            </a:rPr>
            <a:t> AIDS</a:t>
          </a:r>
        </a:p>
        <a:p>
          <a:pPr marL="0" marR="0" indent="0" defTabSz="914400" eaLnBrk="1" fontAlgn="auto" latinLnBrk="0" hangingPunct="1">
            <a:lnSpc>
              <a:spcPct val="100000"/>
            </a:lnSpc>
            <a:spcBef>
              <a:spcPts val="0"/>
            </a:spcBef>
            <a:spcAft>
              <a:spcPts val="0"/>
            </a:spcAft>
            <a:buClrTx/>
            <a:buSzTx/>
            <a:buFontTx/>
            <a:buNone/>
            <a:tabLst/>
            <a:defRPr/>
          </a:pPr>
          <a:r>
            <a:rPr lang="es-ES" sz="2000" dirty="0" smtClean="0">
              <a:solidFill>
                <a:schemeClr val="tx1"/>
              </a:solidFill>
              <a:latin typeface="Calibri" pitchFamily="34" charset="0"/>
            </a:rPr>
            <a:t>AIDS </a:t>
          </a:r>
          <a:r>
            <a:rPr lang="es-ES" sz="2000" dirty="0" err="1" smtClean="0">
              <a:solidFill>
                <a:schemeClr val="tx1"/>
              </a:solidFill>
              <a:latin typeface="Calibri" pitchFamily="34" charset="0"/>
            </a:rPr>
            <a:t>patient</a:t>
          </a:r>
          <a:r>
            <a:rPr lang="es-ES" sz="2000" dirty="0" smtClean="0">
              <a:solidFill>
                <a:schemeClr val="tx1"/>
              </a:solidFill>
              <a:latin typeface="Calibri" pitchFamily="34" charset="0"/>
            </a:rPr>
            <a:t> </a:t>
          </a:r>
          <a:r>
            <a:rPr lang="es-ES" sz="2000" dirty="0" err="1" smtClean="0">
              <a:solidFill>
                <a:schemeClr val="tx1"/>
              </a:solidFill>
              <a:latin typeface="Calibri" pitchFamily="34" charset="0"/>
            </a:rPr>
            <a:t>with</a:t>
          </a:r>
          <a:r>
            <a:rPr lang="es-ES" sz="2000" dirty="0" smtClean="0">
              <a:solidFill>
                <a:schemeClr val="tx1"/>
              </a:solidFill>
              <a:latin typeface="Calibri" pitchFamily="34" charset="0"/>
            </a:rPr>
            <a:t> </a:t>
          </a:r>
        </a:p>
        <a:p>
          <a:pPr marL="0" marR="0" indent="0" defTabSz="914400" eaLnBrk="1" fontAlgn="auto" latinLnBrk="0" hangingPunct="1">
            <a:lnSpc>
              <a:spcPct val="100000"/>
            </a:lnSpc>
            <a:spcBef>
              <a:spcPts val="0"/>
            </a:spcBef>
            <a:spcAft>
              <a:spcPts val="0"/>
            </a:spcAft>
            <a:buClrTx/>
            <a:buSzTx/>
            <a:buFontTx/>
            <a:buNone/>
            <a:tabLst/>
            <a:defRPr/>
          </a:pPr>
          <a:r>
            <a:rPr lang="es-ES" sz="2000" dirty="0" smtClean="0">
              <a:solidFill>
                <a:schemeClr val="tx1"/>
              </a:solidFill>
              <a:latin typeface="Calibri" pitchFamily="34" charset="0"/>
            </a:rPr>
            <a:t>8-10 </a:t>
          </a:r>
          <a:r>
            <a:rPr lang="es-ES" sz="2000" dirty="0" err="1" smtClean="0">
              <a:solidFill>
                <a:schemeClr val="tx1"/>
              </a:solidFill>
              <a:latin typeface="Calibri" pitchFamily="34" charset="0"/>
            </a:rPr>
            <a:t>years</a:t>
          </a:r>
          <a:r>
            <a:rPr lang="es-ES" sz="2000" dirty="0" smtClean="0">
              <a:solidFill>
                <a:schemeClr val="tx1"/>
              </a:solidFill>
              <a:latin typeface="Calibri" pitchFamily="34" charset="0"/>
            </a:rPr>
            <a:t> </a:t>
          </a:r>
          <a:r>
            <a:rPr lang="es-ES" sz="2000" dirty="0" err="1" smtClean="0">
              <a:solidFill>
                <a:schemeClr val="tx1"/>
              </a:solidFill>
              <a:latin typeface="Calibri" pitchFamily="34" charset="0"/>
            </a:rPr>
            <a:t>since</a:t>
          </a:r>
          <a:r>
            <a:rPr lang="es-ES" sz="2000" dirty="0" smtClean="0">
              <a:solidFill>
                <a:schemeClr val="tx1"/>
              </a:solidFill>
              <a:latin typeface="Calibri" pitchFamily="34" charset="0"/>
            </a:rPr>
            <a:t> diagnosis.</a:t>
          </a:r>
          <a:endParaRPr lang="es-ES_tradnl" sz="2000" dirty="0" smtClean="0">
            <a:solidFill>
              <a:schemeClr val="tx1"/>
            </a:solidFill>
            <a:latin typeface="Calibri" pitchFamily="34" charset="0"/>
          </a:endParaRPr>
        </a:p>
        <a:p>
          <a:pPr defTabSz="577850">
            <a:lnSpc>
              <a:spcPct val="90000"/>
            </a:lnSpc>
            <a:spcBef>
              <a:spcPct val="0"/>
            </a:spcBef>
            <a:spcAft>
              <a:spcPct val="35000"/>
            </a:spcAft>
          </a:pPr>
          <a:endParaRPr lang="es-ES_tradnl" sz="2000" dirty="0">
            <a:solidFill>
              <a:schemeClr val="tx1"/>
            </a:solidFill>
            <a:latin typeface="Calibri" pitchFamily="34" charset="0"/>
          </a:endParaRPr>
        </a:p>
      </dgm:t>
    </dgm:pt>
    <dgm:pt modelId="{E23086B6-6EF6-4AC2-98D8-D81BA1900F08}" type="parTrans" cxnId="{F8885A25-4548-43D8-AE9E-5B85FFF7E1EE}">
      <dgm:prSet/>
      <dgm:spPr/>
      <dgm:t>
        <a:bodyPr/>
        <a:lstStyle/>
        <a:p>
          <a:endParaRPr lang="es-ES"/>
        </a:p>
      </dgm:t>
    </dgm:pt>
    <dgm:pt modelId="{6BA0ECA8-ECE7-4B24-9C83-7761BD3AA30E}" type="sibTrans" cxnId="{F8885A25-4548-43D8-AE9E-5B85FFF7E1EE}">
      <dgm:prSet/>
      <dgm:spPr/>
      <dgm:t>
        <a:bodyPr/>
        <a:lstStyle/>
        <a:p>
          <a:endParaRPr lang="es-ES"/>
        </a:p>
      </dgm:t>
    </dgm:pt>
    <dgm:pt modelId="{F6FA6A93-39CC-4E0E-BE7C-FF45758F68C2}" type="pres">
      <dgm:prSet presAssocID="{8E3A0AC6-04DE-4215-91A8-409AAB4EAED7}" presName="hierChild1" presStyleCnt="0">
        <dgm:presLayoutVars>
          <dgm:orgChart val="1"/>
          <dgm:chPref val="1"/>
          <dgm:dir/>
          <dgm:animOne val="branch"/>
          <dgm:animLvl val="lvl"/>
          <dgm:resizeHandles/>
        </dgm:presLayoutVars>
      </dgm:prSet>
      <dgm:spPr/>
      <dgm:t>
        <a:bodyPr/>
        <a:lstStyle/>
        <a:p>
          <a:endParaRPr lang="es-ES"/>
        </a:p>
      </dgm:t>
    </dgm:pt>
    <dgm:pt modelId="{9F01F28D-87B7-46E6-AC85-4BEEC03E1793}" type="pres">
      <dgm:prSet presAssocID="{EE543D01-6473-4DF3-9357-11EB007B64E5}" presName="hierRoot1" presStyleCnt="0">
        <dgm:presLayoutVars>
          <dgm:hierBranch val="init"/>
        </dgm:presLayoutVars>
      </dgm:prSet>
      <dgm:spPr/>
      <dgm:t>
        <a:bodyPr/>
        <a:lstStyle/>
        <a:p>
          <a:endParaRPr lang="es-US"/>
        </a:p>
      </dgm:t>
    </dgm:pt>
    <dgm:pt modelId="{88D77459-3679-4A81-BBA6-7D524BFDF245}" type="pres">
      <dgm:prSet presAssocID="{EE543D01-6473-4DF3-9357-11EB007B64E5}" presName="rootComposite1" presStyleCnt="0"/>
      <dgm:spPr/>
      <dgm:t>
        <a:bodyPr/>
        <a:lstStyle/>
        <a:p>
          <a:endParaRPr lang="es-US"/>
        </a:p>
      </dgm:t>
    </dgm:pt>
    <dgm:pt modelId="{7D73299D-15A0-46EC-A7BF-007E412FA3B6}" type="pres">
      <dgm:prSet presAssocID="{EE543D01-6473-4DF3-9357-11EB007B64E5}" presName="rootText1" presStyleLbl="node0" presStyleIdx="0" presStyleCnt="1" custScaleX="173084" custScaleY="119557">
        <dgm:presLayoutVars>
          <dgm:chPref val="3"/>
        </dgm:presLayoutVars>
      </dgm:prSet>
      <dgm:spPr/>
      <dgm:t>
        <a:bodyPr/>
        <a:lstStyle/>
        <a:p>
          <a:endParaRPr lang="es-ES"/>
        </a:p>
      </dgm:t>
    </dgm:pt>
    <dgm:pt modelId="{B50FA4CB-9652-47B0-B5F4-6D8BAC6DA26A}" type="pres">
      <dgm:prSet presAssocID="{EE543D01-6473-4DF3-9357-11EB007B64E5}" presName="rootConnector1" presStyleLbl="asst0" presStyleIdx="0" presStyleCnt="0"/>
      <dgm:spPr/>
      <dgm:t>
        <a:bodyPr/>
        <a:lstStyle/>
        <a:p>
          <a:endParaRPr lang="es-ES"/>
        </a:p>
      </dgm:t>
    </dgm:pt>
    <dgm:pt modelId="{670BDD80-D1B4-4995-862F-4166864F1E2E}" type="pres">
      <dgm:prSet presAssocID="{EE543D01-6473-4DF3-9357-11EB007B64E5}" presName="hierChild2" presStyleCnt="0"/>
      <dgm:spPr/>
      <dgm:t>
        <a:bodyPr/>
        <a:lstStyle/>
        <a:p>
          <a:endParaRPr lang="es-US"/>
        </a:p>
      </dgm:t>
    </dgm:pt>
    <dgm:pt modelId="{03D2A077-856D-4522-B5BF-EE304D2C265F}" type="pres">
      <dgm:prSet presAssocID="{88F655DF-ECB5-4ABE-BC61-9C30A5280561}" presName="Name37" presStyleLbl="parChTrans1D2" presStyleIdx="0" presStyleCnt="3"/>
      <dgm:spPr/>
      <dgm:t>
        <a:bodyPr/>
        <a:lstStyle/>
        <a:p>
          <a:endParaRPr lang="es-ES"/>
        </a:p>
      </dgm:t>
    </dgm:pt>
    <dgm:pt modelId="{3F6CC21A-AF96-43B5-9E11-AAA16D06DC0D}" type="pres">
      <dgm:prSet presAssocID="{6AB7F04B-5612-4D69-8CE7-6D1301097AE7}" presName="hierRoot2" presStyleCnt="0">
        <dgm:presLayoutVars>
          <dgm:hierBranch val="init"/>
        </dgm:presLayoutVars>
      </dgm:prSet>
      <dgm:spPr/>
      <dgm:t>
        <a:bodyPr/>
        <a:lstStyle/>
        <a:p>
          <a:endParaRPr lang="es-US"/>
        </a:p>
      </dgm:t>
    </dgm:pt>
    <dgm:pt modelId="{9389B7E3-F49A-4196-A6F1-EAFB3D4BB22C}" type="pres">
      <dgm:prSet presAssocID="{6AB7F04B-5612-4D69-8CE7-6D1301097AE7}" presName="rootComposite" presStyleCnt="0"/>
      <dgm:spPr/>
      <dgm:t>
        <a:bodyPr/>
        <a:lstStyle/>
        <a:p>
          <a:endParaRPr lang="es-US"/>
        </a:p>
      </dgm:t>
    </dgm:pt>
    <dgm:pt modelId="{F53F6D2D-5BB7-45E9-B5C6-71A00EB31A00}" type="pres">
      <dgm:prSet presAssocID="{6AB7F04B-5612-4D69-8CE7-6D1301097AE7}" presName="rootText" presStyleLbl="node2" presStyleIdx="0" presStyleCnt="3" custScaleX="166963" custScaleY="184055">
        <dgm:presLayoutVars>
          <dgm:chPref val="3"/>
        </dgm:presLayoutVars>
      </dgm:prSet>
      <dgm:spPr/>
      <dgm:t>
        <a:bodyPr/>
        <a:lstStyle/>
        <a:p>
          <a:endParaRPr lang="es-ES"/>
        </a:p>
      </dgm:t>
    </dgm:pt>
    <dgm:pt modelId="{4B5D35A1-5B41-4951-9DCB-E62016BB7BEE}" type="pres">
      <dgm:prSet presAssocID="{6AB7F04B-5612-4D69-8CE7-6D1301097AE7}" presName="rootConnector" presStyleLbl="node2" presStyleIdx="0" presStyleCnt="3"/>
      <dgm:spPr/>
      <dgm:t>
        <a:bodyPr/>
        <a:lstStyle/>
        <a:p>
          <a:endParaRPr lang="es-ES"/>
        </a:p>
      </dgm:t>
    </dgm:pt>
    <dgm:pt modelId="{87EDF698-0596-4AC3-94FD-4CA540FEA2E5}" type="pres">
      <dgm:prSet presAssocID="{6AB7F04B-5612-4D69-8CE7-6D1301097AE7}" presName="hierChild4" presStyleCnt="0"/>
      <dgm:spPr/>
      <dgm:t>
        <a:bodyPr/>
        <a:lstStyle/>
        <a:p>
          <a:endParaRPr lang="es-US"/>
        </a:p>
      </dgm:t>
    </dgm:pt>
    <dgm:pt modelId="{5969AC48-EC7C-471E-9758-A83904C289AA}" type="pres">
      <dgm:prSet presAssocID="{6AB7F04B-5612-4D69-8CE7-6D1301097AE7}" presName="hierChild5" presStyleCnt="0"/>
      <dgm:spPr/>
      <dgm:t>
        <a:bodyPr/>
        <a:lstStyle/>
        <a:p>
          <a:endParaRPr lang="es-US"/>
        </a:p>
      </dgm:t>
    </dgm:pt>
    <dgm:pt modelId="{49FF6963-7164-4F31-84BD-C70FD39DEAC2}" type="pres">
      <dgm:prSet presAssocID="{4838F276-E2EC-4E5C-A2A2-DEF8DFF69CB4}" presName="Name37" presStyleLbl="parChTrans1D2" presStyleIdx="1" presStyleCnt="3"/>
      <dgm:spPr/>
      <dgm:t>
        <a:bodyPr/>
        <a:lstStyle/>
        <a:p>
          <a:endParaRPr lang="es-ES"/>
        </a:p>
      </dgm:t>
    </dgm:pt>
    <dgm:pt modelId="{42CE9DD3-B5FE-472F-8A45-96E77AF87525}" type="pres">
      <dgm:prSet presAssocID="{D31BBCFA-DEE9-4881-95F0-6BDCBFF71CA9}" presName="hierRoot2" presStyleCnt="0">
        <dgm:presLayoutVars>
          <dgm:hierBranch val="init"/>
        </dgm:presLayoutVars>
      </dgm:prSet>
      <dgm:spPr/>
      <dgm:t>
        <a:bodyPr/>
        <a:lstStyle/>
        <a:p>
          <a:endParaRPr lang="es-US"/>
        </a:p>
      </dgm:t>
    </dgm:pt>
    <dgm:pt modelId="{14BABA42-FD50-4364-AA68-318AEFF924C9}" type="pres">
      <dgm:prSet presAssocID="{D31BBCFA-DEE9-4881-95F0-6BDCBFF71CA9}" presName="rootComposite" presStyleCnt="0"/>
      <dgm:spPr/>
      <dgm:t>
        <a:bodyPr/>
        <a:lstStyle/>
        <a:p>
          <a:endParaRPr lang="es-US"/>
        </a:p>
      </dgm:t>
    </dgm:pt>
    <dgm:pt modelId="{AFEF9AFE-DB82-4844-ADE7-21FBB310FE04}" type="pres">
      <dgm:prSet presAssocID="{D31BBCFA-DEE9-4881-95F0-6BDCBFF71CA9}" presName="rootText" presStyleLbl="node2" presStyleIdx="1" presStyleCnt="3" custScaleX="168549" custScaleY="191638">
        <dgm:presLayoutVars>
          <dgm:chPref val="3"/>
        </dgm:presLayoutVars>
      </dgm:prSet>
      <dgm:spPr/>
      <dgm:t>
        <a:bodyPr/>
        <a:lstStyle/>
        <a:p>
          <a:endParaRPr lang="es-ES"/>
        </a:p>
      </dgm:t>
    </dgm:pt>
    <dgm:pt modelId="{C91A1F7F-137D-4441-B50A-23E4A1242CEC}" type="pres">
      <dgm:prSet presAssocID="{D31BBCFA-DEE9-4881-95F0-6BDCBFF71CA9}" presName="rootConnector" presStyleLbl="node2" presStyleIdx="1" presStyleCnt="3"/>
      <dgm:spPr/>
      <dgm:t>
        <a:bodyPr/>
        <a:lstStyle/>
        <a:p>
          <a:endParaRPr lang="es-ES"/>
        </a:p>
      </dgm:t>
    </dgm:pt>
    <dgm:pt modelId="{71B910C3-3B41-4D59-98C5-B3D0E252960A}" type="pres">
      <dgm:prSet presAssocID="{D31BBCFA-DEE9-4881-95F0-6BDCBFF71CA9}" presName="hierChild4" presStyleCnt="0"/>
      <dgm:spPr/>
      <dgm:t>
        <a:bodyPr/>
        <a:lstStyle/>
        <a:p>
          <a:endParaRPr lang="es-US"/>
        </a:p>
      </dgm:t>
    </dgm:pt>
    <dgm:pt modelId="{766121E7-052D-4A26-A2F2-8AC2E2A33D43}" type="pres">
      <dgm:prSet presAssocID="{D31BBCFA-DEE9-4881-95F0-6BDCBFF71CA9}" presName="hierChild5" presStyleCnt="0"/>
      <dgm:spPr/>
      <dgm:t>
        <a:bodyPr/>
        <a:lstStyle/>
        <a:p>
          <a:endParaRPr lang="es-US"/>
        </a:p>
      </dgm:t>
    </dgm:pt>
    <dgm:pt modelId="{F83CFBDE-9BA0-437F-BADA-2FD93E71664F}" type="pres">
      <dgm:prSet presAssocID="{E23086B6-6EF6-4AC2-98D8-D81BA1900F08}" presName="Name37" presStyleLbl="parChTrans1D2" presStyleIdx="2" presStyleCnt="3"/>
      <dgm:spPr/>
      <dgm:t>
        <a:bodyPr/>
        <a:lstStyle/>
        <a:p>
          <a:endParaRPr lang="es-ES"/>
        </a:p>
      </dgm:t>
    </dgm:pt>
    <dgm:pt modelId="{ACE49DF1-8C9D-4C38-AC3D-A7805C7D24E1}" type="pres">
      <dgm:prSet presAssocID="{79ADA0AA-7829-4267-85B8-B92995044750}" presName="hierRoot2" presStyleCnt="0">
        <dgm:presLayoutVars>
          <dgm:hierBranch val="init"/>
        </dgm:presLayoutVars>
      </dgm:prSet>
      <dgm:spPr/>
      <dgm:t>
        <a:bodyPr/>
        <a:lstStyle/>
        <a:p>
          <a:endParaRPr lang="es-US"/>
        </a:p>
      </dgm:t>
    </dgm:pt>
    <dgm:pt modelId="{E8443AE8-4345-4295-9DFA-F44E10D06F47}" type="pres">
      <dgm:prSet presAssocID="{79ADA0AA-7829-4267-85B8-B92995044750}" presName="rootComposite" presStyleCnt="0"/>
      <dgm:spPr/>
      <dgm:t>
        <a:bodyPr/>
        <a:lstStyle/>
        <a:p>
          <a:endParaRPr lang="es-US"/>
        </a:p>
      </dgm:t>
    </dgm:pt>
    <dgm:pt modelId="{628D7F31-9573-4B4C-B070-891F25FA5F1F}" type="pres">
      <dgm:prSet presAssocID="{79ADA0AA-7829-4267-85B8-B92995044750}" presName="rootText" presStyleLbl="node2" presStyleIdx="2" presStyleCnt="3" custScaleX="123942" custScaleY="165717">
        <dgm:presLayoutVars>
          <dgm:chPref val="3"/>
        </dgm:presLayoutVars>
      </dgm:prSet>
      <dgm:spPr/>
      <dgm:t>
        <a:bodyPr/>
        <a:lstStyle/>
        <a:p>
          <a:endParaRPr lang="es-ES"/>
        </a:p>
      </dgm:t>
    </dgm:pt>
    <dgm:pt modelId="{5315133A-EB91-4C9C-AAF0-E373F205ED1F}" type="pres">
      <dgm:prSet presAssocID="{79ADA0AA-7829-4267-85B8-B92995044750}" presName="rootConnector" presStyleLbl="node2" presStyleIdx="2" presStyleCnt="3"/>
      <dgm:spPr/>
      <dgm:t>
        <a:bodyPr/>
        <a:lstStyle/>
        <a:p>
          <a:endParaRPr lang="es-ES"/>
        </a:p>
      </dgm:t>
    </dgm:pt>
    <dgm:pt modelId="{EB339C1E-4018-494D-B04F-117B8D128CA1}" type="pres">
      <dgm:prSet presAssocID="{79ADA0AA-7829-4267-85B8-B92995044750}" presName="hierChild4" presStyleCnt="0"/>
      <dgm:spPr/>
      <dgm:t>
        <a:bodyPr/>
        <a:lstStyle/>
        <a:p>
          <a:endParaRPr lang="es-US"/>
        </a:p>
      </dgm:t>
    </dgm:pt>
    <dgm:pt modelId="{8DEBA046-AA24-413B-A104-DB7DEE9A2F70}" type="pres">
      <dgm:prSet presAssocID="{79ADA0AA-7829-4267-85B8-B92995044750}" presName="hierChild5" presStyleCnt="0"/>
      <dgm:spPr/>
      <dgm:t>
        <a:bodyPr/>
        <a:lstStyle/>
        <a:p>
          <a:endParaRPr lang="es-US"/>
        </a:p>
      </dgm:t>
    </dgm:pt>
    <dgm:pt modelId="{D9A9BAA8-FD98-46C8-9FD4-E68851523954}" type="pres">
      <dgm:prSet presAssocID="{EE543D01-6473-4DF3-9357-11EB007B64E5}" presName="hierChild3" presStyleCnt="0"/>
      <dgm:spPr/>
      <dgm:t>
        <a:bodyPr/>
        <a:lstStyle/>
        <a:p>
          <a:endParaRPr lang="es-US"/>
        </a:p>
      </dgm:t>
    </dgm:pt>
  </dgm:ptLst>
  <dgm:cxnLst>
    <dgm:cxn modelId="{631022D6-7A7D-462B-870B-884B5CD0E0DA}" type="presOf" srcId="{EE543D01-6473-4DF3-9357-11EB007B64E5}" destId="{B50FA4CB-9652-47B0-B5F4-6D8BAC6DA26A}" srcOrd="1" destOrd="0" presId="urn:microsoft.com/office/officeart/2005/8/layout/orgChart1"/>
    <dgm:cxn modelId="{F8885A25-4548-43D8-AE9E-5B85FFF7E1EE}" srcId="{EE543D01-6473-4DF3-9357-11EB007B64E5}" destId="{79ADA0AA-7829-4267-85B8-B92995044750}" srcOrd="2" destOrd="0" parTransId="{E23086B6-6EF6-4AC2-98D8-D81BA1900F08}" sibTransId="{6BA0ECA8-ECE7-4B24-9C83-7761BD3AA30E}"/>
    <dgm:cxn modelId="{1064B00D-83F2-4CAA-8D95-45634B71E179}" type="presOf" srcId="{D31BBCFA-DEE9-4881-95F0-6BDCBFF71CA9}" destId="{AFEF9AFE-DB82-4844-ADE7-21FBB310FE04}" srcOrd="0" destOrd="0" presId="urn:microsoft.com/office/officeart/2005/8/layout/orgChart1"/>
    <dgm:cxn modelId="{F4BE09EF-EB3B-4415-93F3-BAAD995963C5}" srcId="{EE543D01-6473-4DF3-9357-11EB007B64E5}" destId="{D31BBCFA-DEE9-4881-95F0-6BDCBFF71CA9}" srcOrd="1" destOrd="0" parTransId="{4838F276-E2EC-4E5C-A2A2-DEF8DFF69CB4}" sibTransId="{7389614B-32A0-4863-9D07-858AAB9EB542}"/>
    <dgm:cxn modelId="{BA34D1C1-3FFD-4817-AE9D-FC6204414491}" type="presOf" srcId="{4838F276-E2EC-4E5C-A2A2-DEF8DFF69CB4}" destId="{49FF6963-7164-4F31-84BD-C70FD39DEAC2}" srcOrd="0" destOrd="0" presId="urn:microsoft.com/office/officeart/2005/8/layout/orgChart1"/>
    <dgm:cxn modelId="{E9ADC88E-CEBA-4F6E-9DED-00C078150F70}" type="presOf" srcId="{D31BBCFA-DEE9-4881-95F0-6BDCBFF71CA9}" destId="{C91A1F7F-137D-4441-B50A-23E4A1242CEC}" srcOrd="1" destOrd="0" presId="urn:microsoft.com/office/officeart/2005/8/layout/orgChart1"/>
    <dgm:cxn modelId="{45282B93-8A27-40AC-98AF-44551D174935}" type="presOf" srcId="{E23086B6-6EF6-4AC2-98D8-D81BA1900F08}" destId="{F83CFBDE-9BA0-437F-BADA-2FD93E71664F}" srcOrd="0" destOrd="0" presId="urn:microsoft.com/office/officeart/2005/8/layout/orgChart1"/>
    <dgm:cxn modelId="{5D68A811-5BFA-49EA-B818-20E797F89278}" type="presOf" srcId="{6AB7F04B-5612-4D69-8CE7-6D1301097AE7}" destId="{4B5D35A1-5B41-4951-9DCB-E62016BB7BEE}" srcOrd="1" destOrd="0" presId="urn:microsoft.com/office/officeart/2005/8/layout/orgChart1"/>
    <dgm:cxn modelId="{7570185E-BBA2-47D0-885D-B0C5C0337BB8}" type="presOf" srcId="{88F655DF-ECB5-4ABE-BC61-9C30A5280561}" destId="{03D2A077-856D-4522-B5BF-EE304D2C265F}" srcOrd="0" destOrd="0" presId="urn:microsoft.com/office/officeart/2005/8/layout/orgChart1"/>
    <dgm:cxn modelId="{00762BBC-9654-464F-BAA7-D74410D3FF3C}" type="presOf" srcId="{8E3A0AC6-04DE-4215-91A8-409AAB4EAED7}" destId="{F6FA6A93-39CC-4E0E-BE7C-FF45758F68C2}" srcOrd="0" destOrd="0" presId="urn:microsoft.com/office/officeart/2005/8/layout/orgChart1"/>
    <dgm:cxn modelId="{6BEFE711-AA30-4176-9120-DD2610A1F796}" type="presOf" srcId="{79ADA0AA-7829-4267-85B8-B92995044750}" destId="{5315133A-EB91-4C9C-AAF0-E373F205ED1F}" srcOrd="1" destOrd="0" presId="urn:microsoft.com/office/officeart/2005/8/layout/orgChart1"/>
    <dgm:cxn modelId="{3C6823D0-738C-45E4-A233-7A8461F447A3}" type="presOf" srcId="{EE543D01-6473-4DF3-9357-11EB007B64E5}" destId="{7D73299D-15A0-46EC-A7BF-007E412FA3B6}" srcOrd="0" destOrd="0" presId="urn:microsoft.com/office/officeart/2005/8/layout/orgChart1"/>
    <dgm:cxn modelId="{D9E700ED-427C-42F8-AB30-6B300EBEC0A2}" type="presOf" srcId="{6AB7F04B-5612-4D69-8CE7-6D1301097AE7}" destId="{F53F6D2D-5BB7-45E9-B5C6-71A00EB31A00}" srcOrd="0" destOrd="0" presId="urn:microsoft.com/office/officeart/2005/8/layout/orgChart1"/>
    <dgm:cxn modelId="{435084BD-43DC-4397-98B9-83B8D7DACEA2}" srcId="{8E3A0AC6-04DE-4215-91A8-409AAB4EAED7}" destId="{EE543D01-6473-4DF3-9357-11EB007B64E5}" srcOrd="0" destOrd="0" parTransId="{B4164337-33AD-4CBD-A86F-D4DE631CB436}" sibTransId="{096D360B-8D93-46A3-A3E3-963A21543A53}"/>
    <dgm:cxn modelId="{ACB818F0-3CF2-4B35-B624-FD1041936E32}" type="presOf" srcId="{79ADA0AA-7829-4267-85B8-B92995044750}" destId="{628D7F31-9573-4B4C-B070-891F25FA5F1F}" srcOrd="0" destOrd="0" presId="urn:microsoft.com/office/officeart/2005/8/layout/orgChart1"/>
    <dgm:cxn modelId="{DA72721D-CC30-4AE5-9E35-5A1CE31A1B0E}" srcId="{EE543D01-6473-4DF3-9357-11EB007B64E5}" destId="{6AB7F04B-5612-4D69-8CE7-6D1301097AE7}" srcOrd="0" destOrd="0" parTransId="{88F655DF-ECB5-4ABE-BC61-9C30A5280561}" sibTransId="{CAC696BD-0F9B-4BF9-AB18-5EC060018B83}"/>
    <dgm:cxn modelId="{44320FA6-9DC1-4965-9F9E-31E8D5C43FA8}" type="presParOf" srcId="{F6FA6A93-39CC-4E0E-BE7C-FF45758F68C2}" destId="{9F01F28D-87B7-46E6-AC85-4BEEC03E1793}" srcOrd="0" destOrd="0" presId="urn:microsoft.com/office/officeart/2005/8/layout/orgChart1"/>
    <dgm:cxn modelId="{995E3B99-9D30-470D-B1CC-26F45EB604B7}" type="presParOf" srcId="{9F01F28D-87B7-46E6-AC85-4BEEC03E1793}" destId="{88D77459-3679-4A81-BBA6-7D524BFDF245}" srcOrd="0" destOrd="0" presId="urn:microsoft.com/office/officeart/2005/8/layout/orgChart1"/>
    <dgm:cxn modelId="{25D5E307-2B02-4E4A-B80D-2E79A3C29B1B}" type="presParOf" srcId="{88D77459-3679-4A81-BBA6-7D524BFDF245}" destId="{7D73299D-15A0-46EC-A7BF-007E412FA3B6}" srcOrd="0" destOrd="0" presId="urn:microsoft.com/office/officeart/2005/8/layout/orgChart1"/>
    <dgm:cxn modelId="{E72D21A6-055A-4D6F-A85A-C3E6DEE11711}" type="presParOf" srcId="{88D77459-3679-4A81-BBA6-7D524BFDF245}" destId="{B50FA4CB-9652-47B0-B5F4-6D8BAC6DA26A}" srcOrd="1" destOrd="0" presId="urn:microsoft.com/office/officeart/2005/8/layout/orgChart1"/>
    <dgm:cxn modelId="{240F3D3C-AF05-4890-9424-1451A024AE68}" type="presParOf" srcId="{9F01F28D-87B7-46E6-AC85-4BEEC03E1793}" destId="{670BDD80-D1B4-4995-862F-4166864F1E2E}" srcOrd="1" destOrd="0" presId="urn:microsoft.com/office/officeart/2005/8/layout/orgChart1"/>
    <dgm:cxn modelId="{3F52EFDD-5D0B-4E64-A585-1C7770428C1C}" type="presParOf" srcId="{670BDD80-D1B4-4995-862F-4166864F1E2E}" destId="{03D2A077-856D-4522-B5BF-EE304D2C265F}" srcOrd="0" destOrd="0" presId="urn:microsoft.com/office/officeart/2005/8/layout/orgChart1"/>
    <dgm:cxn modelId="{65BD4F22-4F4D-4B43-B262-D4A1036E0EAE}" type="presParOf" srcId="{670BDD80-D1B4-4995-862F-4166864F1E2E}" destId="{3F6CC21A-AF96-43B5-9E11-AAA16D06DC0D}" srcOrd="1" destOrd="0" presId="urn:microsoft.com/office/officeart/2005/8/layout/orgChart1"/>
    <dgm:cxn modelId="{8FE24B4A-B52E-4465-961C-1CCBC3689AF9}" type="presParOf" srcId="{3F6CC21A-AF96-43B5-9E11-AAA16D06DC0D}" destId="{9389B7E3-F49A-4196-A6F1-EAFB3D4BB22C}" srcOrd="0" destOrd="0" presId="urn:microsoft.com/office/officeart/2005/8/layout/orgChart1"/>
    <dgm:cxn modelId="{A0FBC4A2-D8E7-4D3D-8644-7AEA5DB59D8F}" type="presParOf" srcId="{9389B7E3-F49A-4196-A6F1-EAFB3D4BB22C}" destId="{F53F6D2D-5BB7-45E9-B5C6-71A00EB31A00}" srcOrd="0" destOrd="0" presId="urn:microsoft.com/office/officeart/2005/8/layout/orgChart1"/>
    <dgm:cxn modelId="{AAF2F57B-67BF-4217-98F4-5F5C536EECA7}" type="presParOf" srcId="{9389B7E3-F49A-4196-A6F1-EAFB3D4BB22C}" destId="{4B5D35A1-5B41-4951-9DCB-E62016BB7BEE}" srcOrd="1" destOrd="0" presId="urn:microsoft.com/office/officeart/2005/8/layout/orgChart1"/>
    <dgm:cxn modelId="{E39FE239-7627-44B1-92E2-EFAE8EF99E00}" type="presParOf" srcId="{3F6CC21A-AF96-43B5-9E11-AAA16D06DC0D}" destId="{87EDF698-0596-4AC3-94FD-4CA540FEA2E5}" srcOrd="1" destOrd="0" presId="urn:microsoft.com/office/officeart/2005/8/layout/orgChart1"/>
    <dgm:cxn modelId="{16C0AEC6-A36D-4848-95E6-9238CEA621FF}" type="presParOf" srcId="{3F6CC21A-AF96-43B5-9E11-AAA16D06DC0D}" destId="{5969AC48-EC7C-471E-9758-A83904C289AA}" srcOrd="2" destOrd="0" presId="urn:microsoft.com/office/officeart/2005/8/layout/orgChart1"/>
    <dgm:cxn modelId="{3C56718A-02FF-4337-A7BC-205B5D1DD4C3}" type="presParOf" srcId="{670BDD80-D1B4-4995-862F-4166864F1E2E}" destId="{49FF6963-7164-4F31-84BD-C70FD39DEAC2}" srcOrd="2" destOrd="0" presId="urn:microsoft.com/office/officeart/2005/8/layout/orgChart1"/>
    <dgm:cxn modelId="{73CF83DD-08B2-407D-9E56-8B08E078F59D}" type="presParOf" srcId="{670BDD80-D1B4-4995-862F-4166864F1E2E}" destId="{42CE9DD3-B5FE-472F-8A45-96E77AF87525}" srcOrd="3" destOrd="0" presId="urn:microsoft.com/office/officeart/2005/8/layout/orgChart1"/>
    <dgm:cxn modelId="{CE1FF742-2943-48B8-943D-DE93C0D5F841}" type="presParOf" srcId="{42CE9DD3-B5FE-472F-8A45-96E77AF87525}" destId="{14BABA42-FD50-4364-AA68-318AEFF924C9}" srcOrd="0" destOrd="0" presId="urn:microsoft.com/office/officeart/2005/8/layout/orgChart1"/>
    <dgm:cxn modelId="{540366A5-1500-4CF7-94A8-4023F8FA2937}" type="presParOf" srcId="{14BABA42-FD50-4364-AA68-318AEFF924C9}" destId="{AFEF9AFE-DB82-4844-ADE7-21FBB310FE04}" srcOrd="0" destOrd="0" presId="urn:microsoft.com/office/officeart/2005/8/layout/orgChart1"/>
    <dgm:cxn modelId="{AEC60497-FF25-4438-A21A-1A241A32FE09}" type="presParOf" srcId="{14BABA42-FD50-4364-AA68-318AEFF924C9}" destId="{C91A1F7F-137D-4441-B50A-23E4A1242CEC}" srcOrd="1" destOrd="0" presId="urn:microsoft.com/office/officeart/2005/8/layout/orgChart1"/>
    <dgm:cxn modelId="{F518EEC5-31E7-4DB3-AEC1-32D9DC0383F7}" type="presParOf" srcId="{42CE9DD3-B5FE-472F-8A45-96E77AF87525}" destId="{71B910C3-3B41-4D59-98C5-B3D0E252960A}" srcOrd="1" destOrd="0" presId="urn:microsoft.com/office/officeart/2005/8/layout/orgChart1"/>
    <dgm:cxn modelId="{813DD755-0EDD-44EB-8B33-54871753F529}" type="presParOf" srcId="{42CE9DD3-B5FE-472F-8A45-96E77AF87525}" destId="{766121E7-052D-4A26-A2F2-8AC2E2A33D43}" srcOrd="2" destOrd="0" presId="urn:microsoft.com/office/officeart/2005/8/layout/orgChart1"/>
    <dgm:cxn modelId="{59A76BD4-3B3C-497B-8E8A-D73FE205CFB4}" type="presParOf" srcId="{670BDD80-D1B4-4995-862F-4166864F1E2E}" destId="{F83CFBDE-9BA0-437F-BADA-2FD93E71664F}" srcOrd="4" destOrd="0" presId="urn:microsoft.com/office/officeart/2005/8/layout/orgChart1"/>
    <dgm:cxn modelId="{B762EEE9-D8F2-43BF-817D-E16C0C04C621}" type="presParOf" srcId="{670BDD80-D1B4-4995-862F-4166864F1E2E}" destId="{ACE49DF1-8C9D-4C38-AC3D-A7805C7D24E1}" srcOrd="5" destOrd="0" presId="urn:microsoft.com/office/officeart/2005/8/layout/orgChart1"/>
    <dgm:cxn modelId="{F5C8D1EE-224A-4550-A294-3F07D4F28461}" type="presParOf" srcId="{ACE49DF1-8C9D-4C38-AC3D-A7805C7D24E1}" destId="{E8443AE8-4345-4295-9DFA-F44E10D06F47}" srcOrd="0" destOrd="0" presId="urn:microsoft.com/office/officeart/2005/8/layout/orgChart1"/>
    <dgm:cxn modelId="{B6D9DE4B-95AC-4CB0-BD06-FDF101CE125C}" type="presParOf" srcId="{E8443AE8-4345-4295-9DFA-F44E10D06F47}" destId="{628D7F31-9573-4B4C-B070-891F25FA5F1F}" srcOrd="0" destOrd="0" presId="urn:microsoft.com/office/officeart/2005/8/layout/orgChart1"/>
    <dgm:cxn modelId="{63C30C50-DA0A-4D33-935D-31DE6B3D9352}" type="presParOf" srcId="{E8443AE8-4345-4295-9DFA-F44E10D06F47}" destId="{5315133A-EB91-4C9C-AAF0-E373F205ED1F}" srcOrd="1" destOrd="0" presId="urn:microsoft.com/office/officeart/2005/8/layout/orgChart1"/>
    <dgm:cxn modelId="{132A7DEA-AABD-4202-95A9-0C709CEBB61E}" type="presParOf" srcId="{ACE49DF1-8C9D-4C38-AC3D-A7805C7D24E1}" destId="{EB339C1E-4018-494D-B04F-117B8D128CA1}" srcOrd="1" destOrd="0" presId="urn:microsoft.com/office/officeart/2005/8/layout/orgChart1"/>
    <dgm:cxn modelId="{30FC5BCC-E254-4FB4-9BD9-33A3032D8B10}" type="presParOf" srcId="{ACE49DF1-8C9D-4C38-AC3D-A7805C7D24E1}" destId="{8DEBA046-AA24-413B-A104-DB7DEE9A2F70}" srcOrd="2" destOrd="0" presId="urn:microsoft.com/office/officeart/2005/8/layout/orgChart1"/>
    <dgm:cxn modelId="{CE5AD0A0-5A12-419F-A94C-84E74F966747}" type="presParOf" srcId="{9F01F28D-87B7-46E6-AC85-4BEEC03E1793}" destId="{D9A9BAA8-FD98-46C8-9FD4-E68851523954}" srcOrd="2" destOrd="0" presId="urn:microsoft.com/office/officeart/2005/8/layout/orgChar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FA479A-21CF-4A90-BB76-1EA6199785BF}" type="doc">
      <dgm:prSet loTypeId="urn:microsoft.com/office/officeart/2005/8/layout/orgChart1" loCatId="hierarchy" qsTypeId="urn:microsoft.com/office/officeart/2005/8/quickstyle/3d3" qsCatId="3D" csTypeId="urn:microsoft.com/office/officeart/2005/8/colors/accent0_3" csCatId="mainScheme" phldr="1"/>
      <dgm:spPr/>
      <dgm:t>
        <a:bodyPr/>
        <a:lstStyle/>
        <a:p>
          <a:endParaRPr lang="es-US"/>
        </a:p>
      </dgm:t>
    </dgm:pt>
    <dgm:pt modelId="{FEAF98FA-D1FA-4EE2-9815-FA669D6D0FB3}">
      <dgm:prSet phldrT="[Text]" custT="1"/>
      <dgm:spPr/>
      <dgm:t>
        <a:bodyPr/>
        <a:lstStyle/>
        <a:p>
          <a:r>
            <a:rPr lang="en-US" sz="2000" b="1" dirty="0" smtClean="0"/>
            <a:t>RNA extraction (plasma)</a:t>
          </a:r>
          <a:endParaRPr lang="es-US" sz="2000" b="1" dirty="0"/>
        </a:p>
      </dgm:t>
    </dgm:pt>
    <dgm:pt modelId="{9E27A1EC-04A6-4110-935C-56CBC284CEBE}" type="parTrans" cxnId="{4F304033-13DE-44E5-89ED-FB28384EB4FE}">
      <dgm:prSet/>
      <dgm:spPr/>
      <dgm:t>
        <a:bodyPr/>
        <a:lstStyle/>
        <a:p>
          <a:endParaRPr lang="es-US" b="1"/>
        </a:p>
      </dgm:t>
    </dgm:pt>
    <dgm:pt modelId="{977F736C-45F2-4E78-BE57-38AA7EA134E4}" type="sibTrans" cxnId="{4F304033-13DE-44E5-89ED-FB28384EB4FE}">
      <dgm:prSet/>
      <dgm:spPr/>
      <dgm:t>
        <a:bodyPr/>
        <a:lstStyle/>
        <a:p>
          <a:endParaRPr lang="es-US" b="1"/>
        </a:p>
      </dgm:t>
    </dgm:pt>
    <dgm:pt modelId="{0309B301-275C-414D-9583-9CBBE4886D36}">
      <dgm:prSet phldrT="[Text]" custT="1"/>
      <dgm:spPr/>
      <dgm:t>
        <a:bodyPr/>
        <a:lstStyle/>
        <a:p>
          <a:r>
            <a:rPr lang="en-US" sz="2000" b="1" dirty="0" smtClean="0"/>
            <a:t>RT-PCR and sequence of </a:t>
          </a:r>
          <a:r>
            <a:rPr lang="en-US" sz="2000" b="1" i="1" dirty="0" smtClean="0"/>
            <a:t>pol</a:t>
          </a:r>
          <a:r>
            <a:rPr lang="en-US" sz="2000" b="1" dirty="0" smtClean="0"/>
            <a:t> (</a:t>
          </a:r>
          <a:r>
            <a:rPr lang="en-US" sz="2000" b="1" dirty="0" err="1" smtClean="0"/>
            <a:t>Prot</a:t>
          </a:r>
          <a:r>
            <a:rPr lang="en-US" sz="2000" b="1" dirty="0" smtClean="0"/>
            <a:t>/RT)</a:t>
          </a:r>
          <a:endParaRPr lang="es-US" sz="2000" b="1" dirty="0"/>
        </a:p>
      </dgm:t>
    </dgm:pt>
    <dgm:pt modelId="{BF4DA94F-AE44-4B93-966F-2E04AD5FDF2F}" type="parTrans" cxnId="{2D5D1A97-FBE2-414D-919D-073D822469FA}">
      <dgm:prSet/>
      <dgm:spPr/>
      <dgm:t>
        <a:bodyPr/>
        <a:lstStyle/>
        <a:p>
          <a:endParaRPr lang="es-US" b="1"/>
        </a:p>
      </dgm:t>
    </dgm:pt>
    <dgm:pt modelId="{62A75C28-815B-4666-AC71-1FFEE1CA269C}" type="sibTrans" cxnId="{2D5D1A97-FBE2-414D-919D-073D822469FA}">
      <dgm:prSet/>
      <dgm:spPr/>
      <dgm:t>
        <a:bodyPr/>
        <a:lstStyle/>
        <a:p>
          <a:endParaRPr lang="es-US" b="1"/>
        </a:p>
      </dgm:t>
    </dgm:pt>
    <dgm:pt modelId="{380C149E-1333-444D-B231-DF3DA90B4660}">
      <dgm:prSet phldrT="[Text]" custT="1"/>
      <dgm:spPr/>
      <dgm:t>
        <a:bodyPr/>
        <a:lstStyle/>
        <a:p>
          <a:r>
            <a:rPr lang="en-US" sz="2000" b="1" dirty="0" smtClean="0"/>
            <a:t>RT-PCR and sequence of </a:t>
          </a:r>
          <a:r>
            <a:rPr lang="en-US" sz="2000" b="1" i="1" dirty="0" err="1" smtClean="0"/>
            <a:t>env</a:t>
          </a:r>
          <a:r>
            <a:rPr lang="en-US" sz="2000" b="1" dirty="0" smtClean="0"/>
            <a:t> (C2-V3)</a:t>
          </a:r>
          <a:endParaRPr lang="es-US" sz="2000" b="1" dirty="0"/>
        </a:p>
      </dgm:t>
    </dgm:pt>
    <dgm:pt modelId="{171B7351-C384-420F-9A24-CD1F84AA3CC3}" type="parTrans" cxnId="{16A499E9-50BE-4686-81E8-4933434E56B2}">
      <dgm:prSet/>
      <dgm:spPr/>
      <dgm:t>
        <a:bodyPr/>
        <a:lstStyle/>
        <a:p>
          <a:endParaRPr lang="es-US" b="1"/>
        </a:p>
      </dgm:t>
    </dgm:pt>
    <dgm:pt modelId="{52A6F476-CE1F-466C-B0B6-D656A72D1E6E}" type="sibTrans" cxnId="{16A499E9-50BE-4686-81E8-4933434E56B2}">
      <dgm:prSet/>
      <dgm:spPr/>
      <dgm:t>
        <a:bodyPr/>
        <a:lstStyle/>
        <a:p>
          <a:endParaRPr lang="es-US" b="1"/>
        </a:p>
      </dgm:t>
    </dgm:pt>
    <dgm:pt modelId="{24E6829C-23CF-4FD9-8C60-66C89A337781}">
      <dgm:prSet custT="1"/>
      <dgm:spPr/>
      <dgm:t>
        <a:bodyPr/>
        <a:lstStyle/>
        <a:p>
          <a:r>
            <a:rPr lang="en-US" sz="1800" b="1" dirty="0" smtClean="0"/>
            <a:t>Subtype determination (</a:t>
          </a:r>
          <a:r>
            <a:rPr lang="en-US" sz="1800" b="1" dirty="0" err="1" smtClean="0"/>
            <a:t>Rega</a:t>
          </a:r>
          <a:r>
            <a:rPr lang="en-US" sz="1800" b="1" dirty="0" smtClean="0"/>
            <a:t> subtyping tool V3)</a:t>
          </a:r>
          <a:endParaRPr lang="es-US" sz="1800" b="1" dirty="0"/>
        </a:p>
      </dgm:t>
    </dgm:pt>
    <dgm:pt modelId="{D0DA13BB-50B7-48B2-9184-6EE013B90C28}" type="parTrans" cxnId="{D848C4BB-7E24-4FBF-A7FB-1B7EE871E12D}">
      <dgm:prSet/>
      <dgm:spPr/>
      <dgm:t>
        <a:bodyPr/>
        <a:lstStyle/>
        <a:p>
          <a:endParaRPr lang="es-US" b="1"/>
        </a:p>
      </dgm:t>
    </dgm:pt>
    <dgm:pt modelId="{99476D91-D253-4630-8D65-8FDD79CF72B9}" type="sibTrans" cxnId="{D848C4BB-7E24-4FBF-A7FB-1B7EE871E12D}">
      <dgm:prSet/>
      <dgm:spPr/>
      <dgm:t>
        <a:bodyPr/>
        <a:lstStyle/>
        <a:p>
          <a:endParaRPr lang="es-US" b="1"/>
        </a:p>
      </dgm:t>
    </dgm:pt>
    <dgm:pt modelId="{1F54CA62-E797-45C1-AFBD-823AB650D8B5}">
      <dgm:prSet custT="1"/>
      <dgm:spPr/>
      <dgm:t>
        <a:bodyPr/>
        <a:lstStyle/>
        <a:p>
          <a:r>
            <a:rPr lang="en-US" sz="1800" b="1" dirty="0" smtClean="0"/>
            <a:t>Subtype determination (COMET V2)</a:t>
          </a:r>
          <a:endParaRPr lang="es-US" sz="1800" b="1" dirty="0"/>
        </a:p>
      </dgm:t>
    </dgm:pt>
    <dgm:pt modelId="{A576F041-274B-4AA1-98F5-B1007CA94FD3}" type="parTrans" cxnId="{0619FC19-50AC-4944-9A59-E93FECF8AA2D}">
      <dgm:prSet/>
      <dgm:spPr/>
      <dgm:t>
        <a:bodyPr/>
        <a:lstStyle/>
        <a:p>
          <a:endParaRPr lang="es-US" b="1"/>
        </a:p>
      </dgm:t>
    </dgm:pt>
    <dgm:pt modelId="{BE6F1B2B-0897-4B51-B7C2-C95B5C0B8979}" type="sibTrans" cxnId="{0619FC19-50AC-4944-9A59-E93FECF8AA2D}">
      <dgm:prSet/>
      <dgm:spPr/>
      <dgm:t>
        <a:bodyPr/>
        <a:lstStyle/>
        <a:p>
          <a:endParaRPr lang="es-US" b="1"/>
        </a:p>
      </dgm:t>
    </dgm:pt>
    <dgm:pt modelId="{59B4A45D-F2C8-4369-8FCA-20D78D6EFD91}">
      <dgm:prSet custT="1"/>
      <dgm:spPr/>
      <dgm:t>
        <a:bodyPr/>
        <a:lstStyle/>
        <a:p>
          <a:r>
            <a:rPr lang="en-US" sz="1800" b="1" dirty="0" smtClean="0">
              <a:latin typeface="Calibri" panose="020F0502020204030204" pitchFamily="34" charset="0"/>
              <a:ea typeface="ScalaLancetPro"/>
              <a:cs typeface="Calibri" panose="020F0502020204030204" pitchFamily="34" charset="0"/>
            </a:rPr>
            <a:t>Phylogenetic tree Fast Tree (ML)</a:t>
          </a:r>
        </a:p>
        <a:p>
          <a:r>
            <a:rPr lang="en-US" sz="1800" b="1" dirty="0" smtClean="0">
              <a:latin typeface="Calibri" panose="020F0502020204030204" pitchFamily="34" charset="0"/>
              <a:ea typeface="ScalaLancetPro"/>
              <a:cs typeface="Calibri" panose="020F0502020204030204" pitchFamily="34" charset="0"/>
            </a:rPr>
            <a:t>Transmission cluster analysis (cluster picker)</a:t>
          </a:r>
          <a:endParaRPr lang="es-US" sz="1800" b="1" dirty="0"/>
        </a:p>
      </dgm:t>
    </dgm:pt>
    <dgm:pt modelId="{D532A680-3029-41D1-8F63-8DC6BC58E59A}" type="parTrans" cxnId="{269711BF-9A20-4F89-864E-56B358631754}">
      <dgm:prSet/>
      <dgm:spPr/>
      <dgm:t>
        <a:bodyPr/>
        <a:lstStyle/>
        <a:p>
          <a:endParaRPr lang="es-US" b="1"/>
        </a:p>
      </dgm:t>
    </dgm:pt>
    <dgm:pt modelId="{150E55F8-D14E-49E6-9FD3-8DEC1CBD3AA8}" type="sibTrans" cxnId="{269711BF-9A20-4F89-864E-56B358631754}">
      <dgm:prSet/>
      <dgm:spPr/>
      <dgm:t>
        <a:bodyPr/>
        <a:lstStyle/>
        <a:p>
          <a:endParaRPr lang="es-US" b="1"/>
        </a:p>
      </dgm:t>
    </dgm:pt>
    <dgm:pt modelId="{5E1A6304-3CA7-453E-87C9-B9153C694DDC}">
      <dgm:prSet custT="1"/>
      <dgm:spPr/>
      <dgm:t>
        <a:bodyPr/>
        <a:lstStyle/>
        <a:p>
          <a:r>
            <a:rPr lang="en-US" sz="1800" b="1" dirty="0" smtClean="0">
              <a:latin typeface="Calibri" panose="020F0502020204030204" pitchFamily="34" charset="0"/>
              <a:ea typeface="ScalaLancetPro"/>
              <a:cs typeface="Calibri" panose="020F0502020204030204" pitchFamily="34" charset="0"/>
            </a:rPr>
            <a:t>Prediction of resistance (CPR)</a:t>
          </a:r>
          <a:endParaRPr lang="es-US" sz="1800" b="1" dirty="0"/>
        </a:p>
      </dgm:t>
    </dgm:pt>
    <dgm:pt modelId="{FBD5D722-D823-484F-9E7B-D1A1D6C14724}" type="parTrans" cxnId="{E23ECC09-9C5F-4044-B617-88B25C809B6D}">
      <dgm:prSet/>
      <dgm:spPr/>
      <dgm:t>
        <a:bodyPr/>
        <a:lstStyle/>
        <a:p>
          <a:endParaRPr lang="es-US" b="1"/>
        </a:p>
      </dgm:t>
    </dgm:pt>
    <dgm:pt modelId="{7127321D-541A-4C8A-99BA-A0B50B83C5EB}" type="sibTrans" cxnId="{E23ECC09-9C5F-4044-B617-88B25C809B6D}">
      <dgm:prSet/>
      <dgm:spPr/>
      <dgm:t>
        <a:bodyPr/>
        <a:lstStyle/>
        <a:p>
          <a:endParaRPr lang="es-US" b="1"/>
        </a:p>
      </dgm:t>
    </dgm:pt>
    <dgm:pt modelId="{06BD8EEA-E67E-435B-958D-8CCDA01DAA80}">
      <dgm:prSet custT="1"/>
      <dgm:spPr/>
      <dgm:t>
        <a:bodyPr/>
        <a:lstStyle/>
        <a:p>
          <a:r>
            <a:rPr lang="en-US" sz="1800" b="1" dirty="0" smtClean="0">
              <a:latin typeface="Calibri" panose="020F0502020204030204" pitchFamily="34" charset="0"/>
              <a:ea typeface="ScalaLancetPro"/>
              <a:cs typeface="Calibri" panose="020F0502020204030204" pitchFamily="34" charset="0"/>
            </a:rPr>
            <a:t>Prediction of co-receptor use (geno2pheno)</a:t>
          </a:r>
          <a:endParaRPr lang="es-US" sz="1800" b="1" dirty="0"/>
        </a:p>
      </dgm:t>
    </dgm:pt>
    <dgm:pt modelId="{1D770F65-FFD7-4E7A-B977-7FD53374188A}" type="parTrans" cxnId="{D131A328-6DE3-436B-B3EB-09D16FC8E831}">
      <dgm:prSet/>
      <dgm:spPr/>
      <dgm:t>
        <a:bodyPr/>
        <a:lstStyle/>
        <a:p>
          <a:endParaRPr lang="es-US" b="1"/>
        </a:p>
      </dgm:t>
    </dgm:pt>
    <dgm:pt modelId="{1D390940-03CB-43F4-B385-C87F2A61465A}" type="sibTrans" cxnId="{D131A328-6DE3-436B-B3EB-09D16FC8E831}">
      <dgm:prSet/>
      <dgm:spPr/>
      <dgm:t>
        <a:bodyPr/>
        <a:lstStyle/>
        <a:p>
          <a:endParaRPr lang="es-US" b="1"/>
        </a:p>
      </dgm:t>
    </dgm:pt>
    <dgm:pt modelId="{8BA4A66C-1089-4620-93A3-05B716CDC1DF}" type="pres">
      <dgm:prSet presAssocID="{B9FA479A-21CF-4A90-BB76-1EA6199785BF}" presName="hierChild1" presStyleCnt="0">
        <dgm:presLayoutVars>
          <dgm:orgChart val="1"/>
          <dgm:chPref val="1"/>
          <dgm:dir/>
          <dgm:animOne val="branch"/>
          <dgm:animLvl val="lvl"/>
          <dgm:resizeHandles/>
        </dgm:presLayoutVars>
      </dgm:prSet>
      <dgm:spPr/>
      <dgm:t>
        <a:bodyPr/>
        <a:lstStyle/>
        <a:p>
          <a:endParaRPr lang="es-US"/>
        </a:p>
      </dgm:t>
    </dgm:pt>
    <dgm:pt modelId="{C4B0E764-4EA4-4210-8FC2-30D3813738D9}" type="pres">
      <dgm:prSet presAssocID="{FEAF98FA-D1FA-4EE2-9815-FA669D6D0FB3}" presName="hierRoot1" presStyleCnt="0">
        <dgm:presLayoutVars>
          <dgm:hierBranch val="init"/>
        </dgm:presLayoutVars>
      </dgm:prSet>
      <dgm:spPr/>
    </dgm:pt>
    <dgm:pt modelId="{1BC7C3E4-BDB7-44A1-A7A3-691BBB5D71FF}" type="pres">
      <dgm:prSet presAssocID="{FEAF98FA-D1FA-4EE2-9815-FA669D6D0FB3}" presName="rootComposite1" presStyleCnt="0"/>
      <dgm:spPr/>
    </dgm:pt>
    <dgm:pt modelId="{7620C518-6487-486A-9FB7-0FA6EDE58E8C}" type="pres">
      <dgm:prSet presAssocID="{FEAF98FA-D1FA-4EE2-9815-FA669D6D0FB3}" presName="rootText1" presStyleLbl="node0" presStyleIdx="0" presStyleCnt="1" custScaleX="239415" custScaleY="74200">
        <dgm:presLayoutVars>
          <dgm:chPref val="3"/>
        </dgm:presLayoutVars>
      </dgm:prSet>
      <dgm:spPr/>
      <dgm:t>
        <a:bodyPr/>
        <a:lstStyle/>
        <a:p>
          <a:endParaRPr lang="es-US"/>
        </a:p>
      </dgm:t>
    </dgm:pt>
    <dgm:pt modelId="{24CF5DA1-59B2-4C0B-93E7-499AA3BDAA57}" type="pres">
      <dgm:prSet presAssocID="{FEAF98FA-D1FA-4EE2-9815-FA669D6D0FB3}" presName="rootConnector1" presStyleLbl="node1" presStyleIdx="0" presStyleCnt="0"/>
      <dgm:spPr/>
      <dgm:t>
        <a:bodyPr/>
        <a:lstStyle/>
        <a:p>
          <a:endParaRPr lang="es-US"/>
        </a:p>
      </dgm:t>
    </dgm:pt>
    <dgm:pt modelId="{48BB723E-4BB0-4F00-9446-87FE52FBB00A}" type="pres">
      <dgm:prSet presAssocID="{FEAF98FA-D1FA-4EE2-9815-FA669D6D0FB3}" presName="hierChild2" presStyleCnt="0"/>
      <dgm:spPr/>
    </dgm:pt>
    <dgm:pt modelId="{21C807BF-17A8-451C-8284-03746ECEBCFF}" type="pres">
      <dgm:prSet presAssocID="{BF4DA94F-AE44-4B93-966F-2E04AD5FDF2F}" presName="Name37" presStyleLbl="parChTrans1D2" presStyleIdx="0" presStyleCnt="2"/>
      <dgm:spPr/>
      <dgm:t>
        <a:bodyPr/>
        <a:lstStyle/>
        <a:p>
          <a:endParaRPr lang="es-US"/>
        </a:p>
      </dgm:t>
    </dgm:pt>
    <dgm:pt modelId="{1DABA9A7-E46F-457F-B4F0-219A4FA34BD8}" type="pres">
      <dgm:prSet presAssocID="{0309B301-275C-414D-9583-9CBBE4886D36}" presName="hierRoot2" presStyleCnt="0">
        <dgm:presLayoutVars>
          <dgm:hierBranch val="init"/>
        </dgm:presLayoutVars>
      </dgm:prSet>
      <dgm:spPr/>
    </dgm:pt>
    <dgm:pt modelId="{70A56D4B-B9E1-47FB-A113-D85D0A0873E6}" type="pres">
      <dgm:prSet presAssocID="{0309B301-275C-414D-9583-9CBBE4886D36}" presName="rootComposite" presStyleCnt="0"/>
      <dgm:spPr/>
    </dgm:pt>
    <dgm:pt modelId="{AF5F0828-485B-48D0-A73F-2E607BAAB526}" type="pres">
      <dgm:prSet presAssocID="{0309B301-275C-414D-9583-9CBBE4886D36}" presName="rootText" presStyleLbl="node2" presStyleIdx="0" presStyleCnt="2" custScaleX="201060">
        <dgm:presLayoutVars>
          <dgm:chPref val="3"/>
        </dgm:presLayoutVars>
      </dgm:prSet>
      <dgm:spPr/>
      <dgm:t>
        <a:bodyPr/>
        <a:lstStyle/>
        <a:p>
          <a:endParaRPr lang="es-US"/>
        </a:p>
      </dgm:t>
    </dgm:pt>
    <dgm:pt modelId="{FCD114B0-2FCD-4208-B66F-45BA236CD799}" type="pres">
      <dgm:prSet presAssocID="{0309B301-275C-414D-9583-9CBBE4886D36}" presName="rootConnector" presStyleLbl="node2" presStyleIdx="0" presStyleCnt="2"/>
      <dgm:spPr/>
      <dgm:t>
        <a:bodyPr/>
        <a:lstStyle/>
        <a:p>
          <a:endParaRPr lang="es-US"/>
        </a:p>
      </dgm:t>
    </dgm:pt>
    <dgm:pt modelId="{1C36B8D1-0405-4D13-870E-1E99E02557D6}" type="pres">
      <dgm:prSet presAssocID="{0309B301-275C-414D-9583-9CBBE4886D36}" presName="hierChild4" presStyleCnt="0"/>
      <dgm:spPr/>
    </dgm:pt>
    <dgm:pt modelId="{1EB88A84-02C7-4BDE-9E79-E52146DA25FF}" type="pres">
      <dgm:prSet presAssocID="{D0DA13BB-50B7-48B2-9184-6EE013B90C28}" presName="Name37" presStyleLbl="parChTrans1D3" presStyleIdx="0" presStyleCnt="5"/>
      <dgm:spPr/>
      <dgm:t>
        <a:bodyPr/>
        <a:lstStyle/>
        <a:p>
          <a:endParaRPr lang="es-US"/>
        </a:p>
      </dgm:t>
    </dgm:pt>
    <dgm:pt modelId="{A4C814E0-0800-4691-9AA7-0F8474D9109D}" type="pres">
      <dgm:prSet presAssocID="{24E6829C-23CF-4FD9-8C60-66C89A337781}" presName="hierRoot2" presStyleCnt="0">
        <dgm:presLayoutVars>
          <dgm:hierBranch val="init"/>
        </dgm:presLayoutVars>
      </dgm:prSet>
      <dgm:spPr/>
    </dgm:pt>
    <dgm:pt modelId="{0A4A9102-BE01-44AD-BC8B-BE676672709A}" type="pres">
      <dgm:prSet presAssocID="{24E6829C-23CF-4FD9-8C60-66C89A337781}" presName="rootComposite" presStyleCnt="0"/>
      <dgm:spPr/>
    </dgm:pt>
    <dgm:pt modelId="{0116C9D2-18F6-43AE-B2EE-1C2CBFF30E3D}" type="pres">
      <dgm:prSet presAssocID="{24E6829C-23CF-4FD9-8C60-66C89A337781}" presName="rootText" presStyleLbl="node3" presStyleIdx="0" presStyleCnt="5" custScaleX="204507">
        <dgm:presLayoutVars>
          <dgm:chPref val="3"/>
        </dgm:presLayoutVars>
      </dgm:prSet>
      <dgm:spPr/>
      <dgm:t>
        <a:bodyPr/>
        <a:lstStyle/>
        <a:p>
          <a:endParaRPr lang="es-US"/>
        </a:p>
      </dgm:t>
    </dgm:pt>
    <dgm:pt modelId="{03546B9A-C122-415E-A904-9A917A7411CE}" type="pres">
      <dgm:prSet presAssocID="{24E6829C-23CF-4FD9-8C60-66C89A337781}" presName="rootConnector" presStyleLbl="node3" presStyleIdx="0" presStyleCnt="5"/>
      <dgm:spPr/>
      <dgm:t>
        <a:bodyPr/>
        <a:lstStyle/>
        <a:p>
          <a:endParaRPr lang="es-US"/>
        </a:p>
      </dgm:t>
    </dgm:pt>
    <dgm:pt modelId="{F55B3509-76D1-40F2-A8BA-CB3473080523}" type="pres">
      <dgm:prSet presAssocID="{24E6829C-23CF-4FD9-8C60-66C89A337781}" presName="hierChild4" presStyleCnt="0"/>
      <dgm:spPr/>
    </dgm:pt>
    <dgm:pt modelId="{749EE365-57D8-4FC8-9237-FEED855D5403}" type="pres">
      <dgm:prSet presAssocID="{24E6829C-23CF-4FD9-8C60-66C89A337781}" presName="hierChild5" presStyleCnt="0"/>
      <dgm:spPr/>
    </dgm:pt>
    <dgm:pt modelId="{B6B71679-BF56-4EC7-9229-D7F9774FC347}" type="pres">
      <dgm:prSet presAssocID="{FBD5D722-D823-484F-9E7B-D1A1D6C14724}" presName="Name37" presStyleLbl="parChTrans1D3" presStyleIdx="1" presStyleCnt="5"/>
      <dgm:spPr/>
      <dgm:t>
        <a:bodyPr/>
        <a:lstStyle/>
        <a:p>
          <a:endParaRPr lang="es-US"/>
        </a:p>
      </dgm:t>
    </dgm:pt>
    <dgm:pt modelId="{DE5DCF8C-2861-4847-BD68-6617CE3B0F03}" type="pres">
      <dgm:prSet presAssocID="{5E1A6304-3CA7-453E-87C9-B9153C694DDC}" presName="hierRoot2" presStyleCnt="0">
        <dgm:presLayoutVars>
          <dgm:hierBranch val="init"/>
        </dgm:presLayoutVars>
      </dgm:prSet>
      <dgm:spPr/>
    </dgm:pt>
    <dgm:pt modelId="{BFC48D3C-62CE-402C-B71D-5CED1E4C3925}" type="pres">
      <dgm:prSet presAssocID="{5E1A6304-3CA7-453E-87C9-B9153C694DDC}" presName="rootComposite" presStyleCnt="0"/>
      <dgm:spPr/>
    </dgm:pt>
    <dgm:pt modelId="{CB61B2DC-567F-4881-83E7-79AFD6C4516E}" type="pres">
      <dgm:prSet presAssocID="{5E1A6304-3CA7-453E-87C9-B9153C694DDC}" presName="rootText" presStyleLbl="node3" presStyleIdx="1" presStyleCnt="5" custScaleX="197053">
        <dgm:presLayoutVars>
          <dgm:chPref val="3"/>
        </dgm:presLayoutVars>
      </dgm:prSet>
      <dgm:spPr/>
      <dgm:t>
        <a:bodyPr/>
        <a:lstStyle/>
        <a:p>
          <a:endParaRPr lang="es-US"/>
        </a:p>
      </dgm:t>
    </dgm:pt>
    <dgm:pt modelId="{574210A0-9D9C-4F6A-B57C-779F6975E568}" type="pres">
      <dgm:prSet presAssocID="{5E1A6304-3CA7-453E-87C9-B9153C694DDC}" presName="rootConnector" presStyleLbl="node3" presStyleIdx="1" presStyleCnt="5"/>
      <dgm:spPr/>
      <dgm:t>
        <a:bodyPr/>
        <a:lstStyle/>
        <a:p>
          <a:endParaRPr lang="es-US"/>
        </a:p>
      </dgm:t>
    </dgm:pt>
    <dgm:pt modelId="{03987D96-DA21-4D27-B9FD-709962F8D489}" type="pres">
      <dgm:prSet presAssocID="{5E1A6304-3CA7-453E-87C9-B9153C694DDC}" presName="hierChild4" presStyleCnt="0"/>
      <dgm:spPr/>
    </dgm:pt>
    <dgm:pt modelId="{F18DDB22-0611-4D02-ACCE-8BD45F020CE8}" type="pres">
      <dgm:prSet presAssocID="{5E1A6304-3CA7-453E-87C9-B9153C694DDC}" presName="hierChild5" presStyleCnt="0"/>
      <dgm:spPr/>
    </dgm:pt>
    <dgm:pt modelId="{EAB867B8-D93A-4949-8061-630780AEE326}" type="pres">
      <dgm:prSet presAssocID="{D532A680-3029-41D1-8F63-8DC6BC58E59A}" presName="Name37" presStyleLbl="parChTrans1D3" presStyleIdx="2" presStyleCnt="5"/>
      <dgm:spPr/>
      <dgm:t>
        <a:bodyPr/>
        <a:lstStyle/>
        <a:p>
          <a:endParaRPr lang="es-US"/>
        </a:p>
      </dgm:t>
    </dgm:pt>
    <dgm:pt modelId="{E9042F96-D0BD-45CB-9D31-ABDE1A62FDF0}" type="pres">
      <dgm:prSet presAssocID="{59B4A45D-F2C8-4369-8FCA-20D78D6EFD91}" presName="hierRoot2" presStyleCnt="0">
        <dgm:presLayoutVars>
          <dgm:hierBranch val="init"/>
        </dgm:presLayoutVars>
      </dgm:prSet>
      <dgm:spPr/>
    </dgm:pt>
    <dgm:pt modelId="{7025B100-5993-4901-A49F-8029E43945C8}" type="pres">
      <dgm:prSet presAssocID="{59B4A45D-F2C8-4369-8FCA-20D78D6EFD91}" presName="rootComposite" presStyleCnt="0"/>
      <dgm:spPr/>
    </dgm:pt>
    <dgm:pt modelId="{B3F40177-9A62-40D6-8BFD-386E1DB81F38}" type="pres">
      <dgm:prSet presAssocID="{59B4A45D-F2C8-4369-8FCA-20D78D6EFD91}" presName="rootText" presStyleLbl="node3" presStyleIdx="2" presStyleCnt="5" custScaleX="244733" custScaleY="141687">
        <dgm:presLayoutVars>
          <dgm:chPref val="3"/>
        </dgm:presLayoutVars>
      </dgm:prSet>
      <dgm:spPr/>
      <dgm:t>
        <a:bodyPr/>
        <a:lstStyle/>
        <a:p>
          <a:endParaRPr lang="es-US"/>
        </a:p>
      </dgm:t>
    </dgm:pt>
    <dgm:pt modelId="{C46CF27A-C972-4F58-B289-35B1E5F4BC93}" type="pres">
      <dgm:prSet presAssocID="{59B4A45D-F2C8-4369-8FCA-20D78D6EFD91}" presName="rootConnector" presStyleLbl="node3" presStyleIdx="2" presStyleCnt="5"/>
      <dgm:spPr/>
      <dgm:t>
        <a:bodyPr/>
        <a:lstStyle/>
        <a:p>
          <a:endParaRPr lang="es-US"/>
        </a:p>
      </dgm:t>
    </dgm:pt>
    <dgm:pt modelId="{D4041B7E-C682-4BDD-9944-4FBD40E04F34}" type="pres">
      <dgm:prSet presAssocID="{59B4A45D-F2C8-4369-8FCA-20D78D6EFD91}" presName="hierChild4" presStyleCnt="0"/>
      <dgm:spPr/>
    </dgm:pt>
    <dgm:pt modelId="{7954FD18-329D-4705-BA02-55D482505786}" type="pres">
      <dgm:prSet presAssocID="{59B4A45D-F2C8-4369-8FCA-20D78D6EFD91}" presName="hierChild5" presStyleCnt="0"/>
      <dgm:spPr/>
    </dgm:pt>
    <dgm:pt modelId="{570CC925-2E3C-41C4-89C5-2501EDBAB29E}" type="pres">
      <dgm:prSet presAssocID="{0309B301-275C-414D-9583-9CBBE4886D36}" presName="hierChild5" presStyleCnt="0"/>
      <dgm:spPr/>
    </dgm:pt>
    <dgm:pt modelId="{F5868CF6-EE54-4B4F-9644-58C4E8EDD6AF}" type="pres">
      <dgm:prSet presAssocID="{171B7351-C384-420F-9A24-CD1F84AA3CC3}" presName="Name37" presStyleLbl="parChTrans1D2" presStyleIdx="1" presStyleCnt="2"/>
      <dgm:spPr/>
      <dgm:t>
        <a:bodyPr/>
        <a:lstStyle/>
        <a:p>
          <a:endParaRPr lang="es-US"/>
        </a:p>
      </dgm:t>
    </dgm:pt>
    <dgm:pt modelId="{07B26B8F-E11A-4431-B1E0-137413DE8FCD}" type="pres">
      <dgm:prSet presAssocID="{380C149E-1333-444D-B231-DF3DA90B4660}" presName="hierRoot2" presStyleCnt="0">
        <dgm:presLayoutVars>
          <dgm:hierBranch val="init"/>
        </dgm:presLayoutVars>
      </dgm:prSet>
      <dgm:spPr/>
    </dgm:pt>
    <dgm:pt modelId="{EDFD6E93-857A-4FAC-A245-C064FDFFC7C0}" type="pres">
      <dgm:prSet presAssocID="{380C149E-1333-444D-B231-DF3DA90B4660}" presName="rootComposite" presStyleCnt="0"/>
      <dgm:spPr/>
    </dgm:pt>
    <dgm:pt modelId="{0FE0448B-6086-40D2-8FC2-7083834D46BC}" type="pres">
      <dgm:prSet presAssocID="{380C149E-1333-444D-B231-DF3DA90B4660}" presName="rootText" presStyleLbl="node2" presStyleIdx="1" presStyleCnt="2" custScaleX="223681">
        <dgm:presLayoutVars>
          <dgm:chPref val="3"/>
        </dgm:presLayoutVars>
      </dgm:prSet>
      <dgm:spPr/>
      <dgm:t>
        <a:bodyPr/>
        <a:lstStyle/>
        <a:p>
          <a:endParaRPr lang="es-US"/>
        </a:p>
      </dgm:t>
    </dgm:pt>
    <dgm:pt modelId="{DDC994DC-99CC-4CD9-9B54-F6DA8EF9026C}" type="pres">
      <dgm:prSet presAssocID="{380C149E-1333-444D-B231-DF3DA90B4660}" presName="rootConnector" presStyleLbl="node2" presStyleIdx="1" presStyleCnt="2"/>
      <dgm:spPr/>
      <dgm:t>
        <a:bodyPr/>
        <a:lstStyle/>
        <a:p>
          <a:endParaRPr lang="es-US"/>
        </a:p>
      </dgm:t>
    </dgm:pt>
    <dgm:pt modelId="{E1A7742E-31C2-415B-BFD1-36598FE219DF}" type="pres">
      <dgm:prSet presAssocID="{380C149E-1333-444D-B231-DF3DA90B4660}" presName="hierChild4" presStyleCnt="0"/>
      <dgm:spPr/>
    </dgm:pt>
    <dgm:pt modelId="{FD4E36BD-FB16-4999-897C-521E264DC1F8}" type="pres">
      <dgm:prSet presAssocID="{A576F041-274B-4AA1-98F5-B1007CA94FD3}" presName="Name37" presStyleLbl="parChTrans1D3" presStyleIdx="3" presStyleCnt="5"/>
      <dgm:spPr/>
      <dgm:t>
        <a:bodyPr/>
        <a:lstStyle/>
        <a:p>
          <a:endParaRPr lang="es-US"/>
        </a:p>
      </dgm:t>
    </dgm:pt>
    <dgm:pt modelId="{EF1AEDA6-69BC-440A-A48A-7DAA0BA58B2C}" type="pres">
      <dgm:prSet presAssocID="{1F54CA62-E797-45C1-AFBD-823AB650D8B5}" presName="hierRoot2" presStyleCnt="0">
        <dgm:presLayoutVars>
          <dgm:hierBranch val="init"/>
        </dgm:presLayoutVars>
      </dgm:prSet>
      <dgm:spPr/>
    </dgm:pt>
    <dgm:pt modelId="{AAB7B0EE-5EC0-4538-A56B-0DB2C3E27755}" type="pres">
      <dgm:prSet presAssocID="{1F54CA62-E797-45C1-AFBD-823AB650D8B5}" presName="rootComposite" presStyleCnt="0"/>
      <dgm:spPr/>
    </dgm:pt>
    <dgm:pt modelId="{DACBBE0C-3F69-4121-B304-C604B9D142D5}" type="pres">
      <dgm:prSet presAssocID="{1F54CA62-E797-45C1-AFBD-823AB650D8B5}" presName="rootText" presStyleLbl="node3" presStyleIdx="3" presStyleCnt="5" custScaleX="197550">
        <dgm:presLayoutVars>
          <dgm:chPref val="3"/>
        </dgm:presLayoutVars>
      </dgm:prSet>
      <dgm:spPr/>
      <dgm:t>
        <a:bodyPr/>
        <a:lstStyle/>
        <a:p>
          <a:endParaRPr lang="es-US"/>
        </a:p>
      </dgm:t>
    </dgm:pt>
    <dgm:pt modelId="{4D590898-D49E-4D8B-B966-1939CB1F6D63}" type="pres">
      <dgm:prSet presAssocID="{1F54CA62-E797-45C1-AFBD-823AB650D8B5}" presName="rootConnector" presStyleLbl="node3" presStyleIdx="3" presStyleCnt="5"/>
      <dgm:spPr/>
      <dgm:t>
        <a:bodyPr/>
        <a:lstStyle/>
        <a:p>
          <a:endParaRPr lang="es-US"/>
        </a:p>
      </dgm:t>
    </dgm:pt>
    <dgm:pt modelId="{6A58887A-0371-43E4-92D7-6C22D62AA668}" type="pres">
      <dgm:prSet presAssocID="{1F54CA62-E797-45C1-AFBD-823AB650D8B5}" presName="hierChild4" presStyleCnt="0"/>
      <dgm:spPr/>
    </dgm:pt>
    <dgm:pt modelId="{9E0A9EB4-673B-47A3-930B-50E29CC351A0}" type="pres">
      <dgm:prSet presAssocID="{1F54CA62-E797-45C1-AFBD-823AB650D8B5}" presName="hierChild5" presStyleCnt="0"/>
      <dgm:spPr/>
    </dgm:pt>
    <dgm:pt modelId="{BA4B0A18-3FE6-4F1C-BDC1-9DE0539D8AD3}" type="pres">
      <dgm:prSet presAssocID="{1D770F65-FFD7-4E7A-B977-7FD53374188A}" presName="Name37" presStyleLbl="parChTrans1D3" presStyleIdx="4" presStyleCnt="5"/>
      <dgm:spPr/>
      <dgm:t>
        <a:bodyPr/>
        <a:lstStyle/>
        <a:p>
          <a:endParaRPr lang="es-US"/>
        </a:p>
      </dgm:t>
    </dgm:pt>
    <dgm:pt modelId="{D2065083-D6E2-48B9-B45D-4EF559757B7E}" type="pres">
      <dgm:prSet presAssocID="{06BD8EEA-E67E-435B-958D-8CCDA01DAA80}" presName="hierRoot2" presStyleCnt="0">
        <dgm:presLayoutVars>
          <dgm:hierBranch val="init"/>
        </dgm:presLayoutVars>
      </dgm:prSet>
      <dgm:spPr/>
    </dgm:pt>
    <dgm:pt modelId="{D20E34D3-50FA-499F-B8AB-A29D1197234D}" type="pres">
      <dgm:prSet presAssocID="{06BD8EEA-E67E-435B-958D-8CCDA01DAA80}" presName="rootComposite" presStyleCnt="0"/>
      <dgm:spPr/>
    </dgm:pt>
    <dgm:pt modelId="{1C8C33C2-6B33-409D-9471-1407240D37A1}" type="pres">
      <dgm:prSet presAssocID="{06BD8EEA-E67E-435B-958D-8CCDA01DAA80}" presName="rootText" presStyleLbl="node3" presStyleIdx="4" presStyleCnt="5" custScaleX="216943">
        <dgm:presLayoutVars>
          <dgm:chPref val="3"/>
        </dgm:presLayoutVars>
      </dgm:prSet>
      <dgm:spPr/>
      <dgm:t>
        <a:bodyPr/>
        <a:lstStyle/>
        <a:p>
          <a:endParaRPr lang="es-US"/>
        </a:p>
      </dgm:t>
    </dgm:pt>
    <dgm:pt modelId="{ED7EFFAB-05AB-4E5F-AA29-6CC56FA1DE45}" type="pres">
      <dgm:prSet presAssocID="{06BD8EEA-E67E-435B-958D-8CCDA01DAA80}" presName="rootConnector" presStyleLbl="node3" presStyleIdx="4" presStyleCnt="5"/>
      <dgm:spPr/>
      <dgm:t>
        <a:bodyPr/>
        <a:lstStyle/>
        <a:p>
          <a:endParaRPr lang="es-US"/>
        </a:p>
      </dgm:t>
    </dgm:pt>
    <dgm:pt modelId="{2668EE84-48A9-45EC-84E4-05E9F90AB5A4}" type="pres">
      <dgm:prSet presAssocID="{06BD8EEA-E67E-435B-958D-8CCDA01DAA80}" presName="hierChild4" presStyleCnt="0"/>
      <dgm:spPr/>
    </dgm:pt>
    <dgm:pt modelId="{50EADB4E-5B9C-409D-9990-C525276EAB11}" type="pres">
      <dgm:prSet presAssocID="{06BD8EEA-E67E-435B-958D-8CCDA01DAA80}" presName="hierChild5" presStyleCnt="0"/>
      <dgm:spPr/>
    </dgm:pt>
    <dgm:pt modelId="{6BFF27B7-A46B-48BA-B36E-BA662D5B2298}" type="pres">
      <dgm:prSet presAssocID="{380C149E-1333-444D-B231-DF3DA90B4660}" presName="hierChild5" presStyleCnt="0"/>
      <dgm:spPr/>
    </dgm:pt>
    <dgm:pt modelId="{E9FDA79A-61BB-41FD-A759-35A2AACC54D6}" type="pres">
      <dgm:prSet presAssocID="{FEAF98FA-D1FA-4EE2-9815-FA669D6D0FB3}" presName="hierChild3" presStyleCnt="0"/>
      <dgm:spPr/>
    </dgm:pt>
  </dgm:ptLst>
  <dgm:cxnLst>
    <dgm:cxn modelId="{A6B6D186-3E28-4141-AD4A-D41A99FBF1FC}" type="presOf" srcId="{24E6829C-23CF-4FD9-8C60-66C89A337781}" destId="{0116C9D2-18F6-43AE-B2EE-1C2CBFF30E3D}" srcOrd="0" destOrd="0" presId="urn:microsoft.com/office/officeart/2005/8/layout/orgChart1"/>
    <dgm:cxn modelId="{913C0A8C-E0BF-491E-B842-BDD998CE7B80}" type="presOf" srcId="{D532A680-3029-41D1-8F63-8DC6BC58E59A}" destId="{EAB867B8-D93A-4949-8061-630780AEE326}" srcOrd="0" destOrd="0" presId="urn:microsoft.com/office/officeart/2005/8/layout/orgChart1"/>
    <dgm:cxn modelId="{E9CAB56A-F24D-4356-915D-610C17B4E896}" type="presOf" srcId="{0309B301-275C-414D-9583-9CBBE4886D36}" destId="{FCD114B0-2FCD-4208-B66F-45BA236CD799}" srcOrd="1" destOrd="0" presId="urn:microsoft.com/office/officeart/2005/8/layout/orgChart1"/>
    <dgm:cxn modelId="{3FA2F373-C5FB-4338-8EF1-6B4ECF3AB752}" type="presOf" srcId="{5E1A6304-3CA7-453E-87C9-B9153C694DDC}" destId="{574210A0-9D9C-4F6A-B57C-779F6975E568}" srcOrd="1" destOrd="0" presId="urn:microsoft.com/office/officeart/2005/8/layout/orgChart1"/>
    <dgm:cxn modelId="{D131A328-6DE3-436B-B3EB-09D16FC8E831}" srcId="{380C149E-1333-444D-B231-DF3DA90B4660}" destId="{06BD8EEA-E67E-435B-958D-8CCDA01DAA80}" srcOrd="1" destOrd="0" parTransId="{1D770F65-FFD7-4E7A-B977-7FD53374188A}" sibTransId="{1D390940-03CB-43F4-B385-C87F2A61465A}"/>
    <dgm:cxn modelId="{A773FB04-5CA8-401A-99AB-36A1B74CFB1C}" type="presOf" srcId="{1F54CA62-E797-45C1-AFBD-823AB650D8B5}" destId="{4D590898-D49E-4D8B-B966-1939CB1F6D63}" srcOrd="1" destOrd="0" presId="urn:microsoft.com/office/officeart/2005/8/layout/orgChart1"/>
    <dgm:cxn modelId="{83510F00-A963-4F06-B383-6D1A99B7F5D4}" type="presOf" srcId="{59B4A45D-F2C8-4369-8FCA-20D78D6EFD91}" destId="{C46CF27A-C972-4F58-B289-35B1E5F4BC93}" srcOrd="1" destOrd="0" presId="urn:microsoft.com/office/officeart/2005/8/layout/orgChart1"/>
    <dgm:cxn modelId="{C58071AE-4D3E-429E-BEA9-C4F7E7F72DB5}" type="presOf" srcId="{0309B301-275C-414D-9583-9CBBE4886D36}" destId="{AF5F0828-485B-48D0-A73F-2E607BAAB526}" srcOrd="0" destOrd="0" presId="urn:microsoft.com/office/officeart/2005/8/layout/orgChart1"/>
    <dgm:cxn modelId="{E23ECC09-9C5F-4044-B617-88B25C809B6D}" srcId="{0309B301-275C-414D-9583-9CBBE4886D36}" destId="{5E1A6304-3CA7-453E-87C9-B9153C694DDC}" srcOrd="1" destOrd="0" parTransId="{FBD5D722-D823-484F-9E7B-D1A1D6C14724}" sibTransId="{7127321D-541A-4C8A-99BA-A0B50B83C5EB}"/>
    <dgm:cxn modelId="{2D5D1A97-FBE2-414D-919D-073D822469FA}" srcId="{FEAF98FA-D1FA-4EE2-9815-FA669D6D0FB3}" destId="{0309B301-275C-414D-9583-9CBBE4886D36}" srcOrd="0" destOrd="0" parTransId="{BF4DA94F-AE44-4B93-966F-2E04AD5FDF2F}" sibTransId="{62A75C28-815B-4666-AC71-1FFEE1CA269C}"/>
    <dgm:cxn modelId="{4F304033-13DE-44E5-89ED-FB28384EB4FE}" srcId="{B9FA479A-21CF-4A90-BB76-1EA6199785BF}" destId="{FEAF98FA-D1FA-4EE2-9815-FA669D6D0FB3}" srcOrd="0" destOrd="0" parTransId="{9E27A1EC-04A6-4110-935C-56CBC284CEBE}" sibTransId="{977F736C-45F2-4E78-BE57-38AA7EA134E4}"/>
    <dgm:cxn modelId="{4B85FA57-286F-4CE0-B3C7-BC377FBC3C9E}" type="presOf" srcId="{380C149E-1333-444D-B231-DF3DA90B4660}" destId="{DDC994DC-99CC-4CD9-9B54-F6DA8EF9026C}" srcOrd="1" destOrd="0" presId="urn:microsoft.com/office/officeart/2005/8/layout/orgChart1"/>
    <dgm:cxn modelId="{E4D46215-D581-4A75-91F4-BEF3C00FA5CF}" type="presOf" srcId="{B9FA479A-21CF-4A90-BB76-1EA6199785BF}" destId="{8BA4A66C-1089-4620-93A3-05B716CDC1DF}" srcOrd="0" destOrd="0" presId="urn:microsoft.com/office/officeart/2005/8/layout/orgChart1"/>
    <dgm:cxn modelId="{95E8822C-9056-44D2-BDA6-B84A38C64EEC}" type="presOf" srcId="{D0DA13BB-50B7-48B2-9184-6EE013B90C28}" destId="{1EB88A84-02C7-4BDE-9E79-E52146DA25FF}" srcOrd="0" destOrd="0" presId="urn:microsoft.com/office/officeart/2005/8/layout/orgChart1"/>
    <dgm:cxn modelId="{269711BF-9A20-4F89-864E-56B358631754}" srcId="{0309B301-275C-414D-9583-9CBBE4886D36}" destId="{59B4A45D-F2C8-4369-8FCA-20D78D6EFD91}" srcOrd="2" destOrd="0" parTransId="{D532A680-3029-41D1-8F63-8DC6BC58E59A}" sibTransId="{150E55F8-D14E-49E6-9FD3-8DEC1CBD3AA8}"/>
    <dgm:cxn modelId="{4499BA0F-2F7C-4FBF-9687-528E8ADFBC36}" type="presOf" srcId="{5E1A6304-3CA7-453E-87C9-B9153C694DDC}" destId="{CB61B2DC-567F-4881-83E7-79AFD6C4516E}" srcOrd="0" destOrd="0" presId="urn:microsoft.com/office/officeart/2005/8/layout/orgChart1"/>
    <dgm:cxn modelId="{D848C4BB-7E24-4FBF-A7FB-1B7EE871E12D}" srcId="{0309B301-275C-414D-9583-9CBBE4886D36}" destId="{24E6829C-23CF-4FD9-8C60-66C89A337781}" srcOrd="0" destOrd="0" parTransId="{D0DA13BB-50B7-48B2-9184-6EE013B90C28}" sibTransId="{99476D91-D253-4630-8D65-8FDD79CF72B9}"/>
    <dgm:cxn modelId="{95DF6A87-A33F-4888-857B-DD5E874ED47F}" type="presOf" srcId="{06BD8EEA-E67E-435B-958D-8CCDA01DAA80}" destId="{ED7EFFAB-05AB-4E5F-AA29-6CC56FA1DE45}" srcOrd="1" destOrd="0" presId="urn:microsoft.com/office/officeart/2005/8/layout/orgChart1"/>
    <dgm:cxn modelId="{E6180880-45F0-4B62-A608-CF0DBEB9D7ED}" type="presOf" srcId="{24E6829C-23CF-4FD9-8C60-66C89A337781}" destId="{03546B9A-C122-415E-A904-9A917A7411CE}" srcOrd="1" destOrd="0" presId="urn:microsoft.com/office/officeart/2005/8/layout/orgChart1"/>
    <dgm:cxn modelId="{F1E1D5A9-56CF-4DA8-A0EF-704714A33BF4}" type="presOf" srcId="{171B7351-C384-420F-9A24-CD1F84AA3CC3}" destId="{F5868CF6-EE54-4B4F-9644-58C4E8EDD6AF}" srcOrd="0" destOrd="0" presId="urn:microsoft.com/office/officeart/2005/8/layout/orgChart1"/>
    <dgm:cxn modelId="{81576261-3DF8-4B6C-936C-3A4FD99CAB9E}" type="presOf" srcId="{BF4DA94F-AE44-4B93-966F-2E04AD5FDF2F}" destId="{21C807BF-17A8-451C-8284-03746ECEBCFF}" srcOrd="0" destOrd="0" presId="urn:microsoft.com/office/officeart/2005/8/layout/orgChart1"/>
    <dgm:cxn modelId="{CA6B9A19-7F61-4C89-BD77-FC345232F76F}" type="presOf" srcId="{59B4A45D-F2C8-4369-8FCA-20D78D6EFD91}" destId="{B3F40177-9A62-40D6-8BFD-386E1DB81F38}" srcOrd="0" destOrd="0" presId="urn:microsoft.com/office/officeart/2005/8/layout/orgChart1"/>
    <dgm:cxn modelId="{0619FC19-50AC-4944-9A59-E93FECF8AA2D}" srcId="{380C149E-1333-444D-B231-DF3DA90B4660}" destId="{1F54CA62-E797-45C1-AFBD-823AB650D8B5}" srcOrd="0" destOrd="0" parTransId="{A576F041-274B-4AA1-98F5-B1007CA94FD3}" sibTransId="{BE6F1B2B-0897-4B51-B7C2-C95B5C0B8979}"/>
    <dgm:cxn modelId="{317B1AB1-0DDE-421B-8FB0-CD4542CFA9ED}" type="presOf" srcId="{FEAF98FA-D1FA-4EE2-9815-FA669D6D0FB3}" destId="{24CF5DA1-59B2-4C0B-93E7-499AA3BDAA57}" srcOrd="1" destOrd="0" presId="urn:microsoft.com/office/officeart/2005/8/layout/orgChart1"/>
    <dgm:cxn modelId="{25144C07-B182-44EF-825B-F4BE8AB59DDB}" type="presOf" srcId="{FBD5D722-D823-484F-9E7B-D1A1D6C14724}" destId="{B6B71679-BF56-4EC7-9229-D7F9774FC347}" srcOrd="0" destOrd="0" presId="urn:microsoft.com/office/officeart/2005/8/layout/orgChart1"/>
    <dgm:cxn modelId="{6F0A66F5-35C5-4E0D-958E-23C2D27D6C34}" type="presOf" srcId="{380C149E-1333-444D-B231-DF3DA90B4660}" destId="{0FE0448B-6086-40D2-8FC2-7083834D46BC}" srcOrd="0" destOrd="0" presId="urn:microsoft.com/office/officeart/2005/8/layout/orgChart1"/>
    <dgm:cxn modelId="{7F24F5D5-68F4-489A-B11E-AC1577F2743D}" type="presOf" srcId="{A576F041-274B-4AA1-98F5-B1007CA94FD3}" destId="{FD4E36BD-FB16-4999-897C-521E264DC1F8}" srcOrd="0" destOrd="0" presId="urn:microsoft.com/office/officeart/2005/8/layout/orgChart1"/>
    <dgm:cxn modelId="{32612834-EC9E-4B6D-AF85-66CB8E08F58A}" type="presOf" srcId="{1D770F65-FFD7-4E7A-B977-7FD53374188A}" destId="{BA4B0A18-3FE6-4F1C-BDC1-9DE0539D8AD3}" srcOrd="0" destOrd="0" presId="urn:microsoft.com/office/officeart/2005/8/layout/orgChart1"/>
    <dgm:cxn modelId="{A52D61E2-DCD7-4EF4-8F60-8E25AFB91601}" type="presOf" srcId="{FEAF98FA-D1FA-4EE2-9815-FA669D6D0FB3}" destId="{7620C518-6487-486A-9FB7-0FA6EDE58E8C}" srcOrd="0" destOrd="0" presId="urn:microsoft.com/office/officeart/2005/8/layout/orgChart1"/>
    <dgm:cxn modelId="{5456F2AC-1A9E-4610-9CF8-5B95C7C3EF18}" type="presOf" srcId="{06BD8EEA-E67E-435B-958D-8CCDA01DAA80}" destId="{1C8C33C2-6B33-409D-9471-1407240D37A1}" srcOrd="0" destOrd="0" presId="urn:microsoft.com/office/officeart/2005/8/layout/orgChart1"/>
    <dgm:cxn modelId="{92B6724C-135D-4BDB-ADB4-B5AFB5C4D387}" type="presOf" srcId="{1F54CA62-E797-45C1-AFBD-823AB650D8B5}" destId="{DACBBE0C-3F69-4121-B304-C604B9D142D5}" srcOrd="0" destOrd="0" presId="urn:microsoft.com/office/officeart/2005/8/layout/orgChart1"/>
    <dgm:cxn modelId="{16A499E9-50BE-4686-81E8-4933434E56B2}" srcId="{FEAF98FA-D1FA-4EE2-9815-FA669D6D0FB3}" destId="{380C149E-1333-444D-B231-DF3DA90B4660}" srcOrd="1" destOrd="0" parTransId="{171B7351-C384-420F-9A24-CD1F84AA3CC3}" sibTransId="{52A6F476-CE1F-466C-B0B6-D656A72D1E6E}"/>
    <dgm:cxn modelId="{30D8D566-592A-4545-9789-A2B4F8D1FF45}" type="presParOf" srcId="{8BA4A66C-1089-4620-93A3-05B716CDC1DF}" destId="{C4B0E764-4EA4-4210-8FC2-30D3813738D9}" srcOrd="0" destOrd="0" presId="urn:microsoft.com/office/officeart/2005/8/layout/orgChart1"/>
    <dgm:cxn modelId="{E2411250-7DE2-48C1-9AE8-5ADD0CBB4AB7}" type="presParOf" srcId="{C4B0E764-4EA4-4210-8FC2-30D3813738D9}" destId="{1BC7C3E4-BDB7-44A1-A7A3-691BBB5D71FF}" srcOrd="0" destOrd="0" presId="urn:microsoft.com/office/officeart/2005/8/layout/orgChart1"/>
    <dgm:cxn modelId="{51044B81-1A34-40EB-A42F-0A87D4BE36C4}" type="presParOf" srcId="{1BC7C3E4-BDB7-44A1-A7A3-691BBB5D71FF}" destId="{7620C518-6487-486A-9FB7-0FA6EDE58E8C}" srcOrd="0" destOrd="0" presId="urn:microsoft.com/office/officeart/2005/8/layout/orgChart1"/>
    <dgm:cxn modelId="{BA07CF51-2611-4054-A420-0FCEF03087BF}" type="presParOf" srcId="{1BC7C3E4-BDB7-44A1-A7A3-691BBB5D71FF}" destId="{24CF5DA1-59B2-4C0B-93E7-499AA3BDAA57}" srcOrd="1" destOrd="0" presId="urn:microsoft.com/office/officeart/2005/8/layout/orgChart1"/>
    <dgm:cxn modelId="{33B3B28F-1D8F-43C2-A0C6-C4B1E457C0A1}" type="presParOf" srcId="{C4B0E764-4EA4-4210-8FC2-30D3813738D9}" destId="{48BB723E-4BB0-4F00-9446-87FE52FBB00A}" srcOrd="1" destOrd="0" presId="urn:microsoft.com/office/officeart/2005/8/layout/orgChart1"/>
    <dgm:cxn modelId="{171D1FA7-1F41-4A24-9632-6AF47F124B07}" type="presParOf" srcId="{48BB723E-4BB0-4F00-9446-87FE52FBB00A}" destId="{21C807BF-17A8-451C-8284-03746ECEBCFF}" srcOrd="0" destOrd="0" presId="urn:microsoft.com/office/officeart/2005/8/layout/orgChart1"/>
    <dgm:cxn modelId="{CFEE5D0D-03E6-4040-8A4A-AB5142B10FC0}" type="presParOf" srcId="{48BB723E-4BB0-4F00-9446-87FE52FBB00A}" destId="{1DABA9A7-E46F-457F-B4F0-219A4FA34BD8}" srcOrd="1" destOrd="0" presId="urn:microsoft.com/office/officeart/2005/8/layout/orgChart1"/>
    <dgm:cxn modelId="{22BE1700-AB2C-445F-82EA-2312D3BDEBE6}" type="presParOf" srcId="{1DABA9A7-E46F-457F-B4F0-219A4FA34BD8}" destId="{70A56D4B-B9E1-47FB-A113-D85D0A0873E6}" srcOrd="0" destOrd="0" presId="urn:microsoft.com/office/officeart/2005/8/layout/orgChart1"/>
    <dgm:cxn modelId="{972C4CC1-7D11-46FC-BFB2-61EF535367D4}" type="presParOf" srcId="{70A56D4B-B9E1-47FB-A113-D85D0A0873E6}" destId="{AF5F0828-485B-48D0-A73F-2E607BAAB526}" srcOrd="0" destOrd="0" presId="urn:microsoft.com/office/officeart/2005/8/layout/orgChart1"/>
    <dgm:cxn modelId="{206122B9-0B19-4C3C-A671-CB85C71D9EA9}" type="presParOf" srcId="{70A56D4B-B9E1-47FB-A113-D85D0A0873E6}" destId="{FCD114B0-2FCD-4208-B66F-45BA236CD799}" srcOrd="1" destOrd="0" presId="urn:microsoft.com/office/officeart/2005/8/layout/orgChart1"/>
    <dgm:cxn modelId="{28A29A58-89CE-4B06-A32C-305C9DE08279}" type="presParOf" srcId="{1DABA9A7-E46F-457F-B4F0-219A4FA34BD8}" destId="{1C36B8D1-0405-4D13-870E-1E99E02557D6}" srcOrd="1" destOrd="0" presId="urn:microsoft.com/office/officeart/2005/8/layout/orgChart1"/>
    <dgm:cxn modelId="{CA1E0449-D1B5-48B4-AA4B-2ECEFA152BA8}" type="presParOf" srcId="{1C36B8D1-0405-4D13-870E-1E99E02557D6}" destId="{1EB88A84-02C7-4BDE-9E79-E52146DA25FF}" srcOrd="0" destOrd="0" presId="urn:microsoft.com/office/officeart/2005/8/layout/orgChart1"/>
    <dgm:cxn modelId="{14E42E55-4E14-4297-9214-9F45A5F6290F}" type="presParOf" srcId="{1C36B8D1-0405-4D13-870E-1E99E02557D6}" destId="{A4C814E0-0800-4691-9AA7-0F8474D9109D}" srcOrd="1" destOrd="0" presId="urn:microsoft.com/office/officeart/2005/8/layout/orgChart1"/>
    <dgm:cxn modelId="{C68966B1-75DD-4456-8F6D-A1E8FF004C9A}" type="presParOf" srcId="{A4C814E0-0800-4691-9AA7-0F8474D9109D}" destId="{0A4A9102-BE01-44AD-BC8B-BE676672709A}" srcOrd="0" destOrd="0" presId="urn:microsoft.com/office/officeart/2005/8/layout/orgChart1"/>
    <dgm:cxn modelId="{348D494D-075F-4AB5-A85C-6C901C0562E9}" type="presParOf" srcId="{0A4A9102-BE01-44AD-BC8B-BE676672709A}" destId="{0116C9D2-18F6-43AE-B2EE-1C2CBFF30E3D}" srcOrd="0" destOrd="0" presId="urn:microsoft.com/office/officeart/2005/8/layout/orgChart1"/>
    <dgm:cxn modelId="{AC8D9BDB-2CC2-4412-AF3B-C9A8D101BAFA}" type="presParOf" srcId="{0A4A9102-BE01-44AD-BC8B-BE676672709A}" destId="{03546B9A-C122-415E-A904-9A917A7411CE}" srcOrd="1" destOrd="0" presId="urn:microsoft.com/office/officeart/2005/8/layout/orgChart1"/>
    <dgm:cxn modelId="{3C000A04-CB87-4EF5-899F-77AD186657D1}" type="presParOf" srcId="{A4C814E0-0800-4691-9AA7-0F8474D9109D}" destId="{F55B3509-76D1-40F2-A8BA-CB3473080523}" srcOrd="1" destOrd="0" presId="urn:microsoft.com/office/officeart/2005/8/layout/orgChart1"/>
    <dgm:cxn modelId="{68010D73-8071-4727-BC2A-D6A752494E60}" type="presParOf" srcId="{A4C814E0-0800-4691-9AA7-0F8474D9109D}" destId="{749EE365-57D8-4FC8-9237-FEED855D5403}" srcOrd="2" destOrd="0" presId="urn:microsoft.com/office/officeart/2005/8/layout/orgChart1"/>
    <dgm:cxn modelId="{06A5B16E-9C98-43B0-9797-8471EFE9160E}" type="presParOf" srcId="{1C36B8D1-0405-4D13-870E-1E99E02557D6}" destId="{B6B71679-BF56-4EC7-9229-D7F9774FC347}" srcOrd="2" destOrd="0" presId="urn:microsoft.com/office/officeart/2005/8/layout/orgChart1"/>
    <dgm:cxn modelId="{17B279EA-D51A-485F-91F9-5F123AB97AED}" type="presParOf" srcId="{1C36B8D1-0405-4D13-870E-1E99E02557D6}" destId="{DE5DCF8C-2861-4847-BD68-6617CE3B0F03}" srcOrd="3" destOrd="0" presId="urn:microsoft.com/office/officeart/2005/8/layout/orgChart1"/>
    <dgm:cxn modelId="{B33266B4-6472-40A4-8063-665A9E186E7E}" type="presParOf" srcId="{DE5DCF8C-2861-4847-BD68-6617CE3B0F03}" destId="{BFC48D3C-62CE-402C-B71D-5CED1E4C3925}" srcOrd="0" destOrd="0" presId="urn:microsoft.com/office/officeart/2005/8/layout/orgChart1"/>
    <dgm:cxn modelId="{F731DE28-00A7-4AA6-B041-2ED5CA2C664A}" type="presParOf" srcId="{BFC48D3C-62CE-402C-B71D-5CED1E4C3925}" destId="{CB61B2DC-567F-4881-83E7-79AFD6C4516E}" srcOrd="0" destOrd="0" presId="urn:microsoft.com/office/officeart/2005/8/layout/orgChart1"/>
    <dgm:cxn modelId="{4B8F86A4-9811-49FB-9D5F-5AD99D995BE0}" type="presParOf" srcId="{BFC48D3C-62CE-402C-B71D-5CED1E4C3925}" destId="{574210A0-9D9C-4F6A-B57C-779F6975E568}" srcOrd="1" destOrd="0" presId="urn:microsoft.com/office/officeart/2005/8/layout/orgChart1"/>
    <dgm:cxn modelId="{01A8966A-E471-41D8-9095-922E75638C98}" type="presParOf" srcId="{DE5DCF8C-2861-4847-BD68-6617CE3B0F03}" destId="{03987D96-DA21-4D27-B9FD-709962F8D489}" srcOrd="1" destOrd="0" presId="urn:microsoft.com/office/officeart/2005/8/layout/orgChart1"/>
    <dgm:cxn modelId="{1DC5FC5B-E620-4FDB-9029-03CCBB92C627}" type="presParOf" srcId="{DE5DCF8C-2861-4847-BD68-6617CE3B0F03}" destId="{F18DDB22-0611-4D02-ACCE-8BD45F020CE8}" srcOrd="2" destOrd="0" presId="urn:microsoft.com/office/officeart/2005/8/layout/orgChart1"/>
    <dgm:cxn modelId="{55BFFCD7-6B04-4D50-B38B-3D126D1A7BFA}" type="presParOf" srcId="{1C36B8D1-0405-4D13-870E-1E99E02557D6}" destId="{EAB867B8-D93A-4949-8061-630780AEE326}" srcOrd="4" destOrd="0" presId="urn:microsoft.com/office/officeart/2005/8/layout/orgChart1"/>
    <dgm:cxn modelId="{C3CD7F8E-6A94-4793-92E3-E70A19F96F6E}" type="presParOf" srcId="{1C36B8D1-0405-4D13-870E-1E99E02557D6}" destId="{E9042F96-D0BD-45CB-9D31-ABDE1A62FDF0}" srcOrd="5" destOrd="0" presId="urn:microsoft.com/office/officeart/2005/8/layout/orgChart1"/>
    <dgm:cxn modelId="{15409204-721C-4707-94F3-9987428D20D1}" type="presParOf" srcId="{E9042F96-D0BD-45CB-9D31-ABDE1A62FDF0}" destId="{7025B100-5993-4901-A49F-8029E43945C8}" srcOrd="0" destOrd="0" presId="urn:microsoft.com/office/officeart/2005/8/layout/orgChart1"/>
    <dgm:cxn modelId="{4EFA49C8-C425-4A19-A6D5-2D0C8BF1A1F1}" type="presParOf" srcId="{7025B100-5993-4901-A49F-8029E43945C8}" destId="{B3F40177-9A62-40D6-8BFD-386E1DB81F38}" srcOrd="0" destOrd="0" presId="urn:microsoft.com/office/officeart/2005/8/layout/orgChart1"/>
    <dgm:cxn modelId="{0262FFDB-1373-4F0C-9A3E-BDB4A66DF49B}" type="presParOf" srcId="{7025B100-5993-4901-A49F-8029E43945C8}" destId="{C46CF27A-C972-4F58-B289-35B1E5F4BC93}" srcOrd="1" destOrd="0" presId="urn:microsoft.com/office/officeart/2005/8/layout/orgChart1"/>
    <dgm:cxn modelId="{24CF951A-568B-43EA-9505-F18D6A2C2F65}" type="presParOf" srcId="{E9042F96-D0BD-45CB-9D31-ABDE1A62FDF0}" destId="{D4041B7E-C682-4BDD-9944-4FBD40E04F34}" srcOrd="1" destOrd="0" presId="urn:microsoft.com/office/officeart/2005/8/layout/orgChart1"/>
    <dgm:cxn modelId="{C01CD186-FD8E-426F-B950-37B1616B5713}" type="presParOf" srcId="{E9042F96-D0BD-45CB-9D31-ABDE1A62FDF0}" destId="{7954FD18-329D-4705-BA02-55D482505786}" srcOrd="2" destOrd="0" presId="urn:microsoft.com/office/officeart/2005/8/layout/orgChart1"/>
    <dgm:cxn modelId="{ECACBB88-2A13-445E-8B25-5E1CDAD403CF}" type="presParOf" srcId="{1DABA9A7-E46F-457F-B4F0-219A4FA34BD8}" destId="{570CC925-2E3C-41C4-89C5-2501EDBAB29E}" srcOrd="2" destOrd="0" presId="urn:microsoft.com/office/officeart/2005/8/layout/orgChart1"/>
    <dgm:cxn modelId="{E17CCE79-3F4D-4BF4-AC55-5DDEBE752572}" type="presParOf" srcId="{48BB723E-4BB0-4F00-9446-87FE52FBB00A}" destId="{F5868CF6-EE54-4B4F-9644-58C4E8EDD6AF}" srcOrd="2" destOrd="0" presId="urn:microsoft.com/office/officeart/2005/8/layout/orgChart1"/>
    <dgm:cxn modelId="{A9A92D10-F396-4F94-9B5F-2B6D16688198}" type="presParOf" srcId="{48BB723E-4BB0-4F00-9446-87FE52FBB00A}" destId="{07B26B8F-E11A-4431-B1E0-137413DE8FCD}" srcOrd="3" destOrd="0" presId="urn:microsoft.com/office/officeart/2005/8/layout/orgChart1"/>
    <dgm:cxn modelId="{4BDE45AA-AFB8-493E-B916-7A2FB8F2C055}" type="presParOf" srcId="{07B26B8F-E11A-4431-B1E0-137413DE8FCD}" destId="{EDFD6E93-857A-4FAC-A245-C064FDFFC7C0}" srcOrd="0" destOrd="0" presId="urn:microsoft.com/office/officeart/2005/8/layout/orgChart1"/>
    <dgm:cxn modelId="{497B0BC7-8C5D-41D1-888E-75DF8D598A3E}" type="presParOf" srcId="{EDFD6E93-857A-4FAC-A245-C064FDFFC7C0}" destId="{0FE0448B-6086-40D2-8FC2-7083834D46BC}" srcOrd="0" destOrd="0" presId="urn:microsoft.com/office/officeart/2005/8/layout/orgChart1"/>
    <dgm:cxn modelId="{DD768CA2-F826-4BA9-A1AF-960843819A15}" type="presParOf" srcId="{EDFD6E93-857A-4FAC-A245-C064FDFFC7C0}" destId="{DDC994DC-99CC-4CD9-9B54-F6DA8EF9026C}" srcOrd="1" destOrd="0" presId="urn:microsoft.com/office/officeart/2005/8/layout/orgChart1"/>
    <dgm:cxn modelId="{8B10A43D-491F-4382-ADB9-A3FC265BE5CA}" type="presParOf" srcId="{07B26B8F-E11A-4431-B1E0-137413DE8FCD}" destId="{E1A7742E-31C2-415B-BFD1-36598FE219DF}" srcOrd="1" destOrd="0" presId="urn:microsoft.com/office/officeart/2005/8/layout/orgChart1"/>
    <dgm:cxn modelId="{F0679A65-4022-4967-97EF-946A14382B8D}" type="presParOf" srcId="{E1A7742E-31C2-415B-BFD1-36598FE219DF}" destId="{FD4E36BD-FB16-4999-897C-521E264DC1F8}" srcOrd="0" destOrd="0" presId="urn:microsoft.com/office/officeart/2005/8/layout/orgChart1"/>
    <dgm:cxn modelId="{E7DCD220-94A9-4584-90B0-2F59D527E57D}" type="presParOf" srcId="{E1A7742E-31C2-415B-BFD1-36598FE219DF}" destId="{EF1AEDA6-69BC-440A-A48A-7DAA0BA58B2C}" srcOrd="1" destOrd="0" presId="urn:microsoft.com/office/officeart/2005/8/layout/orgChart1"/>
    <dgm:cxn modelId="{3E9B4E94-E041-4923-A364-70D3F61B93E1}" type="presParOf" srcId="{EF1AEDA6-69BC-440A-A48A-7DAA0BA58B2C}" destId="{AAB7B0EE-5EC0-4538-A56B-0DB2C3E27755}" srcOrd="0" destOrd="0" presId="urn:microsoft.com/office/officeart/2005/8/layout/orgChart1"/>
    <dgm:cxn modelId="{7BC75B17-D967-4E79-A2D1-A8C2B1457D68}" type="presParOf" srcId="{AAB7B0EE-5EC0-4538-A56B-0DB2C3E27755}" destId="{DACBBE0C-3F69-4121-B304-C604B9D142D5}" srcOrd="0" destOrd="0" presId="urn:microsoft.com/office/officeart/2005/8/layout/orgChart1"/>
    <dgm:cxn modelId="{6A47B8F3-EE8D-4849-8640-38A8E4622FC9}" type="presParOf" srcId="{AAB7B0EE-5EC0-4538-A56B-0DB2C3E27755}" destId="{4D590898-D49E-4D8B-B966-1939CB1F6D63}" srcOrd="1" destOrd="0" presId="urn:microsoft.com/office/officeart/2005/8/layout/orgChart1"/>
    <dgm:cxn modelId="{AA6DC865-1BE2-4A97-9CDF-57DA1F91FE30}" type="presParOf" srcId="{EF1AEDA6-69BC-440A-A48A-7DAA0BA58B2C}" destId="{6A58887A-0371-43E4-92D7-6C22D62AA668}" srcOrd="1" destOrd="0" presId="urn:microsoft.com/office/officeart/2005/8/layout/orgChart1"/>
    <dgm:cxn modelId="{54FBAE66-ECB5-4411-A331-FADFCD73F475}" type="presParOf" srcId="{EF1AEDA6-69BC-440A-A48A-7DAA0BA58B2C}" destId="{9E0A9EB4-673B-47A3-930B-50E29CC351A0}" srcOrd="2" destOrd="0" presId="urn:microsoft.com/office/officeart/2005/8/layout/orgChart1"/>
    <dgm:cxn modelId="{5CC1216E-BEE6-4E79-B23A-6CA09448DD13}" type="presParOf" srcId="{E1A7742E-31C2-415B-BFD1-36598FE219DF}" destId="{BA4B0A18-3FE6-4F1C-BDC1-9DE0539D8AD3}" srcOrd="2" destOrd="0" presId="urn:microsoft.com/office/officeart/2005/8/layout/orgChart1"/>
    <dgm:cxn modelId="{6FA9774D-5986-4E20-BEF2-A6CBCD65527D}" type="presParOf" srcId="{E1A7742E-31C2-415B-BFD1-36598FE219DF}" destId="{D2065083-D6E2-48B9-B45D-4EF559757B7E}" srcOrd="3" destOrd="0" presId="urn:microsoft.com/office/officeart/2005/8/layout/orgChart1"/>
    <dgm:cxn modelId="{A3E346E5-2D82-490F-B859-84CD23FD0E0C}" type="presParOf" srcId="{D2065083-D6E2-48B9-B45D-4EF559757B7E}" destId="{D20E34D3-50FA-499F-B8AB-A29D1197234D}" srcOrd="0" destOrd="0" presId="urn:microsoft.com/office/officeart/2005/8/layout/orgChart1"/>
    <dgm:cxn modelId="{1000028B-2895-43A1-90C1-BE20A8A27392}" type="presParOf" srcId="{D20E34D3-50FA-499F-B8AB-A29D1197234D}" destId="{1C8C33C2-6B33-409D-9471-1407240D37A1}" srcOrd="0" destOrd="0" presId="urn:microsoft.com/office/officeart/2005/8/layout/orgChart1"/>
    <dgm:cxn modelId="{BDEBBFF7-CD62-44F9-9CA9-3F7D1D12D8C3}" type="presParOf" srcId="{D20E34D3-50FA-499F-B8AB-A29D1197234D}" destId="{ED7EFFAB-05AB-4E5F-AA29-6CC56FA1DE45}" srcOrd="1" destOrd="0" presId="urn:microsoft.com/office/officeart/2005/8/layout/orgChart1"/>
    <dgm:cxn modelId="{084E0F2A-16F7-44E4-B968-FA839A92FD42}" type="presParOf" srcId="{D2065083-D6E2-48B9-B45D-4EF559757B7E}" destId="{2668EE84-48A9-45EC-84E4-05E9F90AB5A4}" srcOrd="1" destOrd="0" presId="urn:microsoft.com/office/officeart/2005/8/layout/orgChart1"/>
    <dgm:cxn modelId="{F1545472-1F68-4C49-8FC9-282CD5A61C5F}" type="presParOf" srcId="{D2065083-D6E2-48B9-B45D-4EF559757B7E}" destId="{50EADB4E-5B9C-409D-9990-C525276EAB11}" srcOrd="2" destOrd="0" presId="urn:microsoft.com/office/officeart/2005/8/layout/orgChart1"/>
    <dgm:cxn modelId="{C1AEE1BD-7993-4AF2-8F50-78FEA3853C8D}" type="presParOf" srcId="{07B26B8F-E11A-4431-B1E0-137413DE8FCD}" destId="{6BFF27B7-A46B-48BA-B36E-BA662D5B2298}" srcOrd="2" destOrd="0" presId="urn:microsoft.com/office/officeart/2005/8/layout/orgChart1"/>
    <dgm:cxn modelId="{A96B91E7-6A7E-42FD-8447-58524D008ABD}" type="presParOf" srcId="{C4B0E764-4EA4-4210-8FC2-30D3813738D9}" destId="{E9FDA79A-61BB-41FD-A759-35A2AACC54D6}"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3CFBDE-9BA0-437F-BADA-2FD93E71664F}">
      <dsp:nvSpPr>
        <dsp:cNvPr id="0" name=""/>
        <dsp:cNvSpPr/>
      </dsp:nvSpPr>
      <dsp:spPr>
        <a:xfrm>
          <a:off x="4250561" y="1910010"/>
          <a:ext cx="3197718" cy="355761"/>
        </a:xfrm>
        <a:custGeom>
          <a:avLst/>
          <a:gdLst/>
          <a:ahLst/>
          <a:cxnLst/>
          <a:rect l="0" t="0" r="0" b="0"/>
          <a:pathLst>
            <a:path>
              <a:moveTo>
                <a:pt x="0" y="0"/>
              </a:moveTo>
              <a:lnTo>
                <a:pt x="0" y="177880"/>
              </a:lnTo>
              <a:lnTo>
                <a:pt x="3197718" y="177880"/>
              </a:lnTo>
              <a:lnTo>
                <a:pt x="3197718" y="355761"/>
              </a:lnTo>
            </a:path>
          </a:pathLst>
        </a:custGeom>
        <a:noFill/>
        <a:ln w="1270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9FF6963-7164-4F31-84BD-C70FD39DEAC2}">
      <dsp:nvSpPr>
        <dsp:cNvPr id="0" name=""/>
        <dsp:cNvSpPr/>
      </dsp:nvSpPr>
      <dsp:spPr>
        <a:xfrm>
          <a:off x="4250561" y="1910010"/>
          <a:ext cx="364409" cy="355761"/>
        </a:xfrm>
        <a:custGeom>
          <a:avLst/>
          <a:gdLst/>
          <a:ahLst/>
          <a:cxnLst/>
          <a:rect l="0" t="0" r="0" b="0"/>
          <a:pathLst>
            <a:path>
              <a:moveTo>
                <a:pt x="0" y="0"/>
              </a:moveTo>
              <a:lnTo>
                <a:pt x="0" y="177880"/>
              </a:lnTo>
              <a:lnTo>
                <a:pt x="364409" y="177880"/>
              </a:lnTo>
              <a:lnTo>
                <a:pt x="364409" y="355761"/>
              </a:lnTo>
            </a:path>
          </a:pathLst>
        </a:custGeom>
        <a:noFill/>
        <a:ln w="1270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3D2A077-856D-4522-B5BF-EE304D2C265F}">
      <dsp:nvSpPr>
        <dsp:cNvPr id="0" name=""/>
        <dsp:cNvSpPr/>
      </dsp:nvSpPr>
      <dsp:spPr>
        <a:xfrm>
          <a:off x="1417252" y="1910010"/>
          <a:ext cx="2833308" cy="355761"/>
        </a:xfrm>
        <a:custGeom>
          <a:avLst/>
          <a:gdLst/>
          <a:ahLst/>
          <a:cxnLst/>
          <a:rect l="0" t="0" r="0" b="0"/>
          <a:pathLst>
            <a:path>
              <a:moveTo>
                <a:pt x="2833308" y="0"/>
              </a:moveTo>
              <a:lnTo>
                <a:pt x="2833308" y="177880"/>
              </a:lnTo>
              <a:lnTo>
                <a:pt x="0" y="177880"/>
              </a:lnTo>
              <a:lnTo>
                <a:pt x="0" y="355761"/>
              </a:lnTo>
            </a:path>
          </a:pathLst>
        </a:custGeom>
        <a:noFill/>
        <a:ln w="1270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D73299D-15A0-46EC-A7BF-007E412FA3B6}">
      <dsp:nvSpPr>
        <dsp:cNvPr id="0" name=""/>
        <dsp:cNvSpPr/>
      </dsp:nvSpPr>
      <dsp:spPr>
        <a:xfrm>
          <a:off x="2784451" y="897302"/>
          <a:ext cx="2932219" cy="1012708"/>
        </a:xfrm>
        <a:prstGeom prst="rect">
          <a:avLst/>
        </a:prstGeom>
        <a:solidFill>
          <a:srgbClr val="00206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ES_tradnl" sz="2800" b="1" kern="1200" dirty="0" smtClean="0">
              <a:latin typeface="Calibri" pitchFamily="34" charset="0"/>
            </a:rPr>
            <a:t>95 </a:t>
          </a:r>
          <a:r>
            <a:rPr lang="es-ES_tradnl" sz="2800" b="1" kern="1200" dirty="0" err="1" smtClean="0">
              <a:latin typeface="Calibri" pitchFamily="34" charset="0"/>
            </a:rPr>
            <a:t>patients</a:t>
          </a:r>
          <a:r>
            <a:rPr lang="es-ES_tradnl" sz="2800" b="1" kern="1200" dirty="0" smtClean="0">
              <a:latin typeface="Calibri" pitchFamily="34" charset="0"/>
            </a:rPr>
            <a:t> HIV -1 </a:t>
          </a:r>
        </a:p>
        <a:p>
          <a:pPr marL="0" marR="0" lvl="0" indent="0" algn="ctr" defTabSz="914400" eaLnBrk="1" fontAlgn="auto" latinLnBrk="0" hangingPunct="1">
            <a:lnSpc>
              <a:spcPct val="100000"/>
            </a:lnSpc>
            <a:spcBef>
              <a:spcPct val="0"/>
            </a:spcBef>
            <a:spcAft>
              <a:spcPts val="0"/>
            </a:spcAft>
            <a:buClrTx/>
            <a:buSzTx/>
            <a:buFontTx/>
            <a:buNone/>
            <a:tabLst/>
            <a:defRPr/>
          </a:pPr>
          <a:r>
            <a:rPr lang="es-ES_tradnl" sz="2800" b="1" kern="1200" dirty="0" err="1" smtClean="0">
              <a:latin typeface="Calibri" pitchFamily="34" charset="0"/>
            </a:rPr>
            <a:t>Naive</a:t>
          </a:r>
          <a:r>
            <a:rPr lang="es-ES_tradnl" sz="2800" b="1" kern="1200" dirty="0" smtClean="0">
              <a:latin typeface="Calibri" pitchFamily="34" charset="0"/>
            </a:rPr>
            <a:t> ARV</a:t>
          </a:r>
          <a:endParaRPr lang="es-ES" sz="2800" kern="1200" dirty="0">
            <a:latin typeface="Calibri" pitchFamily="34" charset="0"/>
          </a:endParaRPr>
        </a:p>
      </dsp:txBody>
      <dsp:txXfrm>
        <a:off x="2784451" y="897302"/>
        <a:ext cx="2932219" cy="1012708"/>
      </dsp:txXfrm>
    </dsp:sp>
    <dsp:sp modelId="{F53F6D2D-5BB7-45E9-B5C6-71A00EB31A00}">
      <dsp:nvSpPr>
        <dsp:cNvPr id="0" name=""/>
        <dsp:cNvSpPr/>
      </dsp:nvSpPr>
      <dsp:spPr>
        <a:xfrm>
          <a:off x="2990" y="2265772"/>
          <a:ext cx="2828523" cy="1559039"/>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ES" sz="2000" b="1" kern="1200" dirty="0" smtClean="0">
              <a:solidFill>
                <a:schemeClr val="tx1"/>
              </a:solidFill>
              <a:effectLst>
                <a:outerShdw blurRad="38100" dist="38100" dir="2700000" algn="tl">
                  <a:srgbClr val="000000"/>
                </a:outerShdw>
              </a:effectLst>
              <a:latin typeface="Calibri" pitchFamily="34" charset="0"/>
            </a:rPr>
            <a:t>52 RP</a:t>
          </a:r>
        </a:p>
        <a:p>
          <a:pPr marL="0" marR="0" lvl="0" indent="0" algn="ctr" defTabSz="914400" eaLnBrk="1" fontAlgn="auto" latinLnBrk="0" hangingPunct="1">
            <a:lnSpc>
              <a:spcPct val="100000"/>
            </a:lnSpc>
            <a:spcBef>
              <a:spcPct val="0"/>
            </a:spcBef>
            <a:spcAft>
              <a:spcPts val="0"/>
            </a:spcAft>
            <a:buClrTx/>
            <a:buSzTx/>
            <a:buFontTx/>
            <a:buNone/>
            <a:tabLst/>
            <a:defRPr/>
          </a:pPr>
          <a:r>
            <a:rPr lang="es-ES" sz="2000" kern="1200" dirty="0" err="1" smtClean="0">
              <a:solidFill>
                <a:schemeClr val="tx1"/>
              </a:solidFill>
              <a:latin typeface="Calibri" pitchFamily="34" charset="0"/>
            </a:rPr>
            <a:t>Progression</a:t>
          </a:r>
          <a:r>
            <a:rPr lang="es-ES" sz="2000" kern="1200" dirty="0" smtClean="0">
              <a:solidFill>
                <a:schemeClr val="tx1"/>
              </a:solidFill>
              <a:latin typeface="Calibri" pitchFamily="34" charset="0"/>
            </a:rPr>
            <a:t> </a:t>
          </a:r>
          <a:r>
            <a:rPr lang="es-ES" sz="2000" kern="1200" dirty="0" err="1" smtClean="0">
              <a:solidFill>
                <a:schemeClr val="tx1"/>
              </a:solidFill>
              <a:latin typeface="Calibri" pitchFamily="34" charset="0"/>
            </a:rPr>
            <a:t>to</a:t>
          </a:r>
          <a:r>
            <a:rPr lang="es-ES" sz="2000" kern="1200" dirty="0" smtClean="0">
              <a:solidFill>
                <a:schemeClr val="tx1"/>
              </a:solidFill>
              <a:latin typeface="Calibri" pitchFamily="34" charset="0"/>
            </a:rPr>
            <a:t> AIDS &lt;3 </a:t>
          </a:r>
          <a:r>
            <a:rPr lang="es-ES_tradnl" sz="2000" kern="1200" dirty="0" err="1" smtClean="0">
              <a:solidFill>
                <a:schemeClr val="tx1"/>
              </a:solidFill>
              <a:latin typeface="Calibri" pitchFamily="34" charset="0"/>
            </a:rPr>
            <a:t>years</a:t>
          </a:r>
          <a:r>
            <a:rPr lang="es-ES_tradnl" sz="2000" kern="1200" dirty="0" smtClean="0">
              <a:solidFill>
                <a:schemeClr val="tx1"/>
              </a:solidFill>
              <a:latin typeface="Calibri" pitchFamily="34" charset="0"/>
            </a:rPr>
            <a:t> </a:t>
          </a:r>
          <a:r>
            <a:rPr lang="es-ES_tradnl" sz="2000" kern="1200" dirty="0" err="1" smtClean="0">
              <a:solidFill>
                <a:schemeClr val="tx1"/>
              </a:solidFill>
              <a:latin typeface="Calibri" pitchFamily="34" charset="0"/>
            </a:rPr>
            <a:t>from</a:t>
          </a:r>
          <a:r>
            <a:rPr lang="es-ES_tradnl" sz="2000" kern="1200" dirty="0" smtClean="0">
              <a:solidFill>
                <a:schemeClr val="tx1"/>
              </a:solidFill>
              <a:latin typeface="Calibri" pitchFamily="34" charset="0"/>
            </a:rPr>
            <a:t> diagnosis, </a:t>
          </a:r>
          <a:br>
            <a:rPr lang="es-ES_tradnl" sz="2000" kern="1200" dirty="0" smtClean="0">
              <a:solidFill>
                <a:schemeClr val="tx1"/>
              </a:solidFill>
              <a:latin typeface="Calibri" pitchFamily="34" charset="0"/>
            </a:rPr>
          </a:br>
          <a:r>
            <a:rPr lang="es-ES_tradnl" sz="2000" kern="1200" dirty="0" err="1" smtClean="0">
              <a:solidFill>
                <a:schemeClr val="tx1"/>
              </a:solidFill>
              <a:latin typeface="Calibri" pitchFamily="34" charset="0"/>
            </a:rPr>
            <a:t>Previous</a:t>
          </a:r>
          <a:r>
            <a:rPr lang="es-ES_tradnl" sz="2000" kern="1200" dirty="0" smtClean="0">
              <a:solidFill>
                <a:schemeClr val="tx1"/>
              </a:solidFill>
              <a:latin typeface="Calibri" pitchFamily="34" charset="0"/>
            </a:rPr>
            <a:t> HIV </a:t>
          </a:r>
          <a:r>
            <a:rPr lang="es-ES_tradnl" sz="2000" kern="1200" dirty="0" err="1" smtClean="0">
              <a:solidFill>
                <a:schemeClr val="tx1"/>
              </a:solidFill>
              <a:latin typeface="Calibri" pitchFamily="34" charset="0"/>
            </a:rPr>
            <a:t>negative</a:t>
          </a:r>
          <a:r>
            <a:rPr lang="es-ES_tradnl" sz="2000" kern="1200" dirty="0" smtClean="0">
              <a:solidFill>
                <a:schemeClr val="tx1"/>
              </a:solidFill>
              <a:latin typeface="Calibri" pitchFamily="34" charset="0"/>
            </a:rPr>
            <a:t> test.</a:t>
          </a:r>
          <a:endParaRPr lang="es-ES" sz="2000" b="1" kern="1200" dirty="0">
            <a:solidFill>
              <a:schemeClr val="tx1"/>
            </a:solidFill>
            <a:effectLst>
              <a:outerShdw blurRad="38100" dist="38100" dir="2700000" algn="tl">
                <a:srgbClr val="000000"/>
              </a:outerShdw>
            </a:effectLst>
            <a:latin typeface="Calibri" pitchFamily="34" charset="0"/>
          </a:endParaRPr>
        </a:p>
      </dsp:txBody>
      <dsp:txXfrm>
        <a:off x="2990" y="2265772"/>
        <a:ext cx="2828523" cy="1559039"/>
      </dsp:txXfrm>
    </dsp:sp>
    <dsp:sp modelId="{AFEF9AFE-DB82-4844-ADE7-21FBB310FE04}">
      <dsp:nvSpPr>
        <dsp:cNvPr id="0" name=""/>
        <dsp:cNvSpPr/>
      </dsp:nvSpPr>
      <dsp:spPr>
        <a:xfrm>
          <a:off x="3187274" y="2265772"/>
          <a:ext cx="2855391" cy="1623271"/>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ES_tradnl" sz="2000" b="1" kern="1200" dirty="0" smtClean="0">
              <a:solidFill>
                <a:schemeClr val="tx1"/>
              </a:solidFill>
              <a:effectLst>
                <a:outerShdw blurRad="38100" dist="38100" dir="2700000" algn="tl">
                  <a:srgbClr val="000000"/>
                </a:outerShdw>
              </a:effectLst>
              <a:latin typeface="Calibri" pitchFamily="34" charset="0"/>
            </a:rPr>
            <a:t>21 Non-AIDS</a:t>
          </a:r>
        </a:p>
        <a:p>
          <a:pPr marL="0" marR="0" lvl="0" indent="0" algn="ctr" defTabSz="914400" eaLnBrk="1" fontAlgn="auto" latinLnBrk="0" hangingPunct="1">
            <a:lnSpc>
              <a:spcPct val="100000"/>
            </a:lnSpc>
            <a:spcBef>
              <a:spcPct val="0"/>
            </a:spcBef>
            <a:spcAft>
              <a:spcPts val="0"/>
            </a:spcAft>
            <a:buClrTx/>
            <a:buSzTx/>
            <a:buFontTx/>
            <a:buNone/>
            <a:tabLst/>
            <a:defRPr/>
          </a:pPr>
          <a:r>
            <a:rPr lang="es-ES_tradnl" sz="2000" kern="1200" dirty="0" smtClean="0">
              <a:solidFill>
                <a:schemeClr val="tx1"/>
              </a:solidFill>
              <a:latin typeface="Calibri" pitchFamily="34" charset="0"/>
            </a:rPr>
            <a:t>HIV + </a:t>
          </a:r>
          <a:r>
            <a:rPr lang="es-ES_tradnl" sz="2000" kern="1200" dirty="0" err="1" smtClean="0">
              <a:solidFill>
                <a:schemeClr val="tx1"/>
              </a:solidFill>
              <a:latin typeface="Calibri" pitchFamily="34" charset="0"/>
            </a:rPr>
            <a:t>with</a:t>
          </a:r>
          <a:r>
            <a:rPr lang="es-ES_tradnl" sz="2000" kern="1200" dirty="0" smtClean="0">
              <a:solidFill>
                <a:schemeClr val="tx1"/>
              </a:solidFill>
              <a:latin typeface="Calibri" pitchFamily="34" charset="0"/>
            </a:rPr>
            <a:t> &lt;3 </a:t>
          </a:r>
          <a:r>
            <a:rPr lang="es-ES_tradnl" sz="2000" kern="1200" dirty="0" err="1" smtClean="0">
              <a:solidFill>
                <a:schemeClr val="tx1"/>
              </a:solidFill>
              <a:latin typeface="Calibri" pitchFamily="34" charset="0"/>
            </a:rPr>
            <a:t>years</a:t>
          </a:r>
          <a:r>
            <a:rPr lang="es-ES_tradnl" sz="2000" kern="1200" dirty="0" smtClean="0">
              <a:solidFill>
                <a:schemeClr val="tx1"/>
              </a:solidFill>
              <a:latin typeface="Calibri" pitchFamily="34" charset="0"/>
            </a:rPr>
            <a:t> </a:t>
          </a:r>
          <a:r>
            <a:rPr lang="es-ES_tradnl" sz="2000" kern="1200" dirty="0" err="1" smtClean="0">
              <a:solidFill>
                <a:schemeClr val="tx1"/>
              </a:solidFill>
              <a:latin typeface="Calibri" pitchFamily="34" charset="0"/>
            </a:rPr>
            <a:t>from</a:t>
          </a:r>
          <a:r>
            <a:rPr lang="es-ES_tradnl" sz="2000" kern="1200" dirty="0" smtClean="0">
              <a:solidFill>
                <a:schemeClr val="tx1"/>
              </a:solidFill>
              <a:latin typeface="Calibri" pitchFamily="34" charset="0"/>
            </a:rPr>
            <a:t> diagnosis, </a:t>
          </a:r>
          <a:r>
            <a:rPr lang="es-ES_tradnl" sz="2000" kern="1200" dirty="0" err="1" smtClean="0">
              <a:solidFill>
                <a:schemeClr val="tx1"/>
              </a:solidFill>
              <a:latin typeface="Calibri" pitchFamily="34" charset="0"/>
            </a:rPr>
            <a:t>asymptomatics</a:t>
          </a:r>
          <a:r>
            <a:rPr lang="es-ES_tradnl" sz="2000" kern="1200" dirty="0" smtClean="0">
              <a:solidFill>
                <a:schemeClr val="tx1"/>
              </a:solidFill>
              <a:latin typeface="Calibri" pitchFamily="34" charset="0"/>
            </a:rPr>
            <a:t>.</a:t>
          </a:r>
        </a:p>
        <a:p>
          <a:pPr marL="0" marR="0" lvl="0" indent="0" algn="ctr" defTabSz="914400" eaLnBrk="1" fontAlgn="auto" latinLnBrk="0" hangingPunct="1">
            <a:lnSpc>
              <a:spcPct val="100000"/>
            </a:lnSpc>
            <a:spcBef>
              <a:spcPct val="0"/>
            </a:spcBef>
            <a:spcAft>
              <a:spcPts val="0"/>
            </a:spcAft>
            <a:buClrTx/>
            <a:buSzTx/>
            <a:buFontTx/>
            <a:buNone/>
            <a:tabLst/>
            <a:defRPr/>
          </a:pPr>
          <a:r>
            <a:rPr lang="es-ES_tradnl" sz="2000" kern="1200" dirty="0" err="1" smtClean="0">
              <a:solidFill>
                <a:schemeClr val="tx1"/>
              </a:solidFill>
              <a:latin typeface="Calibri" pitchFamily="34" charset="0"/>
            </a:rPr>
            <a:t>Previous</a:t>
          </a:r>
          <a:r>
            <a:rPr lang="es-ES_tradnl" sz="2000" kern="1200" dirty="0" smtClean="0">
              <a:solidFill>
                <a:schemeClr val="tx1"/>
              </a:solidFill>
              <a:latin typeface="Calibri" pitchFamily="34" charset="0"/>
            </a:rPr>
            <a:t> HIV </a:t>
          </a:r>
          <a:r>
            <a:rPr lang="es-ES_tradnl" sz="2000" kern="1200" dirty="0" err="1" smtClean="0">
              <a:solidFill>
                <a:schemeClr val="tx1"/>
              </a:solidFill>
              <a:latin typeface="Calibri" pitchFamily="34" charset="0"/>
            </a:rPr>
            <a:t>negative</a:t>
          </a:r>
          <a:r>
            <a:rPr lang="es-ES_tradnl" sz="2000" kern="1200" dirty="0" smtClean="0">
              <a:solidFill>
                <a:schemeClr val="tx1"/>
              </a:solidFill>
              <a:latin typeface="Calibri" pitchFamily="34" charset="0"/>
            </a:rPr>
            <a:t> test.</a:t>
          </a:r>
          <a:endParaRPr lang="es-ES_tradnl" sz="2000" kern="1200" dirty="0">
            <a:solidFill>
              <a:schemeClr val="tx1"/>
            </a:solidFill>
            <a:latin typeface="Calibri" pitchFamily="34" charset="0"/>
          </a:endParaRPr>
        </a:p>
      </dsp:txBody>
      <dsp:txXfrm>
        <a:off x="3187274" y="2265772"/>
        <a:ext cx="2855391" cy="1623271"/>
      </dsp:txXfrm>
    </dsp:sp>
    <dsp:sp modelId="{628D7F31-9573-4B4C-B070-891F25FA5F1F}">
      <dsp:nvSpPr>
        <dsp:cNvPr id="0" name=""/>
        <dsp:cNvSpPr/>
      </dsp:nvSpPr>
      <dsp:spPr>
        <a:xfrm>
          <a:off x="6398427" y="2265772"/>
          <a:ext cx="2099703" cy="1403707"/>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es-ES_tradnl" sz="2000" b="1" kern="1200" dirty="0" smtClean="0">
            <a:solidFill>
              <a:schemeClr val="tx1"/>
            </a:solidFill>
            <a:effectLst>
              <a:outerShdw blurRad="38100" dist="38100" dir="2700000" algn="tl">
                <a:srgbClr val="000000"/>
              </a:outerShdw>
            </a:effectLst>
            <a:latin typeface="Calibri" pitchFamily="34" charset="0"/>
          </a:endParaRPr>
        </a:p>
        <a:p>
          <a:pPr marL="0" marR="0" lvl="0" indent="0" algn="ctr" defTabSz="914400" eaLnBrk="1" fontAlgn="auto" latinLnBrk="0" hangingPunct="1">
            <a:lnSpc>
              <a:spcPct val="100000"/>
            </a:lnSpc>
            <a:spcBef>
              <a:spcPct val="0"/>
            </a:spcBef>
            <a:spcAft>
              <a:spcPts val="0"/>
            </a:spcAft>
            <a:buClrTx/>
            <a:buSzTx/>
            <a:buFontTx/>
            <a:buNone/>
            <a:tabLst/>
            <a:defRPr/>
          </a:pPr>
          <a:r>
            <a:rPr lang="es-ES_tradnl" sz="2000" b="1" kern="1200" dirty="0" smtClean="0">
              <a:solidFill>
                <a:schemeClr val="tx1"/>
              </a:solidFill>
              <a:effectLst>
                <a:outerShdw blurRad="38100" dist="38100" dir="2700000" algn="tl">
                  <a:srgbClr val="000000"/>
                </a:outerShdw>
              </a:effectLst>
              <a:latin typeface="Calibri" pitchFamily="34" charset="0"/>
            </a:rPr>
            <a:t>22 </a:t>
          </a:r>
          <a:r>
            <a:rPr lang="es-ES_tradnl" sz="2000" b="1" kern="1200" dirty="0" err="1" smtClean="0">
              <a:solidFill>
                <a:schemeClr val="tx1"/>
              </a:solidFill>
              <a:effectLst>
                <a:outerShdw blurRad="38100" dist="38100" dir="2700000" algn="tl">
                  <a:srgbClr val="000000"/>
                </a:outerShdw>
              </a:effectLst>
              <a:latin typeface="Calibri" pitchFamily="34" charset="0"/>
            </a:rPr>
            <a:t>Chronic</a:t>
          </a:r>
          <a:r>
            <a:rPr lang="es-ES_tradnl" sz="2000" b="1" kern="1200" dirty="0" smtClean="0">
              <a:solidFill>
                <a:schemeClr val="tx1"/>
              </a:solidFill>
              <a:effectLst>
                <a:outerShdw blurRad="38100" dist="38100" dir="2700000" algn="tl">
                  <a:srgbClr val="000000"/>
                </a:outerShdw>
              </a:effectLst>
              <a:latin typeface="Calibri" pitchFamily="34" charset="0"/>
            </a:rPr>
            <a:t> AIDS</a:t>
          </a:r>
        </a:p>
        <a:p>
          <a:pPr marL="0" marR="0" lvl="0" indent="0" algn="ctr" defTabSz="914400" eaLnBrk="1" fontAlgn="auto" latinLnBrk="0" hangingPunct="1">
            <a:lnSpc>
              <a:spcPct val="100000"/>
            </a:lnSpc>
            <a:spcBef>
              <a:spcPct val="0"/>
            </a:spcBef>
            <a:spcAft>
              <a:spcPts val="0"/>
            </a:spcAft>
            <a:buClrTx/>
            <a:buSzTx/>
            <a:buFontTx/>
            <a:buNone/>
            <a:tabLst/>
            <a:defRPr/>
          </a:pPr>
          <a:r>
            <a:rPr lang="es-ES" sz="2000" kern="1200" dirty="0" smtClean="0">
              <a:solidFill>
                <a:schemeClr val="tx1"/>
              </a:solidFill>
              <a:latin typeface="Calibri" pitchFamily="34" charset="0"/>
            </a:rPr>
            <a:t>AIDS </a:t>
          </a:r>
          <a:r>
            <a:rPr lang="es-ES" sz="2000" kern="1200" dirty="0" err="1" smtClean="0">
              <a:solidFill>
                <a:schemeClr val="tx1"/>
              </a:solidFill>
              <a:latin typeface="Calibri" pitchFamily="34" charset="0"/>
            </a:rPr>
            <a:t>patient</a:t>
          </a:r>
          <a:r>
            <a:rPr lang="es-ES" sz="2000" kern="1200" dirty="0" smtClean="0">
              <a:solidFill>
                <a:schemeClr val="tx1"/>
              </a:solidFill>
              <a:latin typeface="Calibri" pitchFamily="34" charset="0"/>
            </a:rPr>
            <a:t> </a:t>
          </a:r>
          <a:r>
            <a:rPr lang="es-ES" sz="2000" kern="1200" dirty="0" err="1" smtClean="0">
              <a:solidFill>
                <a:schemeClr val="tx1"/>
              </a:solidFill>
              <a:latin typeface="Calibri" pitchFamily="34" charset="0"/>
            </a:rPr>
            <a:t>with</a:t>
          </a:r>
          <a:r>
            <a:rPr lang="es-ES" sz="2000" kern="1200" dirty="0" smtClean="0">
              <a:solidFill>
                <a:schemeClr val="tx1"/>
              </a:solidFill>
              <a:latin typeface="Calibri" pitchFamily="34" charset="0"/>
            </a:rPr>
            <a:t> </a:t>
          </a:r>
        </a:p>
        <a:p>
          <a:pPr marL="0" marR="0" lvl="0" indent="0" algn="ctr" defTabSz="914400" eaLnBrk="1" fontAlgn="auto" latinLnBrk="0" hangingPunct="1">
            <a:lnSpc>
              <a:spcPct val="100000"/>
            </a:lnSpc>
            <a:spcBef>
              <a:spcPct val="0"/>
            </a:spcBef>
            <a:spcAft>
              <a:spcPts val="0"/>
            </a:spcAft>
            <a:buClrTx/>
            <a:buSzTx/>
            <a:buFontTx/>
            <a:buNone/>
            <a:tabLst/>
            <a:defRPr/>
          </a:pPr>
          <a:r>
            <a:rPr lang="es-ES" sz="2000" kern="1200" dirty="0" smtClean="0">
              <a:solidFill>
                <a:schemeClr val="tx1"/>
              </a:solidFill>
              <a:latin typeface="Calibri" pitchFamily="34" charset="0"/>
            </a:rPr>
            <a:t>8-10 </a:t>
          </a:r>
          <a:r>
            <a:rPr lang="es-ES" sz="2000" kern="1200" dirty="0" err="1" smtClean="0">
              <a:solidFill>
                <a:schemeClr val="tx1"/>
              </a:solidFill>
              <a:latin typeface="Calibri" pitchFamily="34" charset="0"/>
            </a:rPr>
            <a:t>years</a:t>
          </a:r>
          <a:r>
            <a:rPr lang="es-ES" sz="2000" kern="1200" dirty="0" smtClean="0">
              <a:solidFill>
                <a:schemeClr val="tx1"/>
              </a:solidFill>
              <a:latin typeface="Calibri" pitchFamily="34" charset="0"/>
            </a:rPr>
            <a:t> </a:t>
          </a:r>
          <a:r>
            <a:rPr lang="es-ES" sz="2000" kern="1200" dirty="0" err="1" smtClean="0">
              <a:solidFill>
                <a:schemeClr val="tx1"/>
              </a:solidFill>
              <a:latin typeface="Calibri" pitchFamily="34" charset="0"/>
            </a:rPr>
            <a:t>since</a:t>
          </a:r>
          <a:r>
            <a:rPr lang="es-ES" sz="2000" kern="1200" dirty="0" smtClean="0">
              <a:solidFill>
                <a:schemeClr val="tx1"/>
              </a:solidFill>
              <a:latin typeface="Calibri" pitchFamily="34" charset="0"/>
            </a:rPr>
            <a:t> diagnosis.</a:t>
          </a:r>
          <a:endParaRPr lang="es-ES_tradnl" sz="2000" kern="1200" dirty="0" smtClean="0">
            <a:solidFill>
              <a:schemeClr val="tx1"/>
            </a:solidFill>
            <a:latin typeface="Calibri" pitchFamily="34" charset="0"/>
          </a:endParaRPr>
        </a:p>
        <a:p>
          <a:pPr lvl="0" algn="ctr" defTabSz="577850">
            <a:lnSpc>
              <a:spcPct val="90000"/>
            </a:lnSpc>
            <a:spcBef>
              <a:spcPct val="0"/>
            </a:spcBef>
            <a:spcAft>
              <a:spcPct val="35000"/>
            </a:spcAft>
          </a:pPr>
          <a:endParaRPr lang="es-ES_tradnl" sz="2000" kern="1200" dirty="0">
            <a:solidFill>
              <a:schemeClr val="tx1"/>
            </a:solidFill>
            <a:latin typeface="Calibri" pitchFamily="34" charset="0"/>
          </a:endParaRPr>
        </a:p>
      </dsp:txBody>
      <dsp:txXfrm>
        <a:off x="6398427" y="2265772"/>
        <a:ext cx="2099703" cy="14037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4B0A18-3FE6-4F1C-BDC1-9DE0539D8AD3}">
      <dsp:nvSpPr>
        <dsp:cNvPr id="0" name=""/>
        <dsp:cNvSpPr/>
      </dsp:nvSpPr>
      <dsp:spPr>
        <a:xfrm>
          <a:off x="3752995" y="1371307"/>
          <a:ext cx="425488" cy="1483725"/>
        </a:xfrm>
        <a:custGeom>
          <a:avLst/>
          <a:gdLst/>
          <a:ahLst/>
          <a:cxnLst/>
          <a:rect l="0" t="0" r="0" b="0"/>
          <a:pathLst>
            <a:path>
              <a:moveTo>
                <a:pt x="0" y="0"/>
              </a:moveTo>
              <a:lnTo>
                <a:pt x="0" y="1483725"/>
              </a:lnTo>
              <a:lnTo>
                <a:pt x="425488" y="1483725"/>
              </a:lnTo>
            </a:path>
          </a:pathLst>
        </a:custGeom>
        <a:noFill/>
        <a:ln w="12700" cap="flat" cmpd="sng" algn="ctr">
          <a:solidFill>
            <a:schemeClr val="dk2">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D4E36BD-FB16-4999-897C-521E264DC1F8}">
      <dsp:nvSpPr>
        <dsp:cNvPr id="0" name=""/>
        <dsp:cNvSpPr/>
      </dsp:nvSpPr>
      <dsp:spPr>
        <a:xfrm>
          <a:off x="3752995" y="1371307"/>
          <a:ext cx="425488" cy="583345"/>
        </a:xfrm>
        <a:custGeom>
          <a:avLst/>
          <a:gdLst/>
          <a:ahLst/>
          <a:cxnLst/>
          <a:rect l="0" t="0" r="0" b="0"/>
          <a:pathLst>
            <a:path>
              <a:moveTo>
                <a:pt x="0" y="0"/>
              </a:moveTo>
              <a:lnTo>
                <a:pt x="0" y="583345"/>
              </a:lnTo>
              <a:lnTo>
                <a:pt x="425488" y="583345"/>
              </a:lnTo>
            </a:path>
          </a:pathLst>
        </a:custGeom>
        <a:noFill/>
        <a:ln w="12700" cap="flat" cmpd="sng" algn="ctr">
          <a:solidFill>
            <a:schemeClr val="dk2">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5868CF6-EE54-4B4F-9644-58C4E8EDD6AF}">
      <dsp:nvSpPr>
        <dsp:cNvPr id="0" name=""/>
        <dsp:cNvSpPr/>
      </dsp:nvSpPr>
      <dsp:spPr>
        <a:xfrm>
          <a:off x="3479614" y="470927"/>
          <a:ext cx="1408017" cy="266309"/>
        </a:xfrm>
        <a:custGeom>
          <a:avLst/>
          <a:gdLst/>
          <a:ahLst/>
          <a:cxnLst/>
          <a:rect l="0" t="0" r="0" b="0"/>
          <a:pathLst>
            <a:path>
              <a:moveTo>
                <a:pt x="0" y="0"/>
              </a:moveTo>
              <a:lnTo>
                <a:pt x="0" y="133154"/>
              </a:lnTo>
              <a:lnTo>
                <a:pt x="1408017" y="133154"/>
              </a:lnTo>
              <a:lnTo>
                <a:pt x="1408017" y="266309"/>
              </a:lnTo>
            </a:path>
          </a:pathLst>
        </a:custGeom>
        <a:noFill/>
        <a:ln w="12700" cap="flat" cmpd="sng" algn="ctr">
          <a:solidFill>
            <a:schemeClr val="dk2">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AB867B8-D93A-4949-8061-630780AEE326}">
      <dsp:nvSpPr>
        <dsp:cNvPr id="0" name=""/>
        <dsp:cNvSpPr/>
      </dsp:nvSpPr>
      <dsp:spPr>
        <a:xfrm>
          <a:off x="908274" y="1371307"/>
          <a:ext cx="382458" cy="2516268"/>
        </a:xfrm>
        <a:custGeom>
          <a:avLst/>
          <a:gdLst/>
          <a:ahLst/>
          <a:cxnLst/>
          <a:rect l="0" t="0" r="0" b="0"/>
          <a:pathLst>
            <a:path>
              <a:moveTo>
                <a:pt x="0" y="0"/>
              </a:moveTo>
              <a:lnTo>
                <a:pt x="0" y="2516268"/>
              </a:lnTo>
              <a:lnTo>
                <a:pt x="382458" y="2516268"/>
              </a:lnTo>
            </a:path>
          </a:pathLst>
        </a:custGeom>
        <a:noFill/>
        <a:ln w="12700" cap="flat" cmpd="sng" algn="ctr">
          <a:solidFill>
            <a:schemeClr val="dk2">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6B71679-BF56-4EC7-9229-D7F9774FC347}">
      <dsp:nvSpPr>
        <dsp:cNvPr id="0" name=""/>
        <dsp:cNvSpPr/>
      </dsp:nvSpPr>
      <dsp:spPr>
        <a:xfrm>
          <a:off x="908274" y="1371307"/>
          <a:ext cx="382458" cy="1483725"/>
        </a:xfrm>
        <a:custGeom>
          <a:avLst/>
          <a:gdLst/>
          <a:ahLst/>
          <a:cxnLst/>
          <a:rect l="0" t="0" r="0" b="0"/>
          <a:pathLst>
            <a:path>
              <a:moveTo>
                <a:pt x="0" y="0"/>
              </a:moveTo>
              <a:lnTo>
                <a:pt x="0" y="1483725"/>
              </a:lnTo>
              <a:lnTo>
                <a:pt x="382458" y="1483725"/>
              </a:lnTo>
            </a:path>
          </a:pathLst>
        </a:custGeom>
        <a:noFill/>
        <a:ln w="12700" cap="flat" cmpd="sng" algn="ctr">
          <a:solidFill>
            <a:schemeClr val="dk2">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EB88A84-02C7-4BDE-9E79-E52146DA25FF}">
      <dsp:nvSpPr>
        <dsp:cNvPr id="0" name=""/>
        <dsp:cNvSpPr/>
      </dsp:nvSpPr>
      <dsp:spPr>
        <a:xfrm>
          <a:off x="908274" y="1371307"/>
          <a:ext cx="382458" cy="583345"/>
        </a:xfrm>
        <a:custGeom>
          <a:avLst/>
          <a:gdLst/>
          <a:ahLst/>
          <a:cxnLst/>
          <a:rect l="0" t="0" r="0" b="0"/>
          <a:pathLst>
            <a:path>
              <a:moveTo>
                <a:pt x="0" y="0"/>
              </a:moveTo>
              <a:lnTo>
                <a:pt x="0" y="583345"/>
              </a:lnTo>
              <a:lnTo>
                <a:pt x="382458" y="583345"/>
              </a:lnTo>
            </a:path>
          </a:pathLst>
        </a:custGeom>
        <a:noFill/>
        <a:ln w="12700" cap="flat" cmpd="sng" algn="ctr">
          <a:solidFill>
            <a:schemeClr val="dk2">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1C807BF-17A8-451C-8284-03746ECEBCFF}">
      <dsp:nvSpPr>
        <dsp:cNvPr id="0" name=""/>
        <dsp:cNvSpPr/>
      </dsp:nvSpPr>
      <dsp:spPr>
        <a:xfrm>
          <a:off x="1928164" y="470927"/>
          <a:ext cx="1551450" cy="266309"/>
        </a:xfrm>
        <a:custGeom>
          <a:avLst/>
          <a:gdLst/>
          <a:ahLst/>
          <a:cxnLst/>
          <a:rect l="0" t="0" r="0" b="0"/>
          <a:pathLst>
            <a:path>
              <a:moveTo>
                <a:pt x="1551450" y="0"/>
              </a:moveTo>
              <a:lnTo>
                <a:pt x="1551450" y="133154"/>
              </a:lnTo>
              <a:lnTo>
                <a:pt x="0" y="133154"/>
              </a:lnTo>
              <a:lnTo>
                <a:pt x="0" y="266309"/>
              </a:lnTo>
            </a:path>
          </a:pathLst>
        </a:custGeom>
        <a:noFill/>
        <a:ln w="12700" cap="flat" cmpd="sng" algn="ctr">
          <a:solidFill>
            <a:schemeClr val="dk2">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620C518-6487-486A-9FB7-0FA6EDE58E8C}">
      <dsp:nvSpPr>
        <dsp:cNvPr id="0" name=""/>
        <dsp:cNvSpPr/>
      </dsp:nvSpPr>
      <dsp:spPr>
        <a:xfrm>
          <a:off x="1961554" y="447"/>
          <a:ext cx="3036120" cy="470480"/>
        </a:xfrm>
        <a:prstGeom prst="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t>RNA extraction (plasma)</a:t>
          </a:r>
          <a:endParaRPr lang="es-US" sz="2000" b="1" kern="1200" dirty="0"/>
        </a:p>
      </dsp:txBody>
      <dsp:txXfrm>
        <a:off x="1961554" y="447"/>
        <a:ext cx="3036120" cy="470480"/>
      </dsp:txXfrm>
    </dsp:sp>
    <dsp:sp modelId="{AF5F0828-485B-48D0-A73F-2E607BAAB526}">
      <dsp:nvSpPr>
        <dsp:cNvPr id="0" name=""/>
        <dsp:cNvSpPr/>
      </dsp:nvSpPr>
      <dsp:spPr>
        <a:xfrm>
          <a:off x="653301" y="737237"/>
          <a:ext cx="2549725" cy="634070"/>
        </a:xfrm>
        <a:prstGeom prst="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t>RT-PCR and sequence of </a:t>
          </a:r>
          <a:r>
            <a:rPr lang="en-US" sz="2000" b="1" i="1" kern="1200" dirty="0" smtClean="0"/>
            <a:t>pol</a:t>
          </a:r>
          <a:r>
            <a:rPr lang="en-US" sz="2000" b="1" kern="1200" dirty="0" smtClean="0"/>
            <a:t> (</a:t>
          </a:r>
          <a:r>
            <a:rPr lang="en-US" sz="2000" b="1" kern="1200" dirty="0" err="1" smtClean="0"/>
            <a:t>Prot</a:t>
          </a:r>
          <a:r>
            <a:rPr lang="en-US" sz="2000" b="1" kern="1200" dirty="0" smtClean="0"/>
            <a:t>/RT)</a:t>
          </a:r>
          <a:endParaRPr lang="es-US" sz="2000" b="1" kern="1200" dirty="0"/>
        </a:p>
      </dsp:txBody>
      <dsp:txXfrm>
        <a:off x="653301" y="737237"/>
        <a:ext cx="2549725" cy="634070"/>
      </dsp:txXfrm>
    </dsp:sp>
    <dsp:sp modelId="{0116C9D2-18F6-43AE-B2EE-1C2CBFF30E3D}">
      <dsp:nvSpPr>
        <dsp:cNvPr id="0" name=""/>
        <dsp:cNvSpPr/>
      </dsp:nvSpPr>
      <dsp:spPr>
        <a:xfrm>
          <a:off x="1290733" y="1637617"/>
          <a:ext cx="2593437" cy="634070"/>
        </a:xfrm>
        <a:prstGeom prst="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t>Subtype determination (</a:t>
          </a:r>
          <a:r>
            <a:rPr lang="en-US" sz="1800" b="1" kern="1200" dirty="0" err="1" smtClean="0"/>
            <a:t>Rega</a:t>
          </a:r>
          <a:r>
            <a:rPr lang="en-US" sz="1800" b="1" kern="1200" dirty="0" smtClean="0"/>
            <a:t> subtyping tool V3)</a:t>
          </a:r>
          <a:endParaRPr lang="es-US" sz="1800" b="1" kern="1200" dirty="0"/>
        </a:p>
      </dsp:txBody>
      <dsp:txXfrm>
        <a:off x="1290733" y="1637617"/>
        <a:ext cx="2593437" cy="634070"/>
      </dsp:txXfrm>
    </dsp:sp>
    <dsp:sp modelId="{CB61B2DC-567F-4881-83E7-79AFD6C4516E}">
      <dsp:nvSpPr>
        <dsp:cNvPr id="0" name=""/>
        <dsp:cNvSpPr/>
      </dsp:nvSpPr>
      <dsp:spPr>
        <a:xfrm>
          <a:off x="1290733" y="2537997"/>
          <a:ext cx="2498910" cy="634070"/>
        </a:xfrm>
        <a:prstGeom prst="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latin typeface="Calibri" panose="020F0502020204030204" pitchFamily="34" charset="0"/>
              <a:ea typeface="ScalaLancetPro"/>
              <a:cs typeface="Calibri" panose="020F0502020204030204" pitchFamily="34" charset="0"/>
            </a:rPr>
            <a:t>Prediction of resistance (CPR)</a:t>
          </a:r>
          <a:endParaRPr lang="es-US" sz="1800" b="1" kern="1200" dirty="0"/>
        </a:p>
      </dsp:txBody>
      <dsp:txXfrm>
        <a:off x="1290733" y="2537997"/>
        <a:ext cx="2498910" cy="634070"/>
      </dsp:txXfrm>
    </dsp:sp>
    <dsp:sp modelId="{B3F40177-9A62-40D6-8BFD-386E1DB81F38}">
      <dsp:nvSpPr>
        <dsp:cNvPr id="0" name=""/>
        <dsp:cNvSpPr/>
      </dsp:nvSpPr>
      <dsp:spPr>
        <a:xfrm>
          <a:off x="1290733" y="3438378"/>
          <a:ext cx="3103560" cy="898395"/>
        </a:xfrm>
        <a:prstGeom prst="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latin typeface="Calibri" panose="020F0502020204030204" pitchFamily="34" charset="0"/>
              <a:ea typeface="ScalaLancetPro"/>
              <a:cs typeface="Calibri" panose="020F0502020204030204" pitchFamily="34" charset="0"/>
            </a:rPr>
            <a:t>Phylogenetic tree Fast Tree (ML)</a:t>
          </a:r>
        </a:p>
        <a:p>
          <a:pPr lvl="0" algn="ctr" defTabSz="800100">
            <a:lnSpc>
              <a:spcPct val="90000"/>
            </a:lnSpc>
            <a:spcBef>
              <a:spcPct val="0"/>
            </a:spcBef>
            <a:spcAft>
              <a:spcPct val="35000"/>
            </a:spcAft>
          </a:pPr>
          <a:r>
            <a:rPr lang="en-US" sz="1800" b="1" kern="1200" dirty="0" smtClean="0">
              <a:latin typeface="Calibri" panose="020F0502020204030204" pitchFamily="34" charset="0"/>
              <a:ea typeface="ScalaLancetPro"/>
              <a:cs typeface="Calibri" panose="020F0502020204030204" pitchFamily="34" charset="0"/>
            </a:rPr>
            <a:t>Transmission cluster analysis (cluster picker)</a:t>
          </a:r>
          <a:endParaRPr lang="es-US" sz="1800" b="1" kern="1200" dirty="0"/>
        </a:p>
      </dsp:txBody>
      <dsp:txXfrm>
        <a:off x="1290733" y="3438378"/>
        <a:ext cx="3103560" cy="898395"/>
      </dsp:txXfrm>
    </dsp:sp>
    <dsp:sp modelId="{0FE0448B-6086-40D2-8FC2-7083834D46BC}">
      <dsp:nvSpPr>
        <dsp:cNvPr id="0" name=""/>
        <dsp:cNvSpPr/>
      </dsp:nvSpPr>
      <dsp:spPr>
        <a:xfrm>
          <a:off x="3469336" y="737237"/>
          <a:ext cx="2836591" cy="634070"/>
        </a:xfrm>
        <a:prstGeom prst="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t>RT-PCR and sequence of </a:t>
          </a:r>
          <a:r>
            <a:rPr lang="en-US" sz="2000" b="1" i="1" kern="1200" dirty="0" err="1" smtClean="0"/>
            <a:t>env</a:t>
          </a:r>
          <a:r>
            <a:rPr lang="en-US" sz="2000" b="1" kern="1200" dirty="0" smtClean="0"/>
            <a:t> (C2-V3)</a:t>
          </a:r>
          <a:endParaRPr lang="es-US" sz="2000" b="1" kern="1200" dirty="0"/>
        </a:p>
      </dsp:txBody>
      <dsp:txXfrm>
        <a:off x="3469336" y="737237"/>
        <a:ext cx="2836591" cy="634070"/>
      </dsp:txXfrm>
    </dsp:sp>
    <dsp:sp modelId="{DACBBE0C-3F69-4121-B304-C604B9D142D5}">
      <dsp:nvSpPr>
        <dsp:cNvPr id="0" name=""/>
        <dsp:cNvSpPr/>
      </dsp:nvSpPr>
      <dsp:spPr>
        <a:xfrm>
          <a:off x="4178484" y="1637617"/>
          <a:ext cx="2505213" cy="634070"/>
        </a:xfrm>
        <a:prstGeom prst="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t>Subtype determination (COMET V2)</a:t>
          </a:r>
          <a:endParaRPr lang="es-US" sz="1800" b="1" kern="1200" dirty="0"/>
        </a:p>
      </dsp:txBody>
      <dsp:txXfrm>
        <a:off x="4178484" y="1637617"/>
        <a:ext cx="2505213" cy="634070"/>
      </dsp:txXfrm>
    </dsp:sp>
    <dsp:sp modelId="{1C8C33C2-6B33-409D-9471-1407240D37A1}">
      <dsp:nvSpPr>
        <dsp:cNvPr id="0" name=""/>
        <dsp:cNvSpPr/>
      </dsp:nvSpPr>
      <dsp:spPr>
        <a:xfrm>
          <a:off x="4178484" y="2537997"/>
          <a:ext cx="2751143" cy="634070"/>
        </a:xfrm>
        <a:prstGeom prst="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latin typeface="Calibri" panose="020F0502020204030204" pitchFamily="34" charset="0"/>
              <a:ea typeface="ScalaLancetPro"/>
              <a:cs typeface="Calibri" panose="020F0502020204030204" pitchFamily="34" charset="0"/>
            </a:rPr>
            <a:t>Prediction of co-receptor use (geno2pheno)</a:t>
          </a:r>
          <a:endParaRPr lang="es-US" sz="1800" b="1" kern="1200" dirty="0"/>
        </a:p>
      </dsp:txBody>
      <dsp:txXfrm>
        <a:off x="4178484" y="2537997"/>
        <a:ext cx="2751143" cy="63407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778211-74FD-44CF-A4A9-E1AAA998BC49}" type="datetimeFigureOut">
              <a:rPr lang="es-US" smtClean="0"/>
              <a:t>5/28/2016</a:t>
            </a:fld>
            <a:endParaRPr lang="es-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C5823D-5235-4147-9103-6D425578E9EC}" type="slidenum">
              <a:rPr lang="es-US" smtClean="0"/>
              <a:t>‹#›</a:t>
            </a:fld>
            <a:endParaRPr lang="es-US"/>
          </a:p>
        </p:txBody>
      </p:sp>
    </p:spTree>
    <p:extLst>
      <p:ext uri="{BB962C8B-B14F-4D97-AF65-F5344CB8AC3E}">
        <p14:creationId xmlns:p14="http://schemas.microsoft.com/office/powerpoint/2010/main" val="1566978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sz="1050" dirty="0" err="1" smtClean="0"/>
              <a:t>Good</a:t>
            </a:r>
            <a:r>
              <a:rPr lang="es-US" sz="1050" dirty="0" smtClean="0"/>
              <a:t> </a:t>
            </a:r>
            <a:r>
              <a:rPr lang="es-US" sz="1050" dirty="0" err="1" smtClean="0"/>
              <a:t>afternoon</a:t>
            </a:r>
            <a:r>
              <a:rPr lang="es-US" sz="1050" dirty="0" smtClean="0"/>
              <a:t>. I </a:t>
            </a:r>
            <a:r>
              <a:rPr lang="es-US" sz="1050" dirty="0" err="1" smtClean="0"/>
              <a:t>would</a:t>
            </a:r>
            <a:r>
              <a:rPr lang="es-US" sz="1050" dirty="0" smtClean="0"/>
              <a:t> </a:t>
            </a:r>
            <a:r>
              <a:rPr lang="es-US" sz="1050" dirty="0" err="1" smtClean="0"/>
              <a:t>like</a:t>
            </a:r>
            <a:r>
              <a:rPr lang="es-US" sz="1050" dirty="0" smtClean="0"/>
              <a:t> </a:t>
            </a:r>
            <a:r>
              <a:rPr lang="es-US" sz="1050" dirty="0" err="1" smtClean="0"/>
              <a:t>to</a:t>
            </a:r>
            <a:r>
              <a:rPr lang="es-US" sz="1050" baseline="0" dirty="0" smtClean="0"/>
              <a:t> </a:t>
            </a:r>
            <a:r>
              <a:rPr lang="es-US" sz="1050" baseline="0" dirty="0" err="1" smtClean="0"/>
              <a:t>thanks</a:t>
            </a:r>
            <a:r>
              <a:rPr lang="es-US" sz="1050" baseline="0" dirty="0" smtClean="0"/>
              <a:t> </a:t>
            </a:r>
            <a:r>
              <a:rPr lang="es-US" sz="1050" baseline="0" dirty="0" err="1" smtClean="0"/>
              <a:t>to</a:t>
            </a:r>
            <a:r>
              <a:rPr lang="es-US" sz="1050" baseline="0" dirty="0" smtClean="0"/>
              <a:t> </a:t>
            </a:r>
            <a:r>
              <a:rPr lang="es-US" sz="1050" baseline="0" dirty="0" err="1" smtClean="0"/>
              <a:t>the</a:t>
            </a:r>
            <a:r>
              <a:rPr lang="es-US" sz="1050" baseline="0" dirty="0" smtClean="0"/>
              <a:t> </a:t>
            </a:r>
            <a:r>
              <a:rPr lang="es-US" sz="1050" baseline="0" dirty="0" err="1" smtClean="0"/>
              <a:t>organizers</a:t>
            </a:r>
            <a:r>
              <a:rPr lang="es-US" sz="1050" baseline="0" dirty="0" smtClean="0"/>
              <a:t> of </a:t>
            </a:r>
            <a:r>
              <a:rPr lang="es-US" sz="1050" baseline="0" dirty="0" err="1" smtClean="0"/>
              <a:t>this</a:t>
            </a:r>
            <a:r>
              <a:rPr lang="es-US" sz="1050" baseline="0" dirty="0" smtClean="0"/>
              <a:t> </a:t>
            </a:r>
            <a:r>
              <a:rPr lang="es-US" sz="1050" baseline="0" dirty="0" err="1" smtClean="0"/>
              <a:t>workshop</a:t>
            </a:r>
            <a:r>
              <a:rPr lang="es-US" sz="1050" baseline="0" dirty="0" smtClean="0"/>
              <a:t>, </a:t>
            </a:r>
            <a:r>
              <a:rPr lang="es-US" sz="1050" baseline="0" dirty="0" err="1" smtClean="0"/>
              <a:t>for</a:t>
            </a:r>
            <a:r>
              <a:rPr lang="es-US" sz="1050" baseline="0" dirty="0" smtClean="0"/>
              <a:t> </a:t>
            </a:r>
            <a:r>
              <a:rPr lang="es-US" sz="1050" baseline="0" dirty="0" err="1" smtClean="0"/>
              <a:t>giving</a:t>
            </a:r>
            <a:r>
              <a:rPr lang="es-US" sz="1050" baseline="0" dirty="0" smtClean="0"/>
              <a:t> me </a:t>
            </a:r>
            <a:r>
              <a:rPr lang="es-US" sz="1050" baseline="0" dirty="0" err="1" smtClean="0"/>
              <a:t>the</a:t>
            </a:r>
            <a:r>
              <a:rPr lang="es-US" sz="1050" baseline="0" dirty="0" smtClean="0"/>
              <a:t> </a:t>
            </a:r>
            <a:r>
              <a:rPr lang="es-US" sz="1050" baseline="0" dirty="0" err="1" smtClean="0"/>
              <a:t>opportunity</a:t>
            </a:r>
            <a:r>
              <a:rPr lang="es-US" sz="1050" baseline="0" dirty="0" smtClean="0"/>
              <a:t> </a:t>
            </a:r>
            <a:r>
              <a:rPr lang="es-US" sz="1050" baseline="0" dirty="0" err="1" smtClean="0"/>
              <a:t>to</a:t>
            </a:r>
            <a:r>
              <a:rPr lang="es-US" sz="1050" baseline="0" dirty="0" smtClean="0"/>
              <a:t> be </a:t>
            </a:r>
            <a:r>
              <a:rPr lang="es-US" sz="1050" baseline="0" dirty="0" err="1" smtClean="0"/>
              <a:t>here</a:t>
            </a:r>
            <a:r>
              <a:rPr lang="es-US" sz="1050" baseline="0" dirty="0" smtClean="0"/>
              <a:t> and share </a:t>
            </a:r>
            <a:r>
              <a:rPr lang="es-US" sz="1050" baseline="0" dirty="0" err="1" smtClean="0"/>
              <a:t>some</a:t>
            </a:r>
            <a:r>
              <a:rPr lang="es-US" sz="1050" baseline="0" dirty="0" smtClean="0"/>
              <a:t> of </a:t>
            </a:r>
            <a:r>
              <a:rPr lang="es-US" sz="1050" baseline="0" dirty="0" err="1" smtClean="0"/>
              <a:t>the</a:t>
            </a:r>
            <a:r>
              <a:rPr lang="es-US" sz="1050" baseline="0" dirty="0" smtClean="0"/>
              <a:t> </a:t>
            </a:r>
            <a:r>
              <a:rPr lang="es-US" sz="1050" baseline="0" dirty="0" err="1" smtClean="0"/>
              <a:t>researchs</a:t>
            </a:r>
            <a:r>
              <a:rPr lang="es-US" sz="1050" baseline="0" dirty="0" smtClean="0"/>
              <a:t> </a:t>
            </a:r>
            <a:r>
              <a:rPr lang="es-US" sz="1050" baseline="0" dirty="0" err="1" smtClean="0"/>
              <a:t>that</a:t>
            </a:r>
            <a:r>
              <a:rPr lang="es-US" sz="1050" baseline="0" dirty="0" smtClean="0"/>
              <a:t> </a:t>
            </a:r>
            <a:r>
              <a:rPr lang="es-US" sz="1050" baseline="0" dirty="0" err="1" smtClean="0"/>
              <a:t>we</a:t>
            </a:r>
            <a:r>
              <a:rPr lang="es-US" sz="1050" baseline="0" dirty="0" smtClean="0"/>
              <a:t> </a:t>
            </a:r>
            <a:r>
              <a:rPr lang="es-US" sz="1050" baseline="0" dirty="0" err="1" smtClean="0"/>
              <a:t>have</a:t>
            </a:r>
            <a:r>
              <a:rPr lang="es-US" sz="1050" baseline="0" dirty="0" smtClean="0"/>
              <a:t> done in </a:t>
            </a:r>
            <a:r>
              <a:rPr lang="es-US" sz="1050" baseline="0" dirty="0" err="1" smtClean="0"/>
              <a:t>collaboration</a:t>
            </a:r>
            <a:r>
              <a:rPr lang="es-US" sz="1050" baseline="0" dirty="0" smtClean="0"/>
              <a:t> </a:t>
            </a:r>
            <a:r>
              <a:rPr lang="es-US" sz="1050" baseline="0" dirty="0" err="1" smtClean="0"/>
              <a:t>with</a:t>
            </a:r>
            <a:r>
              <a:rPr lang="es-US" sz="1050" baseline="0" dirty="0" smtClean="0"/>
              <a:t> </a:t>
            </a:r>
            <a:r>
              <a:rPr lang="es-US" sz="1050" baseline="0" dirty="0" err="1" smtClean="0"/>
              <a:t>different</a:t>
            </a:r>
            <a:r>
              <a:rPr lang="es-US" sz="1050" baseline="0" dirty="0" smtClean="0"/>
              <a:t> </a:t>
            </a:r>
            <a:r>
              <a:rPr lang="es-US" sz="1050" baseline="0" dirty="0" err="1" smtClean="0"/>
              <a:t>colleagues</a:t>
            </a:r>
            <a:r>
              <a:rPr lang="es-US" sz="1050" baseline="0" dirty="0" smtClean="0"/>
              <a:t>.</a:t>
            </a:r>
          </a:p>
          <a:p>
            <a:endParaRPr lang="es-US" sz="1050" baseline="0" dirty="0" smtClean="0"/>
          </a:p>
          <a:p>
            <a:r>
              <a:rPr lang="es-US" sz="1050" baseline="0" dirty="0" smtClean="0"/>
              <a:t>I </a:t>
            </a:r>
            <a:r>
              <a:rPr lang="es-US" sz="1050" baseline="0" dirty="0" err="1" smtClean="0"/>
              <a:t>would</a:t>
            </a:r>
            <a:r>
              <a:rPr lang="es-US" sz="1050" baseline="0" dirty="0" smtClean="0"/>
              <a:t> </a:t>
            </a:r>
            <a:r>
              <a:rPr lang="es-US" sz="1050" baseline="0" dirty="0" err="1" smtClean="0"/>
              <a:t>like</a:t>
            </a:r>
            <a:r>
              <a:rPr lang="es-US" sz="1050" baseline="0" dirty="0" smtClean="0"/>
              <a:t> </a:t>
            </a:r>
            <a:r>
              <a:rPr lang="es-US" sz="1050" baseline="0" dirty="0" err="1" smtClean="0"/>
              <a:t>to</a:t>
            </a:r>
            <a:r>
              <a:rPr lang="es-US" sz="1050" baseline="0" dirty="0" smtClean="0"/>
              <a:t> </a:t>
            </a:r>
            <a:r>
              <a:rPr lang="es-US" sz="1050" baseline="0" dirty="0" err="1" smtClean="0"/>
              <a:t>say</a:t>
            </a:r>
            <a:r>
              <a:rPr lang="es-US" sz="1050" baseline="0" dirty="0" smtClean="0"/>
              <a:t> </a:t>
            </a:r>
            <a:r>
              <a:rPr lang="es-US" sz="1050" baseline="0" dirty="0" err="1" smtClean="0"/>
              <a:t>that</a:t>
            </a:r>
            <a:r>
              <a:rPr lang="es-US" sz="1050" baseline="0" dirty="0" smtClean="0"/>
              <a:t> </a:t>
            </a:r>
            <a:r>
              <a:rPr lang="es-US" sz="1050" baseline="0" dirty="0" err="1" smtClean="0"/>
              <a:t>my</a:t>
            </a:r>
            <a:r>
              <a:rPr lang="es-US" sz="1050" baseline="0" dirty="0" smtClean="0"/>
              <a:t> </a:t>
            </a:r>
            <a:r>
              <a:rPr lang="es-US" sz="1050" baseline="0" dirty="0" err="1" smtClean="0"/>
              <a:t>background</a:t>
            </a:r>
            <a:r>
              <a:rPr lang="es-US" sz="1050" baseline="0" dirty="0" smtClean="0"/>
              <a:t> </a:t>
            </a:r>
            <a:r>
              <a:rPr lang="es-US" sz="1050" baseline="0" dirty="0" err="1" smtClean="0"/>
              <a:t>is</a:t>
            </a:r>
            <a:r>
              <a:rPr lang="es-US" sz="1050" baseline="0" dirty="0" smtClean="0"/>
              <a:t> medical </a:t>
            </a:r>
            <a:r>
              <a:rPr lang="es-US" sz="1050" baseline="0" dirty="0" err="1" smtClean="0"/>
              <a:t>virologist</a:t>
            </a:r>
            <a:r>
              <a:rPr lang="es-US" sz="1050" baseline="0" dirty="0" smtClean="0"/>
              <a:t> </a:t>
            </a:r>
            <a:r>
              <a:rPr lang="es-US" sz="1050" baseline="0" dirty="0" err="1" smtClean="0"/>
              <a:t>thus</a:t>
            </a:r>
            <a:r>
              <a:rPr lang="es-US" sz="1050" baseline="0" dirty="0" smtClean="0"/>
              <a:t> I am </a:t>
            </a:r>
            <a:r>
              <a:rPr lang="es-US" sz="1050" baseline="0" dirty="0" err="1" smtClean="0"/>
              <a:t>ot</a:t>
            </a:r>
            <a:r>
              <a:rPr lang="es-US" sz="1050" baseline="0" dirty="0" smtClean="0"/>
              <a:t> </a:t>
            </a:r>
            <a:r>
              <a:rPr lang="es-US" sz="1050" baseline="0" dirty="0" err="1" smtClean="0"/>
              <a:t>very</a:t>
            </a:r>
            <a:r>
              <a:rPr lang="es-US" sz="1050" baseline="0" dirty="0" smtClean="0"/>
              <a:t> familiar </a:t>
            </a:r>
            <a:r>
              <a:rPr lang="es-US" sz="1050" baseline="0" dirty="0" err="1" smtClean="0"/>
              <a:t>with</a:t>
            </a:r>
            <a:r>
              <a:rPr lang="es-US" sz="1050" baseline="0" dirty="0" smtClean="0"/>
              <a:t> </a:t>
            </a:r>
            <a:r>
              <a:rPr lang="es-US" sz="1050" baseline="0" dirty="0" err="1" smtClean="0"/>
              <a:t>mathematics</a:t>
            </a:r>
            <a:r>
              <a:rPr lang="es-US" sz="1050" baseline="0" dirty="0" smtClean="0"/>
              <a:t>, I am </a:t>
            </a:r>
            <a:r>
              <a:rPr lang="es-US" sz="1050" baseline="0" dirty="0" err="1" smtClean="0"/>
              <a:t>just</a:t>
            </a:r>
            <a:r>
              <a:rPr lang="es-US" sz="1050" baseline="0" dirty="0" smtClean="0"/>
              <a:t> a </a:t>
            </a:r>
            <a:r>
              <a:rPr lang="es-US" sz="1050" baseline="0" dirty="0" err="1" smtClean="0"/>
              <a:t>modest</a:t>
            </a:r>
            <a:r>
              <a:rPr lang="es-US" sz="1050" baseline="0" dirty="0" smtClean="0"/>
              <a:t> </a:t>
            </a:r>
            <a:r>
              <a:rPr lang="es-US" sz="1050" baseline="0" dirty="0" err="1" smtClean="0"/>
              <a:t>users</a:t>
            </a:r>
            <a:r>
              <a:rPr lang="es-US" sz="1050" baseline="0" dirty="0" smtClean="0"/>
              <a:t> of </a:t>
            </a:r>
            <a:r>
              <a:rPr lang="es-US" sz="1050" baseline="0" dirty="0" err="1" smtClean="0"/>
              <a:t>some</a:t>
            </a:r>
            <a:r>
              <a:rPr lang="es-US" sz="1050" baseline="0" dirty="0" smtClean="0"/>
              <a:t> </a:t>
            </a:r>
            <a:r>
              <a:rPr lang="es-US" sz="1050" baseline="0" dirty="0" err="1" smtClean="0"/>
              <a:t>algorthims</a:t>
            </a:r>
            <a:r>
              <a:rPr lang="es-US" sz="1050" baseline="0" dirty="0" smtClean="0"/>
              <a:t> </a:t>
            </a:r>
            <a:r>
              <a:rPr lang="es-US" sz="1050" baseline="0" dirty="0" err="1" smtClean="0"/>
              <a:t>for</a:t>
            </a:r>
            <a:r>
              <a:rPr lang="es-US" sz="1050" baseline="0" dirty="0" smtClean="0"/>
              <a:t> </a:t>
            </a:r>
            <a:r>
              <a:rPr lang="es-US" sz="1050" baseline="0" dirty="0" err="1" smtClean="0"/>
              <a:t>phylogenetics</a:t>
            </a:r>
            <a:r>
              <a:rPr lang="es-US" sz="1050" baseline="0" dirty="0" smtClean="0"/>
              <a:t> </a:t>
            </a:r>
            <a:r>
              <a:rPr lang="es-US" sz="1050" baseline="0" dirty="0" err="1" smtClean="0"/>
              <a:t>analysis</a:t>
            </a:r>
            <a:r>
              <a:rPr lang="es-US" sz="1050" baseline="0" dirty="0" smtClean="0"/>
              <a:t>.</a:t>
            </a:r>
          </a:p>
          <a:p>
            <a:endParaRPr lang="es-US" sz="1050" dirty="0"/>
          </a:p>
        </p:txBody>
      </p:sp>
      <p:sp>
        <p:nvSpPr>
          <p:cNvPr id="4" name="Slide Number Placeholder 3"/>
          <p:cNvSpPr>
            <a:spLocks noGrp="1"/>
          </p:cNvSpPr>
          <p:nvPr>
            <p:ph type="sldNum" sz="quarter" idx="10"/>
          </p:nvPr>
        </p:nvSpPr>
        <p:spPr/>
        <p:txBody>
          <a:bodyPr/>
          <a:lstStyle/>
          <a:p>
            <a:fld id="{BDC5823D-5235-4147-9103-6D425578E9EC}" type="slidenum">
              <a:rPr lang="es-US" smtClean="0"/>
              <a:t>1</a:t>
            </a:fld>
            <a:endParaRPr lang="es-US"/>
          </a:p>
        </p:txBody>
      </p:sp>
    </p:spTree>
    <p:extLst>
      <p:ext uri="{BB962C8B-B14F-4D97-AF65-F5344CB8AC3E}">
        <p14:creationId xmlns:p14="http://schemas.microsoft.com/office/powerpoint/2010/main" val="19977211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US" dirty="0"/>
          </a:p>
        </p:txBody>
      </p:sp>
      <p:sp>
        <p:nvSpPr>
          <p:cNvPr id="4" name="Slide Number Placeholder 3"/>
          <p:cNvSpPr>
            <a:spLocks noGrp="1"/>
          </p:cNvSpPr>
          <p:nvPr>
            <p:ph type="sldNum" sz="quarter" idx="10"/>
          </p:nvPr>
        </p:nvSpPr>
        <p:spPr/>
        <p:txBody>
          <a:bodyPr/>
          <a:lstStyle/>
          <a:p>
            <a:fld id="{BDC5823D-5235-4147-9103-6D425578E9EC}" type="slidenum">
              <a:rPr lang="es-US" smtClean="0"/>
              <a:t>13</a:t>
            </a:fld>
            <a:endParaRPr lang="es-US"/>
          </a:p>
        </p:txBody>
      </p:sp>
    </p:spTree>
    <p:extLst>
      <p:ext uri="{BB962C8B-B14F-4D97-AF65-F5344CB8AC3E}">
        <p14:creationId xmlns:p14="http://schemas.microsoft.com/office/powerpoint/2010/main" val="27253774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US" dirty="0"/>
          </a:p>
        </p:txBody>
      </p:sp>
      <p:sp>
        <p:nvSpPr>
          <p:cNvPr id="4" name="Slide Number Placeholder 3"/>
          <p:cNvSpPr>
            <a:spLocks noGrp="1"/>
          </p:cNvSpPr>
          <p:nvPr>
            <p:ph type="sldNum" sz="quarter" idx="10"/>
          </p:nvPr>
        </p:nvSpPr>
        <p:spPr/>
        <p:txBody>
          <a:bodyPr/>
          <a:lstStyle/>
          <a:p>
            <a:fld id="{BDC5823D-5235-4147-9103-6D425578E9EC}" type="slidenum">
              <a:rPr lang="es-US" smtClean="0"/>
              <a:t>14</a:t>
            </a:fld>
            <a:endParaRPr lang="es-US"/>
          </a:p>
        </p:txBody>
      </p:sp>
    </p:spTree>
    <p:extLst>
      <p:ext uri="{BB962C8B-B14F-4D97-AF65-F5344CB8AC3E}">
        <p14:creationId xmlns:p14="http://schemas.microsoft.com/office/powerpoint/2010/main" val="30278435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We set up an exploratory study in Cuba to investigate the association of rapid progression with epidemiological, clinical, viral and immunological parameters, comparing three groups of patients. The first two groups were recruited prospectively who at sampling within 3 years after </a:t>
            </a:r>
            <a:r>
              <a:rPr lang="en-US" sz="1200" b="0" i="0" kern="1200" dirty="0" err="1" smtClean="0">
                <a:solidFill>
                  <a:schemeClr val="tx1"/>
                </a:solidFill>
                <a:effectLst/>
                <a:latin typeface="+mn-lt"/>
                <a:ea typeface="+mn-ea"/>
                <a:cs typeface="+mn-cs"/>
              </a:rPr>
              <a:t>seroconversion</a:t>
            </a:r>
            <a:r>
              <a:rPr lang="en-US" sz="1200" b="0" i="0" kern="1200" dirty="0" smtClean="0">
                <a:solidFill>
                  <a:schemeClr val="tx1"/>
                </a:solidFill>
                <a:effectLst/>
                <a:latin typeface="+mn-lt"/>
                <a:ea typeface="+mn-ea"/>
                <a:cs typeface="+mn-cs"/>
              </a:rPr>
              <a:t> either were already diagnosed with AIDS (AIDS-RP) or who were still AIDS-free (non-AIDS) and chronically infected HIV-1 patients with AIDS recruited retrospectively and sampled at AIDS diagnosis (chronic-AIDS).”</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Read more at http://www.inquisitr.com/1848488/new-hiv-strain-crf-19-develops-into-aids-three-times-faster-than-normal-discovery-made-in-cuba/#oMj5yFe7DvyhE1AU.99</a:t>
            </a:r>
            <a:endParaRPr lang="es-US" dirty="0"/>
          </a:p>
        </p:txBody>
      </p:sp>
      <p:sp>
        <p:nvSpPr>
          <p:cNvPr id="4" name="Slide Number Placeholder 3"/>
          <p:cNvSpPr>
            <a:spLocks noGrp="1"/>
          </p:cNvSpPr>
          <p:nvPr>
            <p:ph type="sldNum" sz="quarter" idx="10"/>
          </p:nvPr>
        </p:nvSpPr>
        <p:spPr/>
        <p:txBody>
          <a:bodyPr/>
          <a:lstStyle/>
          <a:p>
            <a:fld id="{BDC5823D-5235-4147-9103-6D425578E9EC}" type="slidenum">
              <a:rPr lang="es-US" smtClean="0"/>
              <a:t>16</a:t>
            </a:fld>
            <a:endParaRPr lang="es-US"/>
          </a:p>
        </p:txBody>
      </p:sp>
    </p:spTree>
    <p:extLst>
      <p:ext uri="{BB962C8B-B14F-4D97-AF65-F5344CB8AC3E}">
        <p14:creationId xmlns:p14="http://schemas.microsoft.com/office/powerpoint/2010/main" val="8772041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Figure 1. CRF19_cpx is associated with rapid progression to AIDS.</a:t>
            </a:r>
            <a:r>
              <a:rPr lang="en-US" dirty="0" smtClean="0"/>
              <a:t> A) Prevalence of HIV subtypes distribution among the three studied groups: non-AIDS, AIDS-NP and AIDS-RP, classified according to the disease progression rates (see methods).</a:t>
            </a:r>
            <a:endParaRPr lang="es-ES" dirty="0" smtClean="0"/>
          </a:p>
        </p:txBody>
      </p:sp>
      <p:sp>
        <p:nvSpPr>
          <p:cNvPr id="1946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5501936-62B4-4E55-A353-1D9648C09815}" type="slidenum">
              <a:rPr lang="es-ES" smtClean="0">
                <a:latin typeface="Arial" panose="020B0604020202020204" pitchFamily="34" charset="0"/>
              </a:rPr>
              <a:pPr>
                <a:spcBef>
                  <a:spcPct val="0"/>
                </a:spcBef>
              </a:pPr>
              <a:t>19</a:t>
            </a:fld>
            <a:endParaRPr lang="es-ES" smtClean="0">
              <a:latin typeface="Arial" panose="020B0604020202020204" pitchFamily="34" charset="0"/>
            </a:endParaRPr>
          </a:p>
        </p:txBody>
      </p:sp>
    </p:spTree>
    <p:extLst>
      <p:ext uri="{BB962C8B-B14F-4D97-AF65-F5344CB8AC3E}">
        <p14:creationId xmlns:p14="http://schemas.microsoft.com/office/powerpoint/2010/main" val="40473021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US" dirty="0"/>
          </a:p>
        </p:txBody>
      </p:sp>
      <p:sp>
        <p:nvSpPr>
          <p:cNvPr id="4" name="Slide Number Placeholder 3"/>
          <p:cNvSpPr>
            <a:spLocks noGrp="1"/>
          </p:cNvSpPr>
          <p:nvPr>
            <p:ph type="sldNum" sz="quarter" idx="10"/>
          </p:nvPr>
        </p:nvSpPr>
        <p:spPr/>
        <p:txBody>
          <a:bodyPr/>
          <a:lstStyle/>
          <a:p>
            <a:fld id="{BDC5823D-5235-4147-9103-6D425578E9EC}" type="slidenum">
              <a:rPr lang="es-US" smtClean="0"/>
              <a:t>23</a:t>
            </a:fld>
            <a:endParaRPr lang="es-US"/>
          </a:p>
        </p:txBody>
      </p:sp>
    </p:spTree>
    <p:extLst>
      <p:ext uri="{BB962C8B-B14F-4D97-AF65-F5344CB8AC3E}">
        <p14:creationId xmlns:p14="http://schemas.microsoft.com/office/powerpoint/2010/main" val="1558116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dirty="0" err="1" smtClean="0"/>
              <a:t>For</a:t>
            </a:r>
            <a:r>
              <a:rPr lang="es-US" baseline="0" dirty="0" smtClean="0"/>
              <a:t> </a:t>
            </a:r>
            <a:r>
              <a:rPr lang="es-US" baseline="0" dirty="0" err="1" smtClean="0"/>
              <a:t>those</a:t>
            </a:r>
            <a:r>
              <a:rPr lang="es-US" baseline="0" dirty="0" smtClean="0"/>
              <a:t> </a:t>
            </a:r>
            <a:r>
              <a:rPr lang="es-US" baseline="0" dirty="0" err="1" smtClean="0"/>
              <a:t>persons</a:t>
            </a:r>
            <a:r>
              <a:rPr lang="es-US" baseline="0" dirty="0" smtClean="0"/>
              <a:t> </a:t>
            </a:r>
            <a:r>
              <a:rPr lang="es-US" baseline="0" dirty="0" err="1" smtClean="0"/>
              <a:t>not</a:t>
            </a:r>
            <a:r>
              <a:rPr lang="es-US" baseline="0" dirty="0" smtClean="0"/>
              <a:t> </a:t>
            </a:r>
            <a:r>
              <a:rPr lang="es-US" baseline="0" dirty="0" err="1" smtClean="0"/>
              <a:t>directly</a:t>
            </a:r>
            <a:r>
              <a:rPr lang="es-US" baseline="0" dirty="0" smtClean="0"/>
              <a:t> link </a:t>
            </a:r>
            <a:r>
              <a:rPr lang="es-US" baseline="0" dirty="0" err="1" smtClean="0"/>
              <a:t>to</a:t>
            </a:r>
            <a:r>
              <a:rPr lang="es-US" baseline="0" dirty="0" smtClean="0"/>
              <a:t> </a:t>
            </a:r>
            <a:r>
              <a:rPr lang="es-US" baseline="0" dirty="0" err="1" smtClean="0"/>
              <a:t>virology</a:t>
            </a:r>
            <a:r>
              <a:rPr lang="es-US" baseline="0" dirty="0" smtClean="0"/>
              <a:t> and HIV I </a:t>
            </a:r>
            <a:r>
              <a:rPr lang="es-US" baseline="0" dirty="0" err="1" smtClean="0"/>
              <a:t>would</a:t>
            </a:r>
            <a:r>
              <a:rPr lang="es-US" baseline="0" dirty="0" smtClean="0"/>
              <a:t> </a:t>
            </a:r>
            <a:r>
              <a:rPr lang="es-US" baseline="0" dirty="0" err="1" smtClean="0"/>
              <a:t>need</a:t>
            </a:r>
            <a:r>
              <a:rPr lang="es-US" baseline="0" dirty="0" smtClean="0"/>
              <a:t> </a:t>
            </a:r>
            <a:r>
              <a:rPr lang="es-US" baseline="0" dirty="0" err="1" smtClean="0"/>
              <a:t>to</a:t>
            </a:r>
            <a:r>
              <a:rPr lang="es-US" baseline="0" dirty="0" smtClean="0"/>
              <a:t> </a:t>
            </a:r>
            <a:r>
              <a:rPr lang="es-US" baseline="0" dirty="0" err="1" smtClean="0"/>
              <a:t>make</a:t>
            </a:r>
            <a:r>
              <a:rPr lang="es-US" baseline="0" dirty="0" smtClean="0"/>
              <a:t> a </a:t>
            </a:r>
            <a:r>
              <a:rPr lang="es-US" baseline="0" dirty="0" err="1" smtClean="0"/>
              <a:t>brief</a:t>
            </a:r>
            <a:r>
              <a:rPr lang="es-US" baseline="0" dirty="0" smtClean="0"/>
              <a:t> </a:t>
            </a:r>
            <a:r>
              <a:rPr lang="es-US" baseline="0" dirty="0" err="1" smtClean="0"/>
              <a:t>introduction</a:t>
            </a:r>
            <a:r>
              <a:rPr lang="es-US" baseline="0" dirty="0" smtClean="0"/>
              <a:t>.</a:t>
            </a:r>
          </a:p>
          <a:p>
            <a:r>
              <a:rPr lang="es-US" baseline="0" dirty="0" smtClean="0"/>
              <a:t>HIV </a:t>
            </a:r>
            <a:r>
              <a:rPr lang="es-US" baseline="0" dirty="0" err="1" smtClean="0"/>
              <a:t>is</a:t>
            </a:r>
            <a:r>
              <a:rPr lang="es-US" baseline="0" dirty="0" smtClean="0"/>
              <a:t> </a:t>
            </a:r>
            <a:r>
              <a:rPr lang="es-US" baseline="0" dirty="0" err="1" smtClean="0"/>
              <a:t>characterized</a:t>
            </a:r>
            <a:r>
              <a:rPr lang="es-US" baseline="0" dirty="0" smtClean="0"/>
              <a:t> </a:t>
            </a:r>
            <a:r>
              <a:rPr lang="es-US" baseline="0" dirty="0" err="1" smtClean="0"/>
              <a:t>by</a:t>
            </a:r>
            <a:r>
              <a:rPr lang="es-US" baseline="0" dirty="0" smtClean="0"/>
              <a:t> a </a:t>
            </a:r>
            <a:r>
              <a:rPr lang="es-US" baseline="0" dirty="0" err="1" smtClean="0"/>
              <a:t>high</a:t>
            </a:r>
            <a:r>
              <a:rPr lang="es-US" baseline="0" dirty="0" smtClean="0"/>
              <a:t> </a:t>
            </a:r>
            <a:r>
              <a:rPr lang="es-US" baseline="0" dirty="0" err="1" smtClean="0"/>
              <a:t>diversity</a:t>
            </a:r>
            <a:r>
              <a:rPr lang="es-US" baseline="0" dirty="0" smtClean="0"/>
              <a:t>, and </a:t>
            </a:r>
            <a:r>
              <a:rPr lang="es-US" baseline="0" dirty="0" err="1" smtClean="0"/>
              <a:t>it</a:t>
            </a:r>
            <a:r>
              <a:rPr lang="es-US" baseline="0" dirty="0" smtClean="0"/>
              <a:t> </a:t>
            </a:r>
            <a:r>
              <a:rPr lang="es-US" baseline="0" dirty="0" err="1" smtClean="0"/>
              <a:t>mainly</a:t>
            </a:r>
            <a:r>
              <a:rPr lang="es-US" baseline="0" dirty="0" smtClean="0"/>
              <a:t> </a:t>
            </a:r>
            <a:r>
              <a:rPr lang="es-US" baseline="0" dirty="0" err="1" smtClean="0"/>
              <a:t>due</a:t>
            </a:r>
            <a:r>
              <a:rPr lang="es-US" baseline="0" dirty="0" smtClean="0"/>
              <a:t> </a:t>
            </a:r>
            <a:r>
              <a:rPr lang="es-US" baseline="0" dirty="0" err="1" smtClean="0"/>
              <a:t>to</a:t>
            </a:r>
            <a:r>
              <a:rPr lang="es-US" baseline="0" dirty="0" smtClean="0"/>
              <a:t> 2 </a:t>
            </a:r>
            <a:r>
              <a:rPr lang="es-US" baseline="0" dirty="0" err="1" smtClean="0"/>
              <a:t>mechanisms</a:t>
            </a:r>
            <a:r>
              <a:rPr lang="es-US" baseline="0" dirty="0" smtClean="0"/>
              <a:t>. </a:t>
            </a:r>
            <a:r>
              <a:rPr lang="es-US" baseline="0" dirty="0" err="1" smtClean="0"/>
              <a:t>The</a:t>
            </a:r>
            <a:r>
              <a:rPr lang="es-US" baseline="0" dirty="0" smtClean="0"/>
              <a:t> RT </a:t>
            </a:r>
            <a:r>
              <a:rPr lang="es-US" baseline="0" dirty="0" err="1" smtClean="0"/>
              <a:t>enzyme</a:t>
            </a:r>
            <a:r>
              <a:rPr lang="es-US" baseline="0" dirty="0" smtClean="0"/>
              <a:t> </a:t>
            </a:r>
            <a:r>
              <a:rPr lang="es-US" baseline="0" dirty="0" err="1" smtClean="0"/>
              <a:t>which</a:t>
            </a:r>
            <a:r>
              <a:rPr lang="es-US" baseline="0" dirty="0" smtClean="0"/>
              <a:t> has a </a:t>
            </a:r>
            <a:r>
              <a:rPr lang="es-US" baseline="0" dirty="0" err="1" smtClean="0"/>
              <a:t>high</a:t>
            </a:r>
            <a:r>
              <a:rPr lang="es-US" baseline="0" dirty="0" smtClean="0"/>
              <a:t> error </a:t>
            </a:r>
            <a:r>
              <a:rPr lang="es-US" baseline="0" dirty="0" err="1" smtClean="0"/>
              <a:t>rate</a:t>
            </a:r>
            <a:r>
              <a:rPr lang="es-US" baseline="0" dirty="0" smtClean="0"/>
              <a:t>, </a:t>
            </a:r>
            <a:r>
              <a:rPr lang="es-US" baseline="0" dirty="0" err="1" smtClean="0"/>
              <a:t>thus</a:t>
            </a:r>
            <a:r>
              <a:rPr lang="es-US" baseline="0" dirty="0" smtClean="0"/>
              <a:t> </a:t>
            </a:r>
            <a:r>
              <a:rPr lang="es-US" baseline="0" dirty="0" err="1" smtClean="0"/>
              <a:t>during</a:t>
            </a:r>
            <a:r>
              <a:rPr lang="es-US" baseline="0" dirty="0" smtClean="0"/>
              <a:t> reverse </a:t>
            </a:r>
            <a:r>
              <a:rPr lang="es-US" baseline="0" dirty="0" err="1" smtClean="0"/>
              <a:t>transcription</a:t>
            </a:r>
            <a:r>
              <a:rPr lang="es-US" baseline="0" dirty="0" smtClean="0"/>
              <a:t> </a:t>
            </a:r>
            <a:r>
              <a:rPr lang="es-US" baseline="0" dirty="0" err="1" smtClean="0"/>
              <a:t>it</a:t>
            </a:r>
            <a:r>
              <a:rPr lang="es-US" baseline="0" dirty="0" smtClean="0"/>
              <a:t> introduces </a:t>
            </a:r>
            <a:r>
              <a:rPr lang="es-US" baseline="0" dirty="0" err="1" smtClean="0"/>
              <a:t>subs</a:t>
            </a:r>
            <a:r>
              <a:rPr lang="es-US" baseline="0" dirty="0" smtClean="0"/>
              <a:t>, del, </a:t>
            </a:r>
            <a:r>
              <a:rPr lang="es-US" baseline="0" dirty="0" err="1" smtClean="0"/>
              <a:t>inser</a:t>
            </a:r>
            <a:r>
              <a:rPr lang="es-US" baseline="0" dirty="0" smtClean="0"/>
              <a:t>.</a:t>
            </a:r>
          </a:p>
          <a:p>
            <a:r>
              <a:rPr lang="es-US" baseline="0" dirty="0" smtClean="0"/>
              <a:t>Rapid </a:t>
            </a:r>
            <a:r>
              <a:rPr lang="es-US" baseline="0" dirty="0" err="1" smtClean="0"/>
              <a:t>replication</a:t>
            </a:r>
            <a:r>
              <a:rPr lang="es-US" baseline="0" dirty="0" smtClean="0"/>
              <a:t> </a:t>
            </a:r>
            <a:r>
              <a:rPr lang="es-US" baseline="0" dirty="0" err="1" smtClean="0"/>
              <a:t>cycle</a:t>
            </a:r>
            <a:r>
              <a:rPr lang="es-US" baseline="0" dirty="0" smtClean="0"/>
              <a:t>, </a:t>
            </a:r>
            <a:r>
              <a:rPr lang="es-US" baseline="0" dirty="0" err="1" smtClean="0"/>
              <a:t>less</a:t>
            </a:r>
            <a:r>
              <a:rPr lang="es-US" baseline="0" dirty="0" smtClean="0"/>
              <a:t> </a:t>
            </a:r>
            <a:r>
              <a:rPr lang="es-US" baseline="0" dirty="0" err="1" smtClean="0"/>
              <a:t>than</a:t>
            </a:r>
            <a:r>
              <a:rPr lang="es-US" baseline="0" dirty="0" smtClean="0"/>
              <a:t> 6 </a:t>
            </a:r>
            <a:r>
              <a:rPr lang="es-US" baseline="0" dirty="0" err="1" smtClean="0"/>
              <a:t>hour</a:t>
            </a:r>
            <a:endParaRPr lang="es-US" baseline="0" dirty="0" smtClean="0"/>
          </a:p>
          <a:p>
            <a:r>
              <a:rPr lang="es-US" baseline="0" dirty="0" smtClean="0"/>
              <a:t>High </a:t>
            </a:r>
            <a:r>
              <a:rPr lang="es-US" baseline="0" dirty="0" err="1" smtClean="0"/>
              <a:t>level</a:t>
            </a:r>
            <a:r>
              <a:rPr lang="es-US" baseline="0" dirty="0" smtClean="0"/>
              <a:t> of virus </a:t>
            </a:r>
            <a:r>
              <a:rPr lang="es-US" baseline="0" dirty="0" err="1" smtClean="0"/>
              <a:t>production</a:t>
            </a:r>
            <a:r>
              <a:rPr lang="es-US" baseline="0" dirty="0" smtClean="0"/>
              <a:t> and </a:t>
            </a:r>
            <a:r>
              <a:rPr lang="es-US" baseline="0" dirty="0" err="1" smtClean="0"/>
              <a:t>million</a:t>
            </a:r>
            <a:r>
              <a:rPr lang="es-US" baseline="0" dirty="0" smtClean="0"/>
              <a:t> of </a:t>
            </a:r>
            <a:r>
              <a:rPr lang="es-US" baseline="0" dirty="0" err="1" smtClean="0"/>
              <a:t>people</a:t>
            </a:r>
            <a:r>
              <a:rPr lang="es-US" baseline="0" dirty="0" smtClean="0"/>
              <a:t> living </a:t>
            </a:r>
            <a:r>
              <a:rPr lang="es-US" baseline="0" dirty="0" err="1" smtClean="0"/>
              <a:t>with</a:t>
            </a:r>
            <a:r>
              <a:rPr lang="es-US" baseline="0" dirty="0" smtClean="0"/>
              <a:t> HIV </a:t>
            </a:r>
            <a:r>
              <a:rPr lang="es-US" baseline="0" dirty="0" err="1" smtClean="0"/>
              <a:t>all</a:t>
            </a:r>
            <a:r>
              <a:rPr lang="es-US" baseline="0" dirty="0" smtClean="0"/>
              <a:t> </a:t>
            </a:r>
            <a:r>
              <a:rPr lang="es-US" baseline="0" dirty="0" err="1" smtClean="0"/>
              <a:t>over</a:t>
            </a:r>
            <a:r>
              <a:rPr lang="es-US" baseline="0" dirty="0" smtClean="0"/>
              <a:t> </a:t>
            </a:r>
            <a:r>
              <a:rPr lang="es-US" baseline="0" dirty="0" err="1" smtClean="0"/>
              <a:t>the</a:t>
            </a:r>
            <a:r>
              <a:rPr lang="es-US" baseline="0" dirty="0" smtClean="0"/>
              <a:t> </a:t>
            </a:r>
            <a:r>
              <a:rPr lang="es-US" baseline="0" dirty="0" err="1" smtClean="0"/>
              <a:t>world</a:t>
            </a:r>
            <a:r>
              <a:rPr lang="es-US" baseline="0" dirty="0" smtClean="0"/>
              <a:t>.</a:t>
            </a:r>
          </a:p>
          <a:p>
            <a:r>
              <a:rPr lang="es-US" baseline="0" dirty="0" err="1" smtClean="0"/>
              <a:t>The</a:t>
            </a:r>
            <a:r>
              <a:rPr lang="es-US" baseline="0" dirty="0" smtClean="0"/>
              <a:t> </a:t>
            </a:r>
            <a:r>
              <a:rPr lang="es-US" baseline="0" dirty="0" err="1" smtClean="0"/>
              <a:t>other</a:t>
            </a:r>
            <a:r>
              <a:rPr lang="es-US" baseline="0" dirty="0" smtClean="0"/>
              <a:t> </a:t>
            </a:r>
            <a:r>
              <a:rPr lang="es-US" baseline="0" dirty="0" err="1" smtClean="0"/>
              <a:t>mechanism</a:t>
            </a:r>
            <a:r>
              <a:rPr lang="es-US" baseline="0" dirty="0" smtClean="0"/>
              <a:t> </a:t>
            </a:r>
            <a:r>
              <a:rPr lang="es-US" baseline="0" dirty="0" err="1" smtClean="0"/>
              <a:t>is</a:t>
            </a:r>
            <a:r>
              <a:rPr lang="es-US" baseline="0" dirty="0" smtClean="0"/>
              <a:t> </a:t>
            </a:r>
            <a:r>
              <a:rPr lang="es-US" baseline="0" dirty="0" err="1" smtClean="0"/>
              <a:t>the</a:t>
            </a:r>
            <a:r>
              <a:rPr lang="es-US" baseline="0" dirty="0" smtClean="0"/>
              <a:t> </a:t>
            </a:r>
            <a:r>
              <a:rPr lang="es-US" baseline="0" dirty="0" err="1" smtClean="0"/>
              <a:t>recombination</a:t>
            </a:r>
            <a:r>
              <a:rPr lang="es-US" baseline="0" dirty="0" smtClean="0"/>
              <a:t>. In </a:t>
            </a:r>
            <a:r>
              <a:rPr lang="es-US" baseline="0" dirty="0" err="1" smtClean="0"/>
              <a:t>presence</a:t>
            </a:r>
            <a:r>
              <a:rPr lang="es-US" baseline="0" dirty="0" smtClean="0"/>
              <a:t> of 2 </a:t>
            </a:r>
            <a:r>
              <a:rPr lang="es-US" baseline="0" dirty="0" err="1" smtClean="0"/>
              <a:t>genetically</a:t>
            </a:r>
            <a:r>
              <a:rPr lang="es-US" baseline="0" dirty="0" smtClean="0"/>
              <a:t> </a:t>
            </a:r>
            <a:r>
              <a:rPr lang="es-US" baseline="0" dirty="0" err="1" smtClean="0"/>
              <a:t>divergent</a:t>
            </a:r>
            <a:r>
              <a:rPr lang="es-US" baseline="0" dirty="0" smtClean="0"/>
              <a:t> RNA </a:t>
            </a:r>
            <a:r>
              <a:rPr lang="es-US" baseline="0" dirty="0" err="1" smtClean="0"/>
              <a:t>strains</a:t>
            </a:r>
            <a:r>
              <a:rPr lang="es-US" baseline="0" dirty="0" smtClean="0"/>
              <a:t> </a:t>
            </a:r>
            <a:r>
              <a:rPr lang="es-US" baseline="0" dirty="0" err="1" smtClean="0"/>
              <a:t>within</a:t>
            </a:r>
            <a:r>
              <a:rPr lang="es-US" baseline="0" dirty="0" smtClean="0"/>
              <a:t> </a:t>
            </a:r>
            <a:r>
              <a:rPr lang="es-US" baseline="0" dirty="0" err="1" smtClean="0"/>
              <a:t>the</a:t>
            </a:r>
            <a:r>
              <a:rPr lang="es-US" baseline="0" dirty="0" smtClean="0"/>
              <a:t> </a:t>
            </a:r>
            <a:r>
              <a:rPr lang="es-US" baseline="0" dirty="0" err="1" smtClean="0"/>
              <a:t>cells</a:t>
            </a:r>
            <a:r>
              <a:rPr lang="es-US" baseline="0" dirty="0" smtClean="0"/>
              <a:t>, </a:t>
            </a:r>
            <a:r>
              <a:rPr lang="es-US" baseline="0" dirty="0" err="1" smtClean="0"/>
              <a:t>the</a:t>
            </a:r>
            <a:r>
              <a:rPr lang="es-US" baseline="0" dirty="0" smtClean="0"/>
              <a:t> RT </a:t>
            </a:r>
            <a:r>
              <a:rPr lang="es-US" baseline="0" dirty="0" err="1" smtClean="0"/>
              <a:t>jump</a:t>
            </a:r>
            <a:r>
              <a:rPr lang="es-US" baseline="0" dirty="0" smtClean="0"/>
              <a:t> </a:t>
            </a:r>
            <a:r>
              <a:rPr lang="es-US" baseline="0" dirty="0" err="1" smtClean="0"/>
              <a:t>from</a:t>
            </a:r>
            <a:r>
              <a:rPr lang="es-US" baseline="0" dirty="0" smtClean="0"/>
              <a:t> </a:t>
            </a:r>
            <a:r>
              <a:rPr lang="es-US" baseline="0" dirty="0" err="1" smtClean="0"/>
              <a:t>one</a:t>
            </a:r>
            <a:r>
              <a:rPr lang="es-US" baseline="0" dirty="0" smtClean="0"/>
              <a:t> </a:t>
            </a:r>
            <a:r>
              <a:rPr lang="es-US" baseline="0" dirty="0" err="1" smtClean="0"/>
              <a:t>strand</a:t>
            </a:r>
            <a:r>
              <a:rPr lang="es-US" baseline="0" dirty="0" smtClean="0"/>
              <a:t> </a:t>
            </a:r>
            <a:r>
              <a:rPr lang="es-US" baseline="0" dirty="0" err="1" smtClean="0"/>
              <a:t>to</a:t>
            </a:r>
            <a:r>
              <a:rPr lang="es-US" baseline="0" dirty="0" smtClean="0"/>
              <a:t> </a:t>
            </a:r>
            <a:r>
              <a:rPr lang="es-US" baseline="0" dirty="0" err="1" smtClean="0"/>
              <a:t>the</a:t>
            </a:r>
            <a:r>
              <a:rPr lang="es-US" baseline="0" dirty="0" smtClean="0"/>
              <a:t> </a:t>
            </a:r>
            <a:r>
              <a:rPr lang="es-US" baseline="0" dirty="0" err="1" smtClean="0"/>
              <a:t>other</a:t>
            </a:r>
            <a:r>
              <a:rPr lang="es-US" baseline="0" dirty="0" smtClean="0"/>
              <a:t>, </a:t>
            </a:r>
            <a:r>
              <a:rPr lang="es-US" baseline="0" dirty="0" err="1" smtClean="0"/>
              <a:t>conducing</a:t>
            </a:r>
            <a:r>
              <a:rPr lang="es-US" baseline="0" dirty="0" smtClean="0"/>
              <a:t> </a:t>
            </a:r>
            <a:r>
              <a:rPr lang="es-US" baseline="0" dirty="0" err="1" smtClean="0"/>
              <a:t>to</a:t>
            </a:r>
            <a:r>
              <a:rPr lang="es-US" baseline="0" dirty="0" smtClean="0"/>
              <a:t> </a:t>
            </a:r>
            <a:r>
              <a:rPr lang="es-US" baseline="0" dirty="0" err="1" smtClean="0"/>
              <a:t>the</a:t>
            </a:r>
            <a:r>
              <a:rPr lang="es-US" baseline="0" dirty="0" smtClean="0"/>
              <a:t> </a:t>
            </a:r>
            <a:r>
              <a:rPr lang="es-US" baseline="0" dirty="0" err="1" smtClean="0"/>
              <a:t>construction</a:t>
            </a:r>
            <a:r>
              <a:rPr lang="es-US" baseline="0" dirty="0" smtClean="0"/>
              <a:t> of a </a:t>
            </a:r>
            <a:r>
              <a:rPr lang="es-US" baseline="0" dirty="0" err="1" smtClean="0"/>
              <a:t>mosaic</a:t>
            </a:r>
            <a:r>
              <a:rPr lang="es-US" baseline="0" dirty="0" smtClean="0"/>
              <a:t> virus.</a:t>
            </a:r>
            <a:endParaRPr lang="es-US" dirty="0"/>
          </a:p>
        </p:txBody>
      </p:sp>
      <p:sp>
        <p:nvSpPr>
          <p:cNvPr id="4" name="Slide Number Placeholder 3"/>
          <p:cNvSpPr>
            <a:spLocks noGrp="1"/>
          </p:cNvSpPr>
          <p:nvPr>
            <p:ph type="sldNum" sz="quarter" idx="10"/>
          </p:nvPr>
        </p:nvSpPr>
        <p:spPr/>
        <p:txBody>
          <a:bodyPr/>
          <a:lstStyle/>
          <a:p>
            <a:fld id="{BDC5823D-5235-4147-9103-6D425578E9EC}" type="slidenum">
              <a:rPr lang="es-US" smtClean="0"/>
              <a:t>2</a:t>
            </a:fld>
            <a:endParaRPr lang="es-US"/>
          </a:p>
        </p:txBody>
      </p:sp>
    </p:spTree>
    <p:extLst>
      <p:ext uri="{BB962C8B-B14F-4D97-AF65-F5344CB8AC3E}">
        <p14:creationId xmlns:p14="http://schemas.microsoft.com/office/powerpoint/2010/main" val="846672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US" dirty="0"/>
          </a:p>
        </p:txBody>
      </p:sp>
      <p:sp>
        <p:nvSpPr>
          <p:cNvPr id="4" name="Slide Number Placeholder 3"/>
          <p:cNvSpPr>
            <a:spLocks noGrp="1"/>
          </p:cNvSpPr>
          <p:nvPr>
            <p:ph type="sldNum" sz="quarter" idx="10"/>
          </p:nvPr>
        </p:nvSpPr>
        <p:spPr/>
        <p:txBody>
          <a:bodyPr/>
          <a:lstStyle/>
          <a:p>
            <a:fld id="{BDC5823D-5235-4147-9103-6D425578E9EC}" type="slidenum">
              <a:rPr lang="es-US" smtClean="0"/>
              <a:t>3</a:t>
            </a:fld>
            <a:endParaRPr lang="es-US"/>
          </a:p>
        </p:txBody>
      </p:sp>
    </p:spTree>
    <p:extLst>
      <p:ext uri="{BB962C8B-B14F-4D97-AF65-F5344CB8AC3E}">
        <p14:creationId xmlns:p14="http://schemas.microsoft.com/office/powerpoint/2010/main" val="1230182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dirty="0" smtClean="0"/>
              <a:t>Poner figuras de recombinantes</a:t>
            </a:r>
            <a:endParaRPr lang="es-US" dirty="0"/>
          </a:p>
        </p:txBody>
      </p:sp>
      <p:sp>
        <p:nvSpPr>
          <p:cNvPr id="4" name="Slide Number Placeholder 3"/>
          <p:cNvSpPr>
            <a:spLocks noGrp="1"/>
          </p:cNvSpPr>
          <p:nvPr>
            <p:ph type="sldNum" sz="quarter" idx="10"/>
          </p:nvPr>
        </p:nvSpPr>
        <p:spPr/>
        <p:txBody>
          <a:bodyPr/>
          <a:lstStyle/>
          <a:p>
            <a:fld id="{BDC5823D-5235-4147-9103-6D425578E9EC}" type="slidenum">
              <a:rPr lang="es-US" smtClean="0"/>
              <a:t>4</a:t>
            </a:fld>
            <a:endParaRPr lang="es-US"/>
          </a:p>
        </p:txBody>
      </p:sp>
    </p:spTree>
    <p:extLst>
      <p:ext uri="{BB962C8B-B14F-4D97-AF65-F5344CB8AC3E}">
        <p14:creationId xmlns:p14="http://schemas.microsoft.com/office/powerpoint/2010/main" val="3877996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US" dirty="0"/>
          </a:p>
        </p:txBody>
      </p:sp>
      <p:sp>
        <p:nvSpPr>
          <p:cNvPr id="4" name="Slide Number Placeholder 3"/>
          <p:cNvSpPr>
            <a:spLocks noGrp="1"/>
          </p:cNvSpPr>
          <p:nvPr>
            <p:ph type="sldNum" sz="quarter" idx="10"/>
          </p:nvPr>
        </p:nvSpPr>
        <p:spPr/>
        <p:txBody>
          <a:bodyPr/>
          <a:lstStyle/>
          <a:p>
            <a:fld id="{BDC5823D-5235-4147-9103-6D425578E9EC}" type="slidenum">
              <a:rPr lang="es-US" smtClean="0"/>
              <a:t>5</a:t>
            </a:fld>
            <a:endParaRPr lang="es-US"/>
          </a:p>
        </p:txBody>
      </p:sp>
    </p:spTree>
    <p:extLst>
      <p:ext uri="{BB962C8B-B14F-4D97-AF65-F5344CB8AC3E}">
        <p14:creationId xmlns:p14="http://schemas.microsoft.com/office/powerpoint/2010/main" val="616969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Bef>
                <a:spcPts val="600"/>
              </a:spcBef>
              <a:spcAft>
                <a:spcPts val="600"/>
              </a:spcAft>
              <a:buClr>
                <a:schemeClr val="bg1">
                  <a:lumMod val="75000"/>
                </a:schemeClr>
              </a:buClr>
              <a:buSzPct val="50000"/>
              <a:buFont typeface="Wingdings" pitchFamily="2" charset="2"/>
              <a:buChar char="Ø"/>
              <a:defRPr/>
            </a:pPr>
            <a:r>
              <a:rPr lang="en-US" sz="1200" dirty="0" smtClean="0">
                <a:cs typeface="Arial" charset="0"/>
              </a:rPr>
              <a:t>The HIV-1 epidemic in Cuba exhibits an extraordinarily high genetic diversity, in contrast to the rest of the Caribbean region. One of the first studies was performed in 2002 using samples from 1999</a:t>
            </a:r>
            <a:endParaRPr lang="en-US" sz="1200" dirty="0" smtClean="0">
              <a:cs typeface="Arial" charset="0"/>
            </a:endParaRPr>
          </a:p>
        </p:txBody>
      </p:sp>
      <p:sp>
        <p:nvSpPr>
          <p:cNvPr id="4" name="Slide Number Placeholder 3"/>
          <p:cNvSpPr>
            <a:spLocks noGrp="1"/>
          </p:cNvSpPr>
          <p:nvPr>
            <p:ph type="sldNum" sz="quarter" idx="10"/>
          </p:nvPr>
        </p:nvSpPr>
        <p:spPr/>
        <p:txBody>
          <a:bodyPr/>
          <a:lstStyle/>
          <a:p>
            <a:fld id="{BDC5823D-5235-4147-9103-6D425578E9EC}" type="slidenum">
              <a:rPr lang="es-US" smtClean="0"/>
              <a:t>7</a:t>
            </a:fld>
            <a:endParaRPr lang="es-US"/>
          </a:p>
        </p:txBody>
      </p:sp>
    </p:spTree>
    <p:extLst>
      <p:ext uri="{BB962C8B-B14F-4D97-AF65-F5344CB8AC3E}">
        <p14:creationId xmlns:p14="http://schemas.microsoft.com/office/powerpoint/2010/main" val="1720025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dirty="0" err="1" smtClean="0"/>
              <a:t>This</a:t>
            </a:r>
            <a:r>
              <a:rPr lang="es-US" dirty="0" smtClean="0"/>
              <a:t> </a:t>
            </a:r>
            <a:r>
              <a:rPr lang="es-US" dirty="0" err="1" smtClean="0"/>
              <a:t>result</a:t>
            </a:r>
            <a:r>
              <a:rPr lang="es-US" dirty="0" smtClean="0"/>
              <a:t> </a:t>
            </a:r>
            <a:r>
              <a:rPr lang="es-US" dirty="0" err="1" smtClean="0"/>
              <a:t>raised</a:t>
            </a:r>
            <a:r>
              <a:rPr lang="es-US" dirty="0" smtClean="0"/>
              <a:t> </a:t>
            </a:r>
            <a:r>
              <a:rPr lang="es-US" dirty="0" err="1" smtClean="0"/>
              <a:t>to</a:t>
            </a:r>
            <a:r>
              <a:rPr lang="es-US" dirty="0" smtClean="0"/>
              <a:t> </a:t>
            </a:r>
            <a:r>
              <a:rPr lang="es-US" dirty="0" err="1" smtClean="0"/>
              <a:t>the</a:t>
            </a:r>
            <a:r>
              <a:rPr lang="es-US" dirty="0" smtClean="0"/>
              <a:t> </a:t>
            </a:r>
            <a:r>
              <a:rPr lang="es-US" dirty="0" err="1" smtClean="0"/>
              <a:t>further</a:t>
            </a:r>
            <a:r>
              <a:rPr lang="es-US" dirty="0" smtClean="0"/>
              <a:t> </a:t>
            </a:r>
            <a:r>
              <a:rPr lang="es-US" dirty="0" err="1" smtClean="0"/>
              <a:t>study</a:t>
            </a:r>
            <a:r>
              <a:rPr lang="es-US" dirty="0" smtClean="0"/>
              <a:t> of </a:t>
            </a:r>
            <a:r>
              <a:rPr lang="es-US" dirty="0" err="1" smtClean="0"/>
              <a:t>some</a:t>
            </a:r>
            <a:r>
              <a:rPr lang="es-US" dirty="0" smtClean="0"/>
              <a:t> of </a:t>
            </a:r>
            <a:r>
              <a:rPr lang="es-US" dirty="0" err="1" smtClean="0"/>
              <a:t>these</a:t>
            </a:r>
            <a:r>
              <a:rPr lang="es-US" dirty="0" smtClean="0"/>
              <a:t> </a:t>
            </a:r>
            <a:r>
              <a:rPr lang="es-US" dirty="0" err="1" smtClean="0"/>
              <a:t>recombinant</a:t>
            </a:r>
            <a:r>
              <a:rPr lang="es-US" dirty="0" smtClean="0"/>
              <a:t> </a:t>
            </a:r>
            <a:r>
              <a:rPr lang="es-US" dirty="0" err="1" smtClean="0"/>
              <a:t>samples</a:t>
            </a:r>
            <a:r>
              <a:rPr lang="es-US" dirty="0" smtClean="0"/>
              <a:t>,</a:t>
            </a:r>
            <a:r>
              <a:rPr lang="es-US" baseline="0" dirty="0" smtClean="0"/>
              <a:t> and </a:t>
            </a:r>
            <a:r>
              <a:rPr lang="es-US" baseline="0" dirty="0" err="1" smtClean="0"/>
              <a:t>allowed</a:t>
            </a:r>
            <a:r>
              <a:rPr lang="es-US" baseline="0" dirty="0" smtClean="0"/>
              <a:t> </a:t>
            </a:r>
            <a:r>
              <a:rPr lang="es-US" baseline="0" dirty="0" err="1" smtClean="0"/>
              <a:t>defined</a:t>
            </a:r>
            <a:r>
              <a:rPr lang="es-US" baseline="0" dirty="0" smtClean="0"/>
              <a:t> 2 new </a:t>
            </a:r>
            <a:r>
              <a:rPr lang="es-US" baseline="0" dirty="0" err="1" smtClean="0"/>
              <a:t>CRFs</a:t>
            </a:r>
            <a:endParaRPr lang="es-US" dirty="0"/>
          </a:p>
        </p:txBody>
      </p:sp>
      <p:sp>
        <p:nvSpPr>
          <p:cNvPr id="4" name="Slide Number Placeholder 3"/>
          <p:cNvSpPr>
            <a:spLocks noGrp="1"/>
          </p:cNvSpPr>
          <p:nvPr>
            <p:ph type="sldNum" sz="quarter" idx="10"/>
          </p:nvPr>
        </p:nvSpPr>
        <p:spPr/>
        <p:txBody>
          <a:bodyPr/>
          <a:lstStyle/>
          <a:p>
            <a:fld id="{BDC5823D-5235-4147-9103-6D425578E9EC}" type="slidenum">
              <a:rPr lang="es-US" smtClean="0"/>
              <a:t>8</a:t>
            </a:fld>
            <a:endParaRPr lang="es-US"/>
          </a:p>
        </p:txBody>
      </p:sp>
    </p:spTree>
    <p:extLst>
      <p:ext uri="{BB962C8B-B14F-4D97-AF65-F5344CB8AC3E}">
        <p14:creationId xmlns:p14="http://schemas.microsoft.com/office/powerpoint/2010/main" val="1750079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origin and expansion of BG CRFs in Cuba seem to</a:t>
            </a:r>
          </a:p>
          <a:p>
            <a:r>
              <a:rPr lang="en-US" sz="1200" b="0" i="0" u="none" strike="noStrike" kern="1200" baseline="0" dirty="0" smtClean="0">
                <a:solidFill>
                  <a:schemeClr val="tx1"/>
                </a:solidFill>
                <a:latin typeface="+mn-lt"/>
                <a:ea typeface="+mn-ea"/>
                <a:cs typeface="+mn-cs"/>
              </a:rPr>
              <a:t>be recent. In samples collected in 2003, all individuals</a:t>
            </a:r>
          </a:p>
          <a:p>
            <a:r>
              <a:rPr lang="en-US" sz="1200" b="0" i="0" u="none" strike="noStrike" kern="1200" baseline="0" dirty="0" smtClean="0">
                <a:solidFill>
                  <a:schemeClr val="tx1"/>
                </a:solidFill>
                <a:latin typeface="+mn-lt"/>
                <a:ea typeface="+mn-ea"/>
                <a:cs typeface="+mn-cs"/>
              </a:rPr>
              <a:t>harboring BG recombinants were diagnosed with HIV-1</a:t>
            </a:r>
          </a:p>
          <a:p>
            <a:r>
              <a:rPr lang="en-US" sz="1200" b="0" i="0" u="none" strike="noStrike" kern="1200" baseline="0" dirty="0" smtClean="0">
                <a:solidFill>
                  <a:schemeClr val="tx1"/>
                </a:solidFill>
                <a:latin typeface="+mn-lt"/>
                <a:ea typeface="+mn-ea"/>
                <a:cs typeface="+mn-cs"/>
              </a:rPr>
              <a:t>infection in 2000 or later, except for 2 in 1997 and 1 in 1996.</a:t>
            </a:r>
            <a:endParaRPr lang="es-US" dirty="0"/>
          </a:p>
        </p:txBody>
      </p:sp>
      <p:sp>
        <p:nvSpPr>
          <p:cNvPr id="4" name="Slide Number Placeholder 3"/>
          <p:cNvSpPr>
            <a:spLocks noGrp="1"/>
          </p:cNvSpPr>
          <p:nvPr>
            <p:ph type="sldNum" sz="quarter" idx="10"/>
          </p:nvPr>
        </p:nvSpPr>
        <p:spPr/>
        <p:txBody>
          <a:bodyPr/>
          <a:lstStyle/>
          <a:p>
            <a:fld id="{BDC5823D-5235-4147-9103-6D425578E9EC}" type="slidenum">
              <a:rPr lang="es-US" smtClean="0"/>
              <a:t>10</a:t>
            </a:fld>
            <a:endParaRPr lang="es-US"/>
          </a:p>
        </p:txBody>
      </p:sp>
    </p:spTree>
    <p:extLst>
      <p:ext uri="{BB962C8B-B14F-4D97-AF65-F5344CB8AC3E}">
        <p14:creationId xmlns:p14="http://schemas.microsoft.com/office/powerpoint/2010/main" val="37747793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US" dirty="0"/>
          </a:p>
        </p:txBody>
      </p:sp>
      <p:sp>
        <p:nvSpPr>
          <p:cNvPr id="4" name="Slide Number Placeholder 3"/>
          <p:cNvSpPr>
            <a:spLocks noGrp="1"/>
          </p:cNvSpPr>
          <p:nvPr>
            <p:ph type="sldNum" sz="quarter" idx="10"/>
          </p:nvPr>
        </p:nvSpPr>
        <p:spPr/>
        <p:txBody>
          <a:bodyPr/>
          <a:lstStyle/>
          <a:p>
            <a:fld id="{BDC5823D-5235-4147-9103-6D425578E9EC}" type="slidenum">
              <a:rPr lang="es-US" smtClean="0"/>
              <a:t>12</a:t>
            </a:fld>
            <a:endParaRPr lang="es-US"/>
          </a:p>
        </p:txBody>
      </p:sp>
    </p:spTree>
    <p:extLst>
      <p:ext uri="{BB962C8B-B14F-4D97-AF65-F5344CB8AC3E}">
        <p14:creationId xmlns:p14="http://schemas.microsoft.com/office/powerpoint/2010/main" val="2980789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0BBFC9A-BEA9-4B23-9FD2-9B7B5935840B}" type="datetimeFigureOut">
              <a:rPr lang="es-US" smtClean="0"/>
              <a:t>5/28/2016</a:t>
            </a:fld>
            <a:endParaRPr lang="es-US"/>
          </a:p>
        </p:txBody>
      </p:sp>
      <p:sp>
        <p:nvSpPr>
          <p:cNvPr id="5" name="Footer Placeholder 4"/>
          <p:cNvSpPr>
            <a:spLocks noGrp="1"/>
          </p:cNvSpPr>
          <p:nvPr>
            <p:ph type="ftr" sz="quarter" idx="11"/>
          </p:nvPr>
        </p:nvSpPr>
        <p:spPr/>
        <p:txBody>
          <a:bodyPr/>
          <a:lstStyle/>
          <a:p>
            <a:endParaRPr lang="es-US"/>
          </a:p>
        </p:txBody>
      </p:sp>
      <p:sp>
        <p:nvSpPr>
          <p:cNvPr id="6" name="Slide Number Placeholder 5"/>
          <p:cNvSpPr>
            <a:spLocks noGrp="1"/>
          </p:cNvSpPr>
          <p:nvPr>
            <p:ph type="sldNum" sz="quarter" idx="12"/>
          </p:nvPr>
        </p:nvSpPr>
        <p:spPr/>
        <p:txBody>
          <a:bodyPr/>
          <a:lstStyle/>
          <a:p>
            <a:fld id="{1238DF21-8769-4818-968B-373788FAB206}" type="slidenum">
              <a:rPr lang="es-US" smtClean="0"/>
              <a:t>‹#›</a:t>
            </a:fld>
            <a:endParaRPr lang="es-US"/>
          </a:p>
        </p:txBody>
      </p:sp>
    </p:spTree>
    <p:extLst>
      <p:ext uri="{BB962C8B-B14F-4D97-AF65-F5344CB8AC3E}">
        <p14:creationId xmlns:p14="http://schemas.microsoft.com/office/powerpoint/2010/main" val="4289728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0BBFC9A-BEA9-4B23-9FD2-9B7B5935840B}" type="datetimeFigureOut">
              <a:rPr lang="es-US" smtClean="0"/>
              <a:t>5/28/2016</a:t>
            </a:fld>
            <a:endParaRPr lang="es-US"/>
          </a:p>
        </p:txBody>
      </p:sp>
      <p:sp>
        <p:nvSpPr>
          <p:cNvPr id="5" name="Footer Placeholder 4"/>
          <p:cNvSpPr>
            <a:spLocks noGrp="1"/>
          </p:cNvSpPr>
          <p:nvPr>
            <p:ph type="ftr" sz="quarter" idx="11"/>
          </p:nvPr>
        </p:nvSpPr>
        <p:spPr/>
        <p:txBody>
          <a:bodyPr/>
          <a:lstStyle/>
          <a:p>
            <a:endParaRPr lang="es-US"/>
          </a:p>
        </p:txBody>
      </p:sp>
      <p:sp>
        <p:nvSpPr>
          <p:cNvPr id="6" name="Slide Number Placeholder 5"/>
          <p:cNvSpPr>
            <a:spLocks noGrp="1"/>
          </p:cNvSpPr>
          <p:nvPr>
            <p:ph type="sldNum" sz="quarter" idx="12"/>
          </p:nvPr>
        </p:nvSpPr>
        <p:spPr/>
        <p:txBody>
          <a:bodyPr/>
          <a:lstStyle/>
          <a:p>
            <a:fld id="{1238DF21-8769-4818-968B-373788FAB206}" type="slidenum">
              <a:rPr lang="es-US" smtClean="0"/>
              <a:t>‹#›</a:t>
            </a:fld>
            <a:endParaRPr lang="es-US"/>
          </a:p>
        </p:txBody>
      </p:sp>
    </p:spTree>
    <p:extLst>
      <p:ext uri="{BB962C8B-B14F-4D97-AF65-F5344CB8AC3E}">
        <p14:creationId xmlns:p14="http://schemas.microsoft.com/office/powerpoint/2010/main" val="1974950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0BBFC9A-BEA9-4B23-9FD2-9B7B5935840B}" type="datetimeFigureOut">
              <a:rPr lang="es-US" smtClean="0"/>
              <a:t>5/28/2016</a:t>
            </a:fld>
            <a:endParaRPr lang="es-US"/>
          </a:p>
        </p:txBody>
      </p:sp>
      <p:sp>
        <p:nvSpPr>
          <p:cNvPr id="5" name="Footer Placeholder 4"/>
          <p:cNvSpPr>
            <a:spLocks noGrp="1"/>
          </p:cNvSpPr>
          <p:nvPr>
            <p:ph type="ftr" sz="quarter" idx="11"/>
          </p:nvPr>
        </p:nvSpPr>
        <p:spPr/>
        <p:txBody>
          <a:bodyPr/>
          <a:lstStyle/>
          <a:p>
            <a:endParaRPr lang="es-US"/>
          </a:p>
        </p:txBody>
      </p:sp>
      <p:sp>
        <p:nvSpPr>
          <p:cNvPr id="6" name="Slide Number Placeholder 5"/>
          <p:cNvSpPr>
            <a:spLocks noGrp="1"/>
          </p:cNvSpPr>
          <p:nvPr>
            <p:ph type="sldNum" sz="quarter" idx="12"/>
          </p:nvPr>
        </p:nvSpPr>
        <p:spPr/>
        <p:txBody>
          <a:bodyPr/>
          <a:lstStyle/>
          <a:p>
            <a:fld id="{1238DF21-8769-4818-968B-373788FAB206}" type="slidenum">
              <a:rPr lang="es-US" smtClean="0"/>
              <a:t>‹#›</a:t>
            </a:fld>
            <a:endParaRPr lang="es-US"/>
          </a:p>
        </p:txBody>
      </p:sp>
    </p:spTree>
    <p:extLst>
      <p:ext uri="{BB962C8B-B14F-4D97-AF65-F5344CB8AC3E}">
        <p14:creationId xmlns:p14="http://schemas.microsoft.com/office/powerpoint/2010/main" val="2476798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0BBFC9A-BEA9-4B23-9FD2-9B7B5935840B}" type="datetimeFigureOut">
              <a:rPr lang="es-US" smtClean="0"/>
              <a:t>5/28/2016</a:t>
            </a:fld>
            <a:endParaRPr lang="es-US"/>
          </a:p>
        </p:txBody>
      </p:sp>
      <p:sp>
        <p:nvSpPr>
          <p:cNvPr id="5" name="Footer Placeholder 4"/>
          <p:cNvSpPr>
            <a:spLocks noGrp="1"/>
          </p:cNvSpPr>
          <p:nvPr>
            <p:ph type="ftr" sz="quarter" idx="11"/>
          </p:nvPr>
        </p:nvSpPr>
        <p:spPr/>
        <p:txBody>
          <a:bodyPr/>
          <a:lstStyle/>
          <a:p>
            <a:endParaRPr lang="es-US"/>
          </a:p>
        </p:txBody>
      </p:sp>
      <p:sp>
        <p:nvSpPr>
          <p:cNvPr id="6" name="Slide Number Placeholder 5"/>
          <p:cNvSpPr>
            <a:spLocks noGrp="1"/>
          </p:cNvSpPr>
          <p:nvPr>
            <p:ph type="sldNum" sz="quarter" idx="12"/>
          </p:nvPr>
        </p:nvSpPr>
        <p:spPr/>
        <p:txBody>
          <a:bodyPr/>
          <a:lstStyle/>
          <a:p>
            <a:fld id="{1238DF21-8769-4818-968B-373788FAB206}" type="slidenum">
              <a:rPr lang="es-US" smtClean="0"/>
              <a:t>‹#›</a:t>
            </a:fld>
            <a:endParaRPr lang="es-US"/>
          </a:p>
        </p:txBody>
      </p:sp>
    </p:spTree>
    <p:extLst>
      <p:ext uri="{BB962C8B-B14F-4D97-AF65-F5344CB8AC3E}">
        <p14:creationId xmlns:p14="http://schemas.microsoft.com/office/powerpoint/2010/main" val="1937257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BBFC9A-BEA9-4B23-9FD2-9B7B5935840B}" type="datetimeFigureOut">
              <a:rPr lang="es-US" smtClean="0"/>
              <a:t>5/28/2016</a:t>
            </a:fld>
            <a:endParaRPr lang="es-US"/>
          </a:p>
        </p:txBody>
      </p:sp>
      <p:sp>
        <p:nvSpPr>
          <p:cNvPr id="5" name="Footer Placeholder 4"/>
          <p:cNvSpPr>
            <a:spLocks noGrp="1"/>
          </p:cNvSpPr>
          <p:nvPr>
            <p:ph type="ftr" sz="quarter" idx="11"/>
          </p:nvPr>
        </p:nvSpPr>
        <p:spPr/>
        <p:txBody>
          <a:bodyPr/>
          <a:lstStyle/>
          <a:p>
            <a:endParaRPr lang="es-US"/>
          </a:p>
        </p:txBody>
      </p:sp>
      <p:sp>
        <p:nvSpPr>
          <p:cNvPr id="6" name="Slide Number Placeholder 5"/>
          <p:cNvSpPr>
            <a:spLocks noGrp="1"/>
          </p:cNvSpPr>
          <p:nvPr>
            <p:ph type="sldNum" sz="quarter" idx="12"/>
          </p:nvPr>
        </p:nvSpPr>
        <p:spPr/>
        <p:txBody>
          <a:bodyPr/>
          <a:lstStyle/>
          <a:p>
            <a:fld id="{1238DF21-8769-4818-968B-373788FAB206}" type="slidenum">
              <a:rPr lang="es-US" smtClean="0"/>
              <a:t>‹#›</a:t>
            </a:fld>
            <a:endParaRPr lang="es-US"/>
          </a:p>
        </p:txBody>
      </p:sp>
    </p:spTree>
    <p:extLst>
      <p:ext uri="{BB962C8B-B14F-4D97-AF65-F5344CB8AC3E}">
        <p14:creationId xmlns:p14="http://schemas.microsoft.com/office/powerpoint/2010/main" val="2411344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0BBFC9A-BEA9-4B23-9FD2-9B7B5935840B}" type="datetimeFigureOut">
              <a:rPr lang="es-US" smtClean="0"/>
              <a:t>5/28/2016</a:t>
            </a:fld>
            <a:endParaRPr lang="es-US"/>
          </a:p>
        </p:txBody>
      </p:sp>
      <p:sp>
        <p:nvSpPr>
          <p:cNvPr id="6" name="Footer Placeholder 5"/>
          <p:cNvSpPr>
            <a:spLocks noGrp="1"/>
          </p:cNvSpPr>
          <p:nvPr>
            <p:ph type="ftr" sz="quarter" idx="11"/>
          </p:nvPr>
        </p:nvSpPr>
        <p:spPr/>
        <p:txBody>
          <a:bodyPr/>
          <a:lstStyle/>
          <a:p>
            <a:endParaRPr lang="es-US"/>
          </a:p>
        </p:txBody>
      </p:sp>
      <p:sp>
        <p:nvSpPr>
          <p:cNvPr id="7" name="Slide Number Placeholder 6"/>
          <p:cNvSpPr>
            <a:spLocks noGrp="1"/>
          </p:cNvSpPr>
          <p:nvPr>
            <p:ph type="sldNum" sz="quarter" idx="12"/>
          </p:nvPr>
        </p:nvSpPr>
        <p:spPr/>
        <p:txBody>
          <a:bodyPr/>
          <a:lstStyle/>
          <a:p>
            <a:fld id="{1238DF21-8769-4818-968B-373788FAB206}" type="slidenum">
              <a:rPr lang="es-US" smtClean="0"/>
              <a:t>‹#›</a:t>
            </a:fld>
            <a:endParaRPr lang="es-US"/>
          </a:p>
        </p:txBody>
      </p:sp>
    </p:spTree>
    <p:extLst>
      <p:ext uri="{BB962C8B-B14F-4D97-AF65-F5344CB8AC3E}">
        <p14:creationId xmlns:p14="http://schemas.microsoft.com/office/powerpoint/2010/main" val="3180931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0BBFC9A-BEA9-4B23-9FD2-9B7B5935840B}" type="datetimeFigureOut">
              <a:rPr lang="es-US" smtClean="0"/>
              <a:t>5/28/2016</a:t>
            </a:fld>
            <a:endParaRPr lang="es-US"/>
          </a:p>
        </p:txBody>
      </p:sp>
      <p:sp>
        <p:nvSpPr>
          <p:cNvPr id="8" name="Footer Placeholder 7"/>
          <p:cNvSpPr>
            <a:spLocks noGrp="1"/>
          </p:cNvSpPr>
          <p:nvPr>
            <p:ph type="ftr" sz="quarter" idx="11"/>
          </p:nvPr>
        </p:nvSpPr>
        <p:spPr/>
        <p:txBody>
          <a:bodyPr/>
          <a:lstStyle/>
          <a:p>
            <a:endParaRPr lang="es-US"/>
          </a:p>
        </p:txBody>
      </p:sp>
      <p:sp>
        <p:nvSpPr>
          <p:cNvPr id="9" name="Slide Number Placeholder 8"/>
          <p:cNvSpPr>
            <a:spLocks noGrp="1"/>
          </p:cNvSpPr>
          <p:nvPr>
            <p:ph type="sldNum" sz="quarter" idx="12"/>
          </p:nvPr>
        </p:nvSpPr>
        <p:spPr/>
        <p:txBody>
          <a:bodyPr/>
          <a:lstStyle/>
          <a:p>
            <a:fld id="{1238DF21-8769-4818-968B-373788FAB206}" type="slidenum">
              <a:rPr lang="es-US" smtClean="0"/>
              <a:t>‹#›</a:t>
            </a:fld>
            <a:endParaRPr lang="es-US"/>
          </a:p>
        </p:txBody>
      </p:sp>
    </p:spTree>
    <p:extLst>
      <p:ext uri="{BB962C8B-B14F-4D97-AF65-F5344CB8AC3E}">
        <p14:creationId xmlns:p14="http://schemas.microsoft.com/office/powerpoint/2010/main" val="4284044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0BBFC9A-BEA9-4B23-9FD2-9B7B5935840B}" type="datetimeFigureOut">
              <a:rPr lang="es-US" smtClean="0"/>
              <a:t>5/28/2016</a:t>
            </a:fld>
            <a:endParaRPr lang="es-US"/>
          </a:p>
        </p:txBody>
      </p:sp>
      <p:sp>
        <p:nvSpPr>
          <p:cNvPr id="4" name="Footer Placeholder 3"/>
          <p:cNvSpPr>
            <a:spLocks noGrp="1"/>
          </p:cNvSpPr>
          <p:nvPr>
            <p:ph type="ftr" sz="quarter" idx="11"/>
          </p:nvPr>
        </p:nvSpPr>
        <p:spPr/>
        <p:txBody>
          <a:bodyPr/>
          <a:lstStyle/>
          <a:p>
            <a:endParaRPr lang="es-US"/>
          </a:p>
        </p:txBody>
      </p:sp>
      <p:sp>
        <p:nvSpPr>
          <p:cNvPr id="5" name="Slide Number Placeholder 4"/>
          <p:cNvSpPr>
            <a:spLocks noGrp="1"/>
          </p:cNvSpPr>
          <p:nvPr>
            <p:ph type="sldNum" sz="quarter" idx="12"/>
          </p:nvPr>
        </p:nvSpPr>
        <p:spPr/>
        <p:txBody>
          <a:bodyPr/>
          <a:lstStyle/>
          <a:p>
            <a:fld id="{1238DF21-8769-4818-968B-373788FAB206}" type="slidenum">
              <a:rPr lang="es-US" smtClean="0"/>
              <a:t>‹#›</a:t>
            </a:fld>
            <a:endParaRPr lang="es-US"/>
          </a:p>
        </p:txBody>
      </p:sp>
    </p:spTree>
    <p:extLst>
      <p:ext uri="{BB962C8B-B14F-4D97-AF65-F5344CB8AC3E}">
        <p14:creationId xmlns:p14="http://schemas.microsoft.com/office/powerpoint/2010/main" val="4192725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BBFC9A-BEA9-4B23-9FD2-9B7B5935840B}" type="datetimeFigureOut">
              <a:rPr lang="es-US" smtClean="0"/>
              <a:t>5/28/2016</a:t>
            </a:fld>
            <a:endParaRPr lang="es-US"/>
          </a:p>
        </p:txBody>
      </p:sp>
      <p:sp>
        <p:nvSpPr>
          <p:cNvPr id="3" name="Footer Placeholder 2"/>
          <p:cNvSpPr>
            <a:spLocks noGrp="1"/>
          </p:cNvSpPr>
          <p:nvPr>
            <p:ph type="ftr" sz="quarter" idx="11"/>
          </p:nvPr>
        </p:nvSpPr>
        <p:spPr/>
        <p:txBody>
          <a:bodyPr/>
          <a:lstStyle/>
          <a:p>
            <a:endParaRPr lang="es-US"/>
          </a:p>
        </p:txBody>
      </p:sp>
      <p:sp>
        <p:nvSpPr>
          <p:cNvPr id="4" name="Slide Number Placeholder 3"/>
          <p:cNvSpPr>
            <a:spLocks noGrp="1"/>
          </p:cNvSpPr>
          <p:nvPr>
            <p:ph type="sldNum" sz="quarter" idx="12"/>
          </p:nvPr>
        </p:nvSpPr>
        <p:spPr/>
        <p:txBody>
          <a:bodyPr/>
          <a:lstStyle/>
          <a:p>
            <a:fld id="{1238DF21-8769-4818-968B-373788FAB206}" type="slidenum">
              <a:rPr lang="es-US" smtClean="0"/>
              <a:t>‹#›</a:t>
            </a:fld>
            <a:endParaRPr lang="es-US"/>
          </a:p>
        </p:txBody>
      </p:sp>
    </p:spTree>
    <p:extLst>
      <p:ext uri="{BB962C8B-B14F-4D97-AF65-F5344CB8AC3E}">
        <p14:creationId xmlns:p14="http://schemas.microsoft.com/office/powerpoint/2010/main" val="1165098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BBFC9A-BEA9-4B23-9FD2-9B7B5935840B}" type="datetimeFigureOut">
              <a:rPr lang="es-US" smtClean="0"/>
              <a:t>5/28/2016</a:t>
            </a:fld>
            <a:endParaRPr lang="es-US"/>
          </a:p>
        </p:txBody>
      </p:sp>
      <p:sp>
        <p:nvSpPr>
          <p:cNvPr id="6" name="Footer Placeholder 5"/>
          <p:cNvSpPr>
            <a:spLocks noGrp="1"/>
          </p:cNvSpPr>
          <p:nvPr>
            <p:ph type="ftr" sz="quarter" idx="11"/>
          </p:nvPr>
        </p:nvSpPr>
        <p:spPr/>
        <p:txBody>
          <a:bodyPr/>
          <a:lstStyle/>
          <a:p>
            <a:endParaRPr lang="es-US"/>
          </a:p>
        </p:txBody>
      </p:sp>
      <p:sp>
        <p:nvSpPr>
          <p:cNvPr id="7" name="Slide Number Placeholder 6"/>
          <p:cNvSpPr>
            <a:spLocks noGrp="1"/>
          </p:cNvSpPr>
          <p:nvPr>
            <p:ph type="sldNum" sz="quarter" idx="12"/>
          </p:nvPr>
        </p:nvSpPr>
        <p:spPr/>
        <p:txBody>
          <a:bodyPr/>
          <a:lstStyle/>
          <a:p>
            <a:fld id="{1238DF21-8769-4818-968B-373788FAB206}" type="slidenum">
              <a:rPr lang="es-US" smtClean="0"/>
              <a:t>‹#›</a:t>
            </a:fld>
            <a:endParaRPr lang="es-US"/>
          </a:p>
        </p:txBody>
      </p:sp>
    </p:spTree>
    <p:extLst>
      <p:ext uri="{BB962C8B-B14F-4D97-AF65-F5344CB8AC3E}">
        <p14:creationId xmlns:p14="http://schemas.microsoft.com/office/powerpoint/2010/main" val="630468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BBFC9A-BEA9-4B23-9FD2-9B7B5935840B}" type="datetimeFigureOut">
              <a:rPr lang="es-US" smtClean="0"/>
              <a:t>5/28/2016</a:t>
            </a:fld>
            <a:endParaRPr lang="es-US"/>
          </a:p>
        </p:txBody>
      </p:sp>
      <p:sp>
        <p:nvSpPr>
          <p:cNvPr id="6" name="Footer Placeholder 5"/>
          <p:cNvSpPr>
            <a:spLocks noGrp="1"/>
          </p:cNvSpPr>
          <p:nvPr>
            <p:ph type="ftr" sz="quarter" idx="11"/>
          </p:nvPr>
        </p:nvSpPr>
        <p:spPr/>
        <p:txBody>
          <a:bodyPr/>
          <a:lstStyle/>
          <a:p>
            <a:endParaRPr lang="es-US"/>
          </a:p>
        </p:txBody>
      </p:sp>
      <p:sp>
        <p:nvSpPr>
          <p:cNvPr id="7" name="Slide Number Placeholder 6"/>
          <p:cNvSpPr>
            <a:spLocks noGrp="1"/>
          </p:cNvSpPr>
          <p:nvPr>
            <p:ph type="sldNum" sz="quarter" idx="12"/>
          </p:nvPr>
        </p:nvSpPr>
        <p:spPr/>
        <p:txBody>
          <a:bodyPr/>
          <a:lstStyle/>
          <a:p>
            <a:fld id="{1238DF21-8769-4818-968B-373788FAB206}" type="slidenum">
              <a:rPr lang="es-US" smtClean="0"/>
              <a:t>‹#›</a:t>
            </a:fld>
            <a:endParaRPr lang="es-US"/>
          </a:p>
        </p:txBody>
      </p:sp>
    </p:spTree>
    <p:extLst>
      <p:ext uri="{BB962C8B-B14F-4D97-AF65-F5344CB8AC3E}">
        <p14:creationId xmlns:p14="http://schemas.microsoft.com/office/powerpoint/2010/main" val="1534706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BBFC9A-BEA9-4B23-9FD2-9B7B5935840B}" type="datetimeFigureOut">
              <a:rPr lang="es-US" smtClean="0"/>
              <a:t>5/28/2016</a:t>
            </a:fld>
            <a:endParaRPr lang="es-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38DF21-8769-4818-968B-373788FAB206}" type="slidenum">
              <a:rPr lang="es-US" smtClean="0"/>
              <a:t>‹#›</a:t>
            </a:fld>
            <a:endParaRPr lang="es-US"/>
          </a:p>
        </p:txBody>
      </p:sp>
    </p:spTree>
    <p:extLst>
      <p:ext uri="{BB962C8B-B14F-4D97-AF65-F5344CB8AC3E}">
        <p14:creationId xmlns:p14="http://schemas.microsoft.com/office/powerpoint/2010/main" val="3681333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Layout" Target="../diagrams/layout2.xml"/><Relationship Id="rId7" Type="http://schemas.openxmlformats.org/officeDocument/2006/relationships/image" Target="../media/image21.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6.emf"/><Relationship Id="rId4" Type="http://schemas.openxmlformats.org/officeDocument/2006/relationships/image" Target="../media/image25.em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gif"/></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7.emf"/><Relationship Id="rId1" Type="http://schemas.openxmlformats.org/officeDocument/2006/relationships/slideLayout" Target="../slideLayouts/slideLayout7.xml"/><Relationship Id="rId4" Type="http://schemas.openxmlformats.org/officeDocument/2006/relationships/image" Target="../media/image4.gif"/></Relationships>
</file>

<file path=ppt/slides/_rels/slide21.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emf"/><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Imagen 1" descr="logoip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8210"/>
            <a:ext cx="1238547" cy="736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93183" y="4335757"/>
            <a:ext cx="8950817" cy="800219"/>
          </a:xfrm>
          <a:prstGeom prst="rect">
            <a:avLst/>
          </a:prstGeom>
        </p:spPr>
        <p:txBody>
          <a:bodyPr wrap="square">
            <a:spAutoFit/>
          </a:bodyPr>
          <a:lstStyle/>
          <a:p>
            <a:pPr algn="just">
              <a:lnSpc>
                <a:spcPct val="115000"/>
              </a:lnSpc>
            </a:pPr>
            <a:r>
              <a:rPr lang="es-US" sz="2000" b="1" dirty="0" smtClean="0">
                <a:latin typeface="Calibri" panose="020F0502020204030204" pitchFamily="34" charset="0"/>
                <a:ea typeface="Calibri" panose="020F0502020204030204" pitchFamily="34" charset="0"/>
                <a:cs typeface="Calibri" panose="020F0502020204030204" pitchFamily="34" charset="0"/>
              </a:rPr>
              <a:t>Prof. Vivian </a:t>
            </a:r>
            <a:r>
              <a:rPr lang="es-US" sz="2000" b="1" dirty="0" err="1" smtClean="0">
                <a:latin typeface="Calibri" panose="020F0502020204030204" pitchFamily="34" charset="0"/>
                <a:ea typeface="Calibri" panose="020F0502020204030204" pitchFamily="34" charset="0"/>
                <a:cs typeface="Calibri" panose="020F0502020204030204" pitchFamily="34" charset="0"/>
              </a:rPr>
              <a:t>Kourí</a:t>
            </a:r>
            <a:r>
              <a:rPr lang="es-US" sz="2000" b="1" dirty="0" smtClean="0">
                <a:latin typeface="Calibri" panose="020F0502020204030204" pitchFamily="34" charset="0"/>
                <a:ea typeface="Calibri" panose="020F0502020204030204" pitchFamily="34" charset="0"/>
                <a:cs typeface="Calibri" panose="020F0502020204030204" pitchFamily="34" charset="0"/>
              </a:rPr>
              <a:t>, MD, PhD</a:t>
            </a:r>
          </a:p>
          <a:p>
            <a:pPr algn="just">
              <a:lnSpc>
                <a:spcPct val="115000"/>
              </a:lnSpc>
            </a:pPr>
            <a:r>
              <a:rPr lang="es-US" sz="2000" b="1" dirty="0" err="1" smtClean="0">
                <a:latin typeface="Calibri" panose="020F0502020204030204" pitchFamily="34" charset="0"/>
                <a:ea typeface="Calibri" panose="020F0502020204030204" pitchFamily="34" charset="0"/>
                <a:cs typeface="Calibri" panose="020F0502020204030204" pitchFamily="34" charset="0"/>
              </a:rPr>
              <a:t>Institute</a:t>
            </a:r>
            <a:r>
              <a:rPr lang="es-US" sz="2000" b="1" dirty="0" smtClean="0">
                <a:latin typeface="Calibri" panose="020F0502020204030204" pitchFamily="34" charset="0"/>
                <a:ea typeface="Calibri" panose="020F0502020204030204" pitchFamily="34" charset="0"/>
                <a:cs typeface="Calibri" panose="020F0502020204030204" pitchFamily="34" charset="0"/>
              </a:rPr>
              <a:t> of Tropical Medicine Pedro </a:t>
            </a:r>
            <a:r>
              <a:rPr lang="es-US" sz="2000" b="1" dirty="0" err="1" smtClean="0">
                <a:latin typeface="Calibri" panose="020F0502020204030204" pitchFamily="34" charset="0"/>
                <a:ea typeface="Calibri" panose="020F0502020204030204" pitchFamily="34" charset="0"/>
                <a:cs typeface="Calibri" panose="020F0502020204030204" pitchFamily="34" charset="0"/>
              </a:rPr>
              <a:t>Kourí</a:t>
            </a:r>
            <a:r>
              <a:rPr lang="es-US" sz="2000" b="1" dirty="0" smtClean="0">
                <a:latin typeface="Calibri" panose="020F0502020204030204" pitchFamily="34" charset="0"/>
                <a:ea typeface="Calibri" panose="020F0502020204030204" pitchFamily="34" charset="0"/>
                <a:cs typeface="Calibri" panose="020F0502020204030204" pitchFamily="34" charset="0"/>
              </a:rPr>
              <a:t>, </a:t>
            </a:r>
            <a:r>
              <a:rPr lang="es-US" sz="2000" b="1" dirty="0" err="1" smtClean="0">
                <a:latin typeface="Calibri" panose="020F0502020204030204" pitchFamily="34" charset="0"/>
                <a:ea typeface="Calibri" panose="020F0502020204030204" pitchFamily="34" charset="0"/>
                <a:cs typeface="Calibri" panose="020F0502020204030204" pitchFamily="34" charset="0"/>
              </a:rPr>
              <a:t>Havana</a:t>
            </a:r>
            <a:r>
              <a:rPr lang="es-US" sz="2000" b="1" dirty="0" smtClean="0">
                <a:latin typeface="Calibri" panose="020F0502020204030204" pitchFamily="34" charset="0"/>
                <a:ea typeface="Calibri" panose="020F0502020204030204" pitchFamily="34" charset="0"/>
                <a:cs typeface="Calibri" panose="020F0502020204030204" pitchFamily="34" charset="0"/>
              </a:rPr>
              <a:t>, Cuba.</a:t>
            </a:r>
            <a:r>
              <a:rPr lang="es-US" sz="2000" b="1" dirty="0" smtClean="0">
                <a:latin typeface="Calibri" panose="020F0502020204030204" pitchFamily="34" charset="0"/>
                <a:ea typeface="Calibri" panose="020F0502020204030204" pitchFamily="34" charset="0"/>
                <a:cs typeface="Calibri" panose="020F0502020204030204" pitchFamily="34" charset="0"/>
              </a:rPr>
              <a:t> </a:t>
            </a:r>
            <a:r>
              <a:rPr lang="es-US" sz="2000" dirty="0" smtClean="0">
                <a:latin typeface="Calibri" panose="020F0502020204030204" pitchFamily="34" charset="0"/>
                <a:ea typeface="Calibri" panose="020F0502020204030204" pitchFamily="34" charset="0"/>
                <a:cs typeface="Calibri" panose="020F0502020204030204" pitchFamily="34" charset="0"/>
              </a:rPr>
              <a:t> </a:t>
            </a:r>
            <a:endParaRPr lang="es-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681438" y="2790178"/>
            <a:ext cx="7645657" cy="1077218"/>
          </a:xfrm>
          <a:prstGeom prst="rect">
            <a:avLst/>
          </a:prstGeom>
        </p:spPr>
        <p:txBody>
          <a:bodyPr wrap="square">
            <a:spAutoFit/>
          </a:bodyPr>
          <a:lstStyle/>
          <a:p>
            <a:pPr algn="ctr"/>
            <a:r>
              <a:rPr lang="en-US" sz="3200" b="1" dirty="0" smtClean="0"/>
              <a:t>HIV-1 </a:t>
            </a:r>
            <a:r>
              <a:rPr lang="en-US" sz="3200" b="1" dirty="0"/>
              <a:t>viral variants circulating in Cuba. Implications for disease progression.</a:t>
            </a:r>
          </a:p>
        </p:txBody>
      </p:sp>
      <p:pic>
        <p:nvPicPr>
          <p:cNvPr id="9" name="Afbeelding 3" descr="kuleuven.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72438" y="6322636"/>
            <a:ext cx="1071562" cy="605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rotWithShape="1">
          <a:blip r:embed="rId5"/>
          <a:srcRect l="5230" t="17014" r="27746" b="41320"/>
          <a:stretch/>
        </p:blipFill>
        <p:spPr>
          <a:xfrm>
            <a:off x="0" y="0"/>
            <a:ext cx="9144000" cy="2104943"/>
          </a:xfrm>
          <a:prstGeom prst="rect">
            <a:avLst/>
          </a:prstGeom>
        </p:spPr>
      </p:pic>
    </p:spTree>
    <p:extLst>
      <p:ext uri="{BB962C8B-B14F-4D97-AF65-F5344CB8AC3E}">
        <p14:creationId xmlns:p14="http://schemas.microsoft.com/office/powerpoint/2010/main" val="15678777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6265" y="950668"/>
            <a:ext cx="1645002" cy="295850"/>
          </a:xfrm>
          <a:prstGeom prst="rect">
            <a:avLst/>
          </a:prstGeom>
        </p:spPr>
        <p:txBody>
          <a:bodyPr wrap="square">
            <a:spAutoFit/>
          </a:bodyPr>
          <a:lstStyle/>
          <a:p>
            <a:pPr>
              <a:lnSpc>
                <a:spcPts val="1505"/>
              </a:lnSpc>
              <a:spcAft>
                <a:spcPts val="1000"/>
              </a:spcAft>
            </a:pPr>
            <a:r>
              <a:rPr lang="en-US" b="1" dirty="0" smtClean="0">
                <a:solidFill>
                  <a:srgbClr val="333333"/>
                </a:solidFill>
                <a:latin typeface="Trebuchet MS" panose="020B0603020202020204" pitchFamily="34" charset="0"/>
                <a:ea typeface="Times New Roman" panose="02020603050405020304" pitchFamily="18" charset="0"/>
                <a:cs typeface="Times New Roman" panose="02020603050405020304" pitchFamily="18" charset="0"/>
              </a:rPr>
              <a:t>CRF20_BG</a:t>
            </a:r>
            <a:endParaRPr lang="es-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612006" y="936169"/>
            <a:ext cx="4129849" cy="284693"/>
          </a:xfrm>
          <a:prstGeom prst="rect">
            <a:avLst/>
          </a:prstGeom>
        </p:spPr>
        <p:txBody>
          <a:bodyPr wrap="none">
            <a:spAutoFit/>
          </a:bodyPr>
          <a:lstStyle/>
          <a:p>
            <a:pPr>
              <a:lnSpc>
                <a:spcPts val="1505"/>
              </a:lnSpc>
              <a:spcAft>
                <a:spcPts val="1000"/>
              </a:spcAft>
            </a:pPr>
            <a:r>
              <a:rPr lang="en-US" sz="1400" i="1" dirty="0">
                <a:solidFill>
                  <a:srgbClr val="333333"/>
                </a:solidFill>
                <a:latin typeface="Trebuchet MS" panose="020B0603020202020204" pitchFamily="34" charset="0"/>
                <a:ea typeface="Times New Roman" panose="02020603050405020304" pitchFamily="18" charset="0"/>
                <a:cs typeface="Times New Roman" panose="02020603050405020304" pitchFamily="18" charset="0"/>
              </a:rPr>
              <a:t>Sierra et al</a:t>
            </a:r>
            <a:r>
              <a:rPr lang="en-US" sz="1400" i="1" dirty="0" smtClean="0">
                <a:solidFill>
                  <a:srgbClr val="333333"/>
                </a:solidFill>
                <a:latin typeface="Trebuchet MS" panose="020B0603020202020204" pitchFamily="34" charset="0"/>
                <a:ea typeface="Times New Roman" panose="02020603050405020304" pitchFamily="18" charset="0"/>
                <a:cs typeface="Times New Roman" panose="02020603050405020304" pitchFamily="18" charset="0"/>
              </a:rPr>
              <a:t>., </a:t>
            </a:r>
            <a:r>
              <a:rPr lang="fr-FR" sz="1400" i="1" dirty="0">
                <a:solidFill>
                  <a:srgbClr val="333333"/>
                </a:solidFill>
                <a:latin typeface="Trebuchet MS" panose="020B0603020202020204" pitchFamily="34" charset="0"/>
                <a:ea typeface="Times New Roman" panose="02020603050405020304" pitchFamily="18" charset="0"/>
                <a:cs typeface="Times New Roman" panose="02020603050405020304" pitchFamily="18" charset="0"/>
              </a:rPr>
              <a:t>J </a:t>
            </a:r>
            <a:r>
              <a:rPr lang="fr-FR" sz="1400" i="1" dirty="0" err="1">
                <a:solidFill>
                  <a:srgbClr val="333333"/>
                </a:solidFill>
                <a:latin typeface="Trebuchet MS" panose="020B0603020202020204" pitchFamily="34" charset="0"/>
                <a:ea typeface="Times New Roman" panose="02020603050405020304" pitchFamily="18" charset="0"/>
                <a:cs typeface="Times New Roman" panose="02020603050405020304" pitchFamily="18" charset="0"/>
              </a:rPr>
              <a:t>Acquir</a:t>
            </a:r>
            <a:r>
              <a:rPr lang="fr-FR" sz="1400" i="1" dirty="0">
                <a:solidFill>
                  <a:srgbClr val="333333"/>
                </a:solidFill>
                <a:latin typeface="Trebuchet MS" panose="020B0603020202020204" pitchFamily="34" charset="0"/>
                <a:ea typeface="Times New Roman" panose="02020603050405020304" pitchFamily="18" charset="0"/>
                <a:cs typeface="Times New Roman" panose="02020603050405020304" pitchFamily="18" charset="0"/>
              </a:rPr>
              <a:t> Immune </a:t>
            </a:r>
            <a:r>
              <a:rPr lang="fr-FR" sz="1400" i="1" dirty="0" err="1">
                <a:solidFill>
                  <a:srgbClr val="333333"/>
                </a:solidFill>
                <a:latin typeface="Trebuchet MS" panose="020B0603020202020204" pitchFamily="34" charset="0"/>
                <a:ea typeface="Times New Roman" panose="02020603050405020304" pitchFamily="18" charset="0"/>
                <a:cs typeface="Times New Roman" panose="02020603050405020304" pitchFamily="18" charset="0"/>
              </a:rPr>
              <a:t>Defic</a:t>
            </a:r>
            <a:r>
              <a:rPr lang="fr-FR" sz="1400" i="1" dirty="0">
                <a:solidFill>
                  <a:srgbClr val="333333"/>
                </a:solidFill>
                <a:latin typeface="Trebuchet MS" panose="020B0603020202020204" pitchFamily="34" charset="0"/>
                <a:ea typeface="Times New Roman" panose="02020603050405020304" pitchFamily="18" charset="0"/>
                <a:cs typeface="Times New Roman" panose="02020603050405020304" pitchFamily="18" charset="0"/>
              </a:rPr>
              <a:t> </a:t>
            </a:r>
            <a:r>
              <a:rPr lang="fr-FR" sz="1400" i="1" dirty="0" err="1">
                <a:solidFill>
                  <a:srgbClr val="333333"/>
                </a:solidFill>
                <a:latin typeface="Trebuchet MS" panose="020B0603020202020204" pitchFamily="34" charset="0"/>
                <a:ea typeface="Times New Roman" panose="02020603050405020304" pitchFamily="18" charset="0"/>
                <a:cs typeface="Times New Roman" panose="02020603050405020304" pitchFamily="18" charset="0"/>
              </a:rPr>
              <a:t>Syndr</a:t>
            </a:r>
            <a:r>
              <a:rPr lang="fr-FR" sz="1400" i="1" dirty="0">
                <a:solidFill>
                  <a:srgbClr val="333333"/>
                </a:solidFill>
                <a:latin typeface="Trebuchet MS" panose="020B0603020202020204" pitchFamily="34" charset="0"/>
                <a:ea typeface="Times New Roman" panose="02020603050405020304" pitchFamily="18" charset="0"/>
                <a:cs typeface="Times New Roman" panose="02020603050405020304" pitchFamily="18" charset="0"/>
              </a:rPr>
              <a:t>,</a:t>
            </a:r>
            <a:r>
              <a:rPr lang="en-US" sz="1400" i="1" dirty="0" smtClean="0">
                <a:solidFill>
                  <a:srgbClr val="333333"/>
                </a:solidFill>
                <a:latin typeface="Trebuchet MS" panose="020B0603020202020204" pitchFamily="34" charset="0"/>
                <a:ea typeface="Times New Roman" panose="02020603050405020304" pitchFamily="18" charset="0"/>
                <a:cs typeface="Times New Roman" panose="02020603050405020304" pitchFamily="18" charset="0"/>
              </a:rPr>
              <a:t> </a:t>
            </a:r>
            <a:r>
              <a:rPr lang="en-US" sz="1400" i="1" dirty="0">
                <a:solidFill>
                  <a:srgbClr val="333333"/>
                </a:solidFill>
                <a:latin typeface="Trebuchet MS" panose="020B0603020202020204" pitchFamily="34" charset="0"/>
                <a:ea typeface="Times New Roman" panose="02020603050405020304" pitchFamily="18" charset="0"/>
                <a:cs typeface="Times New Roman" panose="02020603050405020304" pitchFamily="18" charset="0"/>
              </a:rPr>
              <a:t>2007.</a:t>
            </a:r>
            <a:endParaRPr lang="es-US" i="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074" name="Imagen 40" descr="CRF_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564" y="1195435"/>
            <a:ext cx="8042856" cy="1253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Imagen 46" descr="CRF_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564" y="3071577"/>
            <a:ext cx="8042856" cy="1373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26265" y="2923652"/>
            <a:ext cx="1645002" cy="295850"/>
          </a:xfrm>
          <a:prstGeom prst="rect">
            <a:avLst/>
          </a:prstGeom>
        </p:spPr>
        <p:txBody>
          <a:bodyPr wrap="square">
            <a:spAutoFit/>
          </a:bodyPr>
          <a:lstStyle/>
          <a:p>
            <a:pPr>
              <a:lnSpc>
                <a:spcPts val="1505"/>
              </a:lnSpc>
              <a:spcAft>
                <a:spcPts val="1000"/>
              </a:spcAft>
            </a:pPr>
            <a:r>
              <a:rPr lang="en-US" b="1" dirty="0" smtClean="0">
                <a:solidFill>
                  <a:srgbClr val="333333"/>
                </a:solidFill>
                <a:latin typeface="Trebuchet MS" panose="020B0603020202020204" pitchFamily="34" charset="0"/>
                <a:ea typeface="Times New Roman" panose="02020603050405020304" pitchFamily="18" charset="0"/>
                <a:cs typeface="Times New Roman" panose="02020603050405020304" pitchFamily="18" charset="0"/>
              </a:rPr>
              <a:t>CRF23_BG</a:t>
            </a:r>
            <a:endParaRPr lang="es-US"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076" name="Imagen 48" descr="CRF_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8564" y="5102325"/>
            <a:ext cx="8261797" cy="1712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418564" y="5095644"/>
            <a:ext cx="1645002" cy="295850"/>
          </a:xfrm>
          <a:prstGeom prst="rect">
            <a:avLst/>
          </a:prstGeom>
        </p:spPr>
        <p:txBody>
          <a:bodyPr wrap="square">
            <a:spAutoFit/>
          </a:bodyPr>
          <a:lstStyle/>
          <a:p>
            <a:pPr>
              <a:lnSpc>
                <a:spcPts val="1505"/>
              </a:lnSpc>
              <a:spcAft>
                <a:spcPts val="1000"/>
              </a:spcAft>
            </a:pPr>
            <a:r>
              <a:rPr lang="en-US" b="1" dirty="0" smtClean="0">
                <a:solidFill>
                  <a:srgbClr val="333333"/>
                </a:solidFill>
                <a:latin typeface="Trebuchet MS" panose="020B0603020202020204" pitchFamily="34" charset="0"/>
                <a:ea typeface="Times New Roman" panose="02020603050405020304" pitchFamily="18" charset="0"/>
                <a:cs typeface="Times New Roman" panose="02020603050405020304" pitchFamily="18" charset="0"/>
              </a:rPr>
              <a:t>CRF24_BG</a:t>
            </a:r>
            <a:endParaRPr lang="es-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12 Rectángulo"/>
          <p:cNvSpPr/>
          <p:nvPr/>
        </p:nvSpPr>
        <p:spPr bwMode="auto">
          <a:xfrm>
            <a:off x="1" y="10643"/>
            <a:ext cx="9144000" cy="481619"/>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s-ES" sz="3200" b="1" dirty="0" smtClean="0">
                <a:ln/>
                <a:solidFill>
                  <a:schemeClr val="bg1"/>
                </a:solidFill>
              </a:rPr>
              <a:t>Cuban HIV </a:t>
            </a:r>
            <a:r>
              <a:rPr lang="es-ES" sz="3200" b="1" dirty="0" err="1" smtClean="0">
                <a:ln/>
                <a:solidFill>
                  <a:schemeClr val="bg1"/>
                </a:solidFill>
              </a:rPr>
              <a:t>Diversity</a:t>
            </a:r>
            <a:endParaRPr lang="es-ES" sz="3200" b="1" dirty="0">
              <a:ln/>
              <a:solidFill>
                <a:schemeClr val="bg1"/>
              </a:solidFill>
            </a:endParaRPr>
          </a:p>
        </p:txBody>
      </p:sp>
      <p:pic>
        <p:nvPicPr>
          <p:cNvPr id="12" name="Imagen 1" descr="logoip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 y="0"/>
            <a:ext cx="752352" cy="499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1612005" y="2934809"/>
            <a:ext cx="4129849" cy="284693"/>
          </a:xfrm>
          <a:prstGeom prst="rect">
            <a:avLst/>
          </a:prstGeom>
        </p:spPr>
        <p:txBody>
          <a:bodyPr wrap="none">
            <a:spAutoFit/>
          </a:bodyPr>
          <a:lstStyle/>
          <a:p>
            <a:pPr>
              <a:lnSpc>
                <a:spcPts val="1505"/>
              </a:lnSpc>
              <a:spcAft>
                <a:spcPts val="1000"/>
              </a:spcAft>
            </a:pPr>
            <a:r>
              <a:rPr lang="en-US" sz="1400" i="1" dirty="0">
                <a:solidFill>
                  <a:srgbClr val="333333"/>
                </a:solidFill>
                <a:latin typeface="Trebuchet MS" panose="020B0603020202020204" pitchFamily="34" charset="0"/>
                <a:ea typeface="Times New Roman" panose="02020603050405020304" pitchFamily="18" charset="0"/>
                <a:cs typeface="Times New Roman" panose="02020603050405020304" pitchFamily="18" charset="0"/>
              </a:rPr>
              <a:t>Sierra et al</a:t>
            </a:r>
            <a:r>
              <a:rPr lang="en-US" sz="1400" i="1" dirty="0" smtClean="0">
                <a:solidFill>
                  <a:srgbClr val="333333"/>
                </a:solidFill>
                <a:latin typeface="Trebuchet MS" panose="020B0603020202020204" pitchFamily="34" charset="0"/>
                <a:ea typeface="Times New Roman" panose="02020603050405020304" pitchFamily="18" charset="0"/>
                <a:cs typeface="Times New Roman" panose="02020603050405020304" pitchFamily="18" charset="0"/>
              </a:rPr>
              <a:t>., </a:t>
            </a:r>
            <a:r>
              <a:rPr lang="fr-FR" sz="1400" i="1" dirty="0">
                <a:solidFill>
                  <a:srgbClr val="333333"/>
                </a:solidFill>
                <a:latin typeface="Trebuchet MS" panose="020B0603020202020204" pitchFamily="34" charset="0"/>
                <a:ea typeface="Times New Roman" panose="02020603050405020304" pitchFamily="18" charset="0"/>
                <a:cs typeface="Times New Roman" panose="02020603050405020304" pitchFamily="18" charset="0"/>
              </a:rPr>
              <a:t>J </a:t>
            </a:r>
            <a:r>
              <a:rPr lang="fr-FR" sz="1400" i="1" dirty="0" err="1">
                <a:solidFill>
                  <a:srgbClr val="333333"/>
                </a:solidFill>
                <a:latin typeface="Trebuchet MS" panose="020B0603020202020204" pitchFamily="34" charset="0"/>
                <a:ea typeface="Times New Roman" panose="02020603050405020304" pitchFamily="18" charset="0"/>
                <a:cs typeface="Times New Roman" panose="02020603050405020304" pitchFamily="18" charset="0"/>
              </a:rPr>
              <a:t>Acquir</a:t>
            </a:r>
            <a:r>
              <a:rPr lang="fr-FR" sz="1400" i="1" dirty="0">
                <a:solidFill>
                  <a:srgbClr val="333333"/>
                </a:solidFill>
                <a:latin typeface="Trebuchet MS" panose="020B0603020202020204" pitchFamily="34" charset="0"/>
                <a:ea typeface="Times New Roman" panose="02020603050405020304" pitchFamily="18" charset="0"/>
                <a:cs typeface="Times New Roman" panose="02020603050405020304" pitchFamily="18" charset="0"/>
              </a:rPr>
              <a:t> Immune </a:t>
            </a:r>
            <a:r>
              <a:rPr lang="fr-FR" sz="1400" i="1" dirty="0" err="1">
                <a:solidFill>
                  <a:srgbClr val="333333"/>
                </a:solidFill>
                <a:latin typeface="Trebuchet MS" panose="020B0603020202020204" pitchFamily="34" charset="0"/>
                <a:ea typeface="Times New Roman" panose="02020603050405020304" pitchFamily="18" charset="0"/>
                <a:cs typeface="Times New Roman" panose="02020603050405020304" pitchFamily="18" charset="0"/>
              </a:rPr>
              <a:t>Defic</a:t>
            </a:r>
            <a:r>
              <a:rPr lang="fr-FR" sz="1400" i="1" dirty="0">
                <a:solidFill>
                  <a:srgbClr val="333333"/>
                </a:solidFill>
                <a:latin typeface="Trebuchet MS" panose="020B0603020202020204" pitchFamily="34" charset="0"/>
                <a:ea typeface="Times New Roman" panose="02020603050405020304" pitchFamily="18" charset="0"/>
                <a:cs typeface="Times New Roman" panose="02020603050405020304" pitchFamily="18" charset="0"/>
              </a:rPr>
              <a:t> </a:t>
            </a:r>
            <a:r>
              <a:rPr lang="fr-FR" sz="1400" i="1" dirty="0" err="1">
                <a:solidFill>
                  <a:srgbClr val="333333"/>
                </a:solidFill>
                <a:latin typeface="Trebuchet MS" panose="020B0603020202020204" pitchFamily="34" charset="0"/>
                <a:ea typeface="Times New Roman" panose="02020603050405020304" pitchFamily="18" charset="0"/>
                <a:cs typeface="Times New Roman" panose="02020603050405020304" pitchFamily="18" charset="0"/>
              </a:rPr>
              <a:t>Syndr</a:t>
            </a:r>
            <a:r>
              <a:rPr lang="fr-FR" sz="1400" i="1" dirty="0">
                <a:solidFill>
                  <a:srgbClr val="333333"/>
                </a:solidFill>
                <a:latin typeface="Trebuchet MS" panose="020B0603020202020204" pitchFamily="34" charset="0"/>
                <a:ea typeface="Times New Roman" panose="02020603050405020304" pitchFamily="18" charset="0"/>
                <a:cs typeface="Times New Roman" panose="02020603050405020304" pitchFamily="18" charset="0"/>
              </a:rPr>
              <a:t>,</a:t>
            </a:r>
            <a:r>
              <a:rPr lang="en-US" sz="1400" i="1" dirty="0" smtClean="0">
                <a:solidFill>
                  <a:srgbClr val="333333"/>
                </a:solidFill>
                <a:latin typeface="Trebuchet MS" panose="020B0603020202020204" pitchFamily="34" charset="0"/>
                <a:ea typeface="Times New Roman" panose="02020603050405020304" pitchFamily="18" charset="0"/>
                <a:cs typeface="Times New Roman" panose="02020603050405020304" pitchFamily="18" charset="0"/>
              </a:rPr>
              <a:t> </a:t>
            </a:r>
            <a:r>
              <a:rPr lang="en-US" sz="1400" i="1" dirty="0">
                <a:solidFill>
                  <a:srgbClr val="333333"/>
                </a:solidFill>
                <a:latin typeface="Trebuchet MS" panose="020B0603020202020204" pitchFamily="34" charset="0"/>
                <a:ea typeface="Times New Roman" panose="02020603050405020304" pitchFamily="18" charset="0"/>
                <a:cs typeface="Times New Roman" panose="02020603050405020304" pitchFamily="18" charset="0"/>
              </a:rPr>
              <a:t>2007.</a:t>
            </a:r>
            <a:endParaRPr lang="es-US" i="1" dirty="0">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13"/>
          <p:cNvSpPr/>
          <p:nvPr/>
        </p:nvSpPr>
        <p:spPr>
          <a:xfrm>
            <a:off x="1720161" y="5064990"/>
            <a:ext cx="4129849" cy="284693"/>
          </a:xfrm>
          <a:prstGeom prst="rect">
            <a:avLst/>
          </a:prstGeom>
        </p:spPr>
        <p:txBody>
          <a:bodyPr wrap="none">
            <a:spAutoFit/>
          </a:bodyPr>
          <a:lstStyle/>
          <a:p>
            <a:pPr>
              <a:lnSpc>
                <a:spcPts val="1505"/>
              </a:lnSpc>
              <a:spcAft>
                <a:spcPts val="1000"/>
              </a:spcAft>
            </a:pPr>
            <a:r>
              <a:rPr lang="en-US" sz="1400" i="1" dirty="0">
                <a:solidFill>
                  <a:srgbClr val="333333"/>
                </a:solidFill>
                <a:latin typeface="Trebuchet MS" panose="020B0603020202020204" pitchFamily="34" charset="0"/>
                <a:ea typeface="Times New Roman" panose="02020603050405020304" pitchFamily="18" charset="0"/>
                <a:cs typeface="Times New Roman" panose="02020603050405020304" pitchFamily="18" charset="0"/>
              </a:rPr>
              <a:t>Sierra et al</a:t>
            </a:r>
            <a:r>
              <a:rPr lang="en-US" sz="1400" i="1" dirty="0" smtClean="0">
                <a:solidFill>
                  <a:srgbClr val="333333"/>
                </a:solidFill>
                <a:latin typeface="Trebuchet MS" panose="020B0603020202020204" pitchFamily="34" charset="0"/>
                <a:ea typeface="Times New Roman" panose="02020603050405020304" pitchFamily="18" charset="0"/>
                <a:cs typeface="Times New Roman" panose="02020603050405020304" pitchFamily="18" charset="0"/>
              </a:rPr>
              <a:t>., </a:t>
            </a:r>
            <a:r>
              <a:rPr lang="fr-FR" sz="1400" i="1" dirty="0">
                <a:solidFill>
                  <a:srgbClr val="333333"/>
                </a:solidFill>
                <a:latin typeface="Trebuchet MS" panose="020B0603020202020204" pitchFamily="34" charset="0"/>
                <a:ea typeface="Times New Roman" panose="02020603050405020304" pitchFamily="18" charset="0"/>
                <a:cs typeface="Times New Roman" panose="02020603050405020304" pitchFamily="18" charset="0"/>
              </a:rPr>
              <a:t>J </a:t>
            </a:r>
            <a:r>
              <a:rPr lang="fr-FR" sz="1400" i="1" dirty="0" err="1">
                <a:solidFill>
                  <a:srgbClr val="333333"/>
                </a:solidFill>
                <a:latin typeface="Trebuchet MS" panose="020B0603020202020204" pitchFamily="34" charset="0"/>
                <a:ea typeface="Times New Roman" panose="02020603050405020304" pitchFamily="18" charset="0"/>
                <a:cs typeface="Times New Roman" panose="02020603050405020304" pitchFamily="18" charset="0"/>
              </a:rPr>
              <a:t>Acquir</a:t>
            </a:r>
            <a:r>
              <a:rPr lang="fr-FR" sz="1400" i="1" dirty="0">
                <a:solidFill>
                  <a:srgbClr val="333333"/>
                </a:solidFill>
                <a:latin typeface="Trebuchet MS" panose="020B0603020202020204" pitchFamily="34" charset="0"/>
                <a:ea typeface="Times New Roman" panose="02020603050405020304" pitchFamily="18" charset="0"/>
                <a:cs typeface="Times New Roman" panose="02020603050405020304" pitchFamily="18" charset="0"/>
              </a:rPr>
              <a:t> Immune </a:t>
            </a:r>
            <a:r>
              <a:rPr lang="fr-FR" sz="1400" i="1" dirty="0" err="1">
                <a:solidFill>
                  <a:srgbClr val="333333"/>
                </a:solidFill>
                <a:latin typeface="Trebuchet MS" panose="020B0603020202020204" pitchFamily="34" charset="0"/>
                <a:ea typeface="Times New Roman" panose="02020603050405020304" pitchFamily="18" charset="0"/>
                <a:cs typeface="Times New Roman" panose="02020603050405020304" pitchFamily="18" charset="0"/>
              </a:rPr>
              <a:t>Defic</a:t>
            </a:r>
            <a:r>
              <a:rPr lang="fr-FR" sz="1400" i="1" dirty="0">
                <a:solidFill>
                  <a:srgbClr val="333333"/>
                </a:solidFill>
                <a:latin typeface="Trebuchet MS" panose="020B0603020202020204" pitchFamily="34" charset="0"/>
                <a:ea typeface="Times New Roman" panose="02020603050405020304" pitchFamily="18" charset="0"/>
                <a:cs typeface="Times New Roman" panose="02020603050405020304" pitchFamily="18" charset="0"/>
              </a:rPr>
              <a:t> </a:t>
            </a:r>
            <a:r>
              <a:rPr lang="fr-FR" sz="1400" i="1" dirty="0" err="1">
                <a:solidFill>
                  <a:srgbClr val="333333"/>
                </a:solidFill>
                <a:latin typeface="Trebuchet MS" panose="020B0603020202020204" pitchFamily="34" charset="0"/>
                <a:ea typeface="Times New Roman" panose="02020603050405020304" pitchFamily="18" charset="0"/>
                <a:cs typeface="Times New Roman" panose="02020603050405020304" pitchFamily="18" charset="0"/>
              </a:rPr>
              <a:t>Syndr</a:t>
            </a:r>
            <a:r>
              <a:rPr lang="fr-FR" sz="1400" i="1" dirty="0">
                <a:solidFill>
                  <a:srgbClr val="333333"/>
                </a:solidFill>
                <a:latin typeface="Trebuchet MS" panose="020B0603020202020204" pitchFamily="34" charset="0"/>
                <a:ea typeface="Times New Roman" panose="02020603050405020304" pitchFamily="18" charset="0"/>
                <a:cs typeface="Times New Roman" panose="02020603050405020304" pitchFamily="18" charset="0"/>
              </a:rPr>
              <a:t>,</a:t>
            </a:r>
            <a:r>
              <a:rPr lang="en-US" sz="1400" i="1" dirty="0" smtClean="0">
                <a:solidFill>
                  <a:srgbClr val="333333"/>
                </a:solidFill>
                <a:latin typeface="Trebuchet MS" panose="020B0603020202020204" pitchFamily="34" charset="0"/>
                <a:ea typeface="Times New Roman" panose="02020603050405020304" pitchFamily="18" charset="0"/>
                <a:cs typeface="Times New Roman" panose="02020603050405020304" pitchFamily="18" charset="0"/>
              </a:rPr>
              <a:t> </a:t>
            </a:r>
            <a:r>
              <a:rPr lang="en-US" sz="1400" i="1" dirty="0">
                <a:solidFill>
                  <a:srgbClr val="333333"/>
                </a:solidFill>
                <a:latin typeface="Trebuchet MS" panose="020B0603020202020204" pitchFamily="34" charset="0"/>
                <a:ea typeface="Times New Roman" panose="02020603050405020304" pitchFamily="18" charset="0"/>
                <a:cs typeface="Times New Roman" panose="02020603050405020304" pitchFamily="18" charset="0"/>
              </a:rPr>
              <a:t>2007.</a:t>
            </a:r>
            <a:endParaRPr lang="es-US" i="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18588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5468" y="4000975"/>
            <a:ext cx="8720665" cy="830997"/>
          </a:xfrm>
          <a:prstGeom prst="rect">
            <a:avLst/>
          </a:prstGeom>
        </p:spPr>
        <p:txBody>
          <a:bodyPr wrap="square">
            <a:spAutoFit/>
          </a:bodyPr>
          <a:lstStyle/>
          <a:p>
            <a:r>
              <a:rPr lang="en-US" sz="2400" dirty="0" smtClean="0"/>
              <a:t>HIV-1 </a:t>
            </a:r>
            <a:r>
              <a:rPr lang="en-US" sz="2400" dirty="0"/>
              <a:t>region </a:t>
            </a:r>
            <a:r>
              <a:rPr lang="en-US" sz="2400" dirty="0" smtClean="0"/>
              <a:t>representing segments </a:t>
            </a:r>
            <a:r>
              <a:rPr lang="en-US" sz="2400" dirty="0"/>
              <a:t>of </a:t>
            </a:r>
            <a:r>
              <a:rPr lang="en-US" sz="2400" i="1" dirty="0"/>
              <a:t>gag </a:t>
            </a:r>
            <a:r>
              <a:rPr lang="en-US" sz="2400" dirty="0"/>
              <a:t>and </a:t>
            </a:r>
            <a:r>
              <a:rPr lang="en-US" sz="2400" i="1" dirty="0" err="1"/>
              <a:t>env</a:t>
            </a:r>
            <a:r>
              <a:rPr lang="en-US" sz="2400" i="1" dirty="0"/>
              <a:t> </a:t>
            </a:r>
            <a:r>
              <a:rPr lang="en-US" sz="2400" dirty="0"/>
              <a:t>were </a:t>
            </a:r>
            <a:r>
              <a:rPr lang="en-US" sz="2400" dirty="0" smtClean="0"/>
              <a:t>amplified and sequenced.</a:t>
            </a:r>
            <a:endParaRPr lang="es-US" sz="2400" dirty="0"/>
          </a:p>
        </p:txBody>
      </p:sp>
      <p:sp>
        <p:nvSpPr>
          <p:cNvPr id="3" name="Rectangle 2"/>
          <p:cNvSpPr/>
          <p:nvPr/>
        </p:nvSpPr>
        <p:spPr>
          <a:xfrm>
            <a:off x="795868" y="493971"/>
            <a:ext cx="7467600" cy="369332"/>
          </a:xfrm>
          <a:prstGeom prst="rect">
            <a:avLst/>
          </a:prstGeom>
        </p:spPr>
        <p:txBody>
          <a:bodyPr wrap="square">
            <a:spAutoFit/>
          </a:bodyPr>
          <a:lstStyle/>
          <a:p>
            <a:r>
              <a:rPr lang="en-US" b="1" dirty="0" smtClean="0">
                <a:latin typeface="Times-Roman"/>
              </a:rPr>
              <a:t>.</a:t>
            </a:r>
            <a:endParaRPr lang="es-US" b="1" dirty="0"/>
          </a:p>
        </p:txBody>
      </p:sp>
      <p:sp>
        <p:nvSpPr>
          <p:cNvPr id="4" name="Rectangle 3"/>
          <p:cNvSpPr/>
          <p:nvPr/>
        </p:nvSpPr>
        <p:spPr>
          <a:xfrm>
            <a:off x="135468" y="1346631"/>
            <a:ext cx="9008533" cy="2677656"/>
          </a:xfrm>
          <a:prstGeom prst="rect">
            <a:avLst/>
          </a:prstGeom>
        </p:spPr>
        <p:txBody>
          <a:bodyPr wrap="square">
            <a:spAutoFit/>
          </a:bodyPr>
          <a:lstStyle/>
          <a:p>
            <a:r>
              <a:rPr lang="en-US" sz="2400" dirty="0">
                <a:latin typeface="Calibri" panose="020F0502020204030204" pitchFamily="34" charset="0"/>
              </a:rPr>
              <a:t>Two transmission networks </a:t>
            </a:r>
            <a:r>
              <a:rPr lang="en-US" sz="2400" dirty="0" smtClean="0">
                <a:latin typeface="Calibri" panose="020F0502020204030204" pitchFamily="34" charset="0"/>
              </a:rPr>
              <a:t>established </a:t>
            </a:r>
            <a:r>
              <a:rPr lang="en-US" sz="2400" dirty="0">
                <a:latin typeface="Calibri" panose="020F0502020204030204" pitchFamily="34" charset="0"/>
              </a:rPr>
              <a:t>based on </a:t>
            </a:r>
            <a:r>
              <a:rPr lang="en-US" sz="2400" dirty="0" smtClean="0">
                <a:latin typeface="Calibri" panose="020F0502020204030204" pitchFamily="34" charset="0"/>
              </a:rPr>
              <a:t>detailed interviews </a:t>
            </a:r>
            <a:r>
              <a:rPr lang="en-US" sz="2400" dirty="0">
                <a:latin typeface="Calibri" panose="020F0502020204030204" pitchFamily="34" charset="0"/>
              </a:rPr>
              <a:t>performed by </a:t>
            </a:r>
            <a:r>
              <a:rPr lang="en-US" sz="2400" dirty="0" smtClean="0">
                <a:latin typeface="Calibri" panose="020F0502020204030204" pitchFamily="34" charset="0"/>
              </a:rPr>
              <a:t>specialists with special training </a:t>
            </a:r>
            <a:r>
              <a:rPr lang="en-US" sz="2400" dirty="0">
                <a:latin typeface="Calibri" panose="020F0502020204030204" pitchFamily="34" charset="0"/>
              </a:rPr>
              <a:t>in contact tracing when the subjects were diagnosed </a:t>
            </a:r>
            <a:r>
              <a:rPr lang="en-US" sz="2400" dirty="0" smtClean="0">
                <a:latin typeface="Calibri" panose="020F0502020204030204" pitchFamily="34" charset="0"/>
              </a:rPr>
              <a:t>as HIV-1 </a:t>
            </a:r>
            <a:r>
              <a:rPr lang="en-US" sz="2400" dirty="0">
                <a:latin typeface="Calibri" panose="020F0502020204030204" pitchFamily="34" charset="0"/>
              </a:rPr>
              <a:t>seropositive. </a:t>
            </a:r>
            <a:endParaRPr lang="en-US" sz="2400" dirty="0" smtClean="0">
              <a:latin typeface="Calibri" panose="020F0502020204030204" pitchFamily="34" charset="0"/>
            </a:endParaRPr>
          </a:p>
          <a:p>
            <a:endParaRPr lang="en-US" sz="2400" dirty="0" smtClean="0">
              <a:latin typeface="Calibri" panose="020F0502020204030204" pitchFamily="34" charset="0"/>
            </a:endParaRPr>
          </a:p>
          <a:p>
            <a:r>
              <a:rPr lang="en-US" sz="2400" dirty="0" smtClean="0">
                <a:latin typeface="Calibri" panose="020F0502020204030204" pitchFamily="34" charset="0"/>
              </a:rPr>
              <a:t>Network </a:t>
            </a:r>
            <a:r>
              <a:rPr lang="en-US" sz="2400" dirty="0">
                <a:latin typeface="Calibri" panose="020F0502020204030204" pitchFamily="34" charset="0"/>
              </a:rPr>
              <a:t>1 included 38 </a:t>
            </a:r>
            <a:r>
              <a:rPr lang="en-US" sz="2400" dirty="0" smtClean="0">
                <a:latin typeface="Calibri" panose="020F0502020204030204" pitchFamily="34" charset="0"/>
              </a:rPr>
              <a:t>subjects</a:t>
            </a:r>
          </a:p>
          <a:p>
            <a:r>
              <a:rPr lang="en-US" sz="2400" dirty="0" smtClean="0">
                <a:latin typeface="Calibri" panose="020F0502020204030204" pitchFamily="34" charset="0"/>
              </a:rPr>
              <a:t>Network </a:t>
            </a:r>
            <a:r>
              <a:rPr lang="es-US" sz="2400" dirty="0" smtClean="0">
                <a:latin typeface="Calibri" panose="020F0502020204030204" pitchFamily="34" charset="0"/>
              </a:rPr>
              <a:t>2 </a:t>
            </a:r>
            <a:r>
              <a:rPr lang="es-US" sz="2400" dirty="0" err="1">
                <a:latin typeface="Calibri" panose="020F0502020204030204" pitchFamily="34" charset="0"/>
              </a:rPr>
              <a:t>included</a:t>
            </a:r>
            <a:r>
              <a:rPr lang="es-US" sz="2400" dirty="0">
                <a:latin typeface="Calibri" panose="020F0502020204030204" pitchFamily="34" charset="0"/>
              </a:rPr>
              <a:t> 89 </a:t>
            </a:r>
            <a:r>
              <a:rPr lang="es-US" sz="2400" dirty="0" err="1">
                <a:latin typeface="Calibri" panose="020F0502020204030204" pitchFamily="34" charset="0"/>
              </a:rPr>
              <a:t>subjects</a:t>
            </a:r>
            <a:r>
              <a:rPr lang="es-US" sz="2400" dirty="0" smtClean="0">
                <a:latin typeface="Calibri" panose="020F0502020204030204" pitchFamily="34" charset="0"/>
              </a:rPr>
              <a:t>.</a:t>
            </a:r>
          </a:p>
          <a:p>
            <a:r>
              <a:rPr lang="es-US" sz="2400" dirty="0" err="1" smtClean="0">
                <a:latin typeface="Calibri" panose="020F0502020204030204" pitchFamily="34" charset="0"/>
              </a:rPr>
              <a:t>Both</a:t>
            </a:r>
            <a:r>
              <a:rPr lang="es-US" sz="2400" dirty="0" smtClean="0">
                <a:latin typeface="Calibri" panose="020F0502020204030204" pitchFamily="34" charset="0"/>
              </a:rPr>
              <a:t> </a:t>
            </a:r>
            <a:r>
              <a:rPr lang="es-US" sz="2400" dirty="0" err="1" smtClean="0">
                <a:latin typeface="Calibri" panose="020F0502020204030204" pitchFamily="34" charset="0"/>
              </a:rPr>
              <a:t>index</a:t>
            </a:r>
            <a:r>
              <a:rPr lang="es-US" sz="2400" dirty="0" smtClean="0">
                <a:latin typeface="Calibri" panose="020F0502020204030204" pitchFamily="34" charset="0"/>
              </a:rPr>
              <a:t> cases </a:t>
            </a:r>
            <a:r>
              <a:rPr lang="es-US" sz="2400" dirty="0" err="1" smtClean="0">
                <a:latin typeface="Calibri" panose="020F0502020204030204" pitchFamily="34" charset="0"/>
              </a:rPr>
              <a:t>infected</a:t>
            </a:r>
            <a:r>
              <a:rPr lang="es-US" sz="2400" dirty="0" smtClean="0">
                <a:latin typeface="Calibri" panose="020F0502020204030204" pitchFamily="34" charset="0"/>
              </a:rPr>
              <a:t> in </a:t>
            </a:r>
            <a:r>
              <a:rPr lang="es-US" sz="2400" dirty="0" err="1" smtClean="0">
                <a:latin typeface="Calibri" panose="020F0502020204030204" pitchFamily="34" charset="0"/>
              </a:rPr>
              <a:t>Africa</a:t>
            </a:r>
            <a:r>
              <a:rPr lang="es-US" sz="2400" dirty="0" smtClean="0">
                <a:latin typeface="Calibri" panose="020F0502020204030204" pitchFamily="34" charset="0"/>
              </a:rPr>
              <a:t>.</a:t>
            </a:r>
            <a:endParaRPr lang="es-US" sz="2400" dirty="0">
              <a:latin typeface="Calibri" panose="020F0502020204030204" pitchFamily="34" charset="0"/>
            </a:endParaRPr>
          </a:p>
        </p:txBody>
      </p:sp>
      <p:sp>
        <p:nvSpPr>
          <p:cNvPr id="5" name="12 Rectángulo"/>
          <p:cNvSpPr/>
          <p:nvPr/>
        </p:nvSpPr>
        <p:spPr bwMode="auto">
          <a:xfrm>
            <a:off x="0" y="10643"/>
            <a:ext cx="9144001" cy="85266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US" sz="2800" b="1" dirty="0">
                <a:ln/>
                <a:solidFill>
                  <a:schemeClr val="bg1"/>
                </a:solidFill>
              </a:rPr>
              <a:t>Contact Tracing and Phylogenetic Analysis in Establishing HIV Type 1 Transmission Networks in Cuba</a:t>
            </a:r>
            <a:endParaRPr lang="es-ES" sz="2800" b="1" dirty="0">
              <a:ln/>
              <a:solidFill>
                <a:schemeClr val="bg1"/>
              </a:solidFill>
            </a:endParaRPr>
          </a:p>
        </p:txBody>
      </p:sp>
      <p:sp>
        <p:nvSpPr>
          <p:cNvPr id="6" name="Rectangle 5"/>
          <p:cNvSpPr/>
          <p:nvPr/>
        </p:nvSpPr>
        <p:spPr>
          <a:xfrm>
            <a:off x="135467" y="5089717"/>
            <a:ext cx="8839199" cy="707886"/>
          </a:xfrm>
          <a:prstGeom prst="rect">
            <a:avLst/>
          </a:prstGeom>
        </p:spPr>
        <p:txBody>
          <a:bodyPr wrap="square">
            <a:spAutoFit/>
          </a:bodyPr>
          <a:lstStyle/>
          <a:p>
            <a:r>
              <a:rPr lang="es-US" sz="2000" dirty="0" err="1"/>
              <a:t>Phylogenetic</a:t>
            </a:r>
            <a:r>
              <a:rPr lang="es-US" sz="2000" dirty="0"/>
              <a:t> </a:t>
            </a:r>
            <a:r>
              <a:rPr lang="es-US" sz="2000" dirty="0" err="1"/>
              <a:t>trees</a:t>
            </a:r>
            <a:r>
              <a:rPr lang="es-US" sz="2000" dirty="0"/>
              <a:t> </a:t>
            </a:r>
            <a:r>
              <a:rPr lang="es-US" sz="2000" dirty="0" err="1"/>
              <a:t>were</a:t>
            </a:r>
            <a:r>
              <a:rPr lang="es-US" sz="2000" dirty="0"/>
              <a:t> </a:t>
            </a:r>
            <a:r>
              <a:rPr lang="es-US" sz="2000" dirty="0" err="1" smtClean="0"/>
              <a:t>reconstructed</a:t>
            </a:r>
            <a:r>
              <a:rPr lang="es-US" sz="2000" dirty="0" smtClean="0"/>
              <a:t> </a:t>
            </a:r>
            <a:r>
              <a:rPr lang="en-US" sz="2000" dirty="0" smtClean="0"/>
              <a:t>using </a:t>
            </a:r>
            <a:r>
              <a:rPr lang="en-US" sz="2000" dirty="0"/>
              <a:t>a maximum likelihood (ML) </a:t>
            </a:r>
            <a:r>
              <a:rPr lang="en-US" sz="2000" dirty="0" smtClean="0"/>
              <a:t>heuristic search in </a:t>
            </a:r>
            <a:r>
              <a:rPr lang="es-US" sz="2000" dirty="0" smtClean="0"/>
              <a:t>PAUP v4.0 b10</a:t>
            </a:r>
            <a:endParaRPr lang="es-US" sz="2000" dirty="0"/>
          </a:p>
        </p:txBody>
      </p:sp>
      <p:sp>
        <p:nvSpPr>
          <p:cNvPr id="7" name="TextBox 6"/>
          <p:cNvSpPr txBox="1"/>
          <p:nvPr/>
        </p:nvSpPr>
        <p:spPr>
          <a:xfrm>
            <a:off x="135467" y="6266734"/>
            <a:ext cx="5994400" cy="338554"/>
          </a:xfrm>
          <a:prstGeom prst="rect">
            <a:avLst/>
          </a:prstGeom>
          <a:noFill/>
        </p:spPr>
        <p:txBody>
          <a:bodyPr wrap="square" rtlCol="0">
            <a:spAutoFit/>
          </a:bodyPr>
          <a:lstStyle/>
          <a:p>
            <a:r>
              <a:rPr lang="es-US" sz="1600" i="1" dirty="0" smtClean="0"/>
              <a:t>Resik et al., AIDS Res </a:t>
            </a:r>
            <a:r>
              <a:rPr lang="es-US" sz="1600" i="1" dirty="0" err="1" smtClean="0"/>
              <a:t>Hum</a:t>
            </a:r>
            <a:r>
              <a:rPr lang="es-US" sz="1600" i="1" dirty="0" smtClean="0"/>
              <a:t> </a:t>
            </a:r>
            <a:r>
              <a:rPr lang="es-US" sz="1600" i="1" dirty="0" err="1" smtClean="0"/>
              <a:t>Retrov</a:t>
            </a:r>
            <a:r>
              <a:rPr lang="es-US" sz="1600" i="1" dirty="0" smtClean="0"/>
              <a:t> 2007.</a:t>
            </a:r>
            <a:endParaRPr lang="es-US" sz="1600" i="1" dirty="0"/>
          </a:p>
        </p:txBody>
      </p:sp>
    </p:spTree>
    <p:extLst>
      <p:ext uri="{BB962C8B-B14F-4D97-AF65-F5344CB8AC3E}">
        <p14:creationId xmlns:p14="http://schemas.microsoft.com/office/powerpoint/2010/main" val="2181313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14423" t="46643" r="37557" b="7987"/>
          <a:stretch/>
        </p:blipFill>
        <p:spPr>
          <a:xfrm>
            <a:off x="270932" y="-80060"/>
            <a:ext cx="8873068" cy="5113867"/>
          </a:xfrm>
          <a:prstGeom prst="rect">
            <a:avLst/>
          </a:prstGeom>
        </p:spPr>
      </p:pic>
      <p:sp>
        <p:nvSpPr>
          <p:cNvPr id="3" name="TextBox 2"/>
          <p:cNvSpPr txBox="1"/>
          <p:nvPr/>
        </p:nvSpPr>
        <p:spPr>
          <a:xfrm>
            <a:off x="626533" y="154001"/>
            <a:ext cx="3007042" cy="400110"/>
          </a:xfrm>
          <a:prstGeom prst="rect">
            <a:avLst/>
          </a:prstGeom>
          <a:noFill/>
        </p:spPr>
        <p:txBody>
          <a:bodyPr wrap="none" rtlCol="0">
            <a:spAutoFit/>
          </a:bodyPr>
          <a:lstStyle/>
          <a:p>
            <a:r>
              <a:rPr lang="es-US" sz="2000" b="1" dirty="0" err="1" smtClean="0"/>
              <a:t>Epidemiological</a:t>
            </a:r>
            <a:r>
              <a:rPr lang="es-US" sz="2000" b="1" dirty="0" smtClean="0"/>
              <a:t> </a:t>
            </a:r>
            <a:r>
              <a:rPr lang="es-US" sz="2000" b="1" dirty="0" err="1" smtClean="0"/>
              <a:t>network</a:t>
            </a:r>
            <a:r>
              <a:rPr lang="es-US" sz="2000" b="1" dirty="0" smtClean="0"/>
              <a:t> 1</a:t>
            </a:r>
            <a:endParaRPr lang="es-US" sz="2000" b="1" dirty="0"/>
          </a:p>
        </p:txBody>
      </p:sp>
      <p:sp>
        <p:nvSpPr>
          <p:cNvPr id="4" name="TextBox 3"/>
          <p:cNvSpPr txBox="1"/>
          <p:nvPr/>
        </p:nvSpPr>
        <p:spPr>
          <a:xfrm>
            <a:off x="111938" y="5828099"/>
            <a:ext cx="4082400" cy="923330"/>
          </a:xfrm>
          <a:prstGeom prst="rect">
            <a:avLst/>
          </a:prstGeom>
          <a:noFill/>
        </p:spPr>
        <p:txBody>
          <a:bodyPr wrap="none" rtlCol="0">
            <a:spAutoFit/>
          </a:bodyPr>
          <a:lstStyle/>
          <a:p>
            <a:r>
              <a:rPr lang="es-US" dirty="0" err="1" smtClean="0"/>
              <a:t>Men</a:t>
            </a:r>
            <a:r>
              <a:rPr lang="es-US" dirty="0" smtClean="0"/>
              <a:t>: </a:t>
            </a:r>
            <a:r>
              <a:rPr lang="es-US" dirty="0" err="1" smtClean="0"/>
              <a:t>square</a:t>
            </a:r>
            <a:r>
              <a:rPr lang="es-US" dirty="0" smtClean="0"/>
              <a:t>, </a:t>
            </a:r>
            <a:r>
              <a:rPr lang="es-US" dirty="0" err="1" smtClean="0"/>
              <a:t>Women</a:t>
            </a:r>
            <a:r>
              <a:rPr lang="es-US" dirty="0" smtClean="0"/>
              <a:t>: </a:t>
            </a:r>
            <a:r>
              <a:rPr lang="es-US" dirty="0" err="1" smtClean="0"/>
              <a:t>circle</a:t>
            </a:r>
            <a:r>
              <a:rPr lang="es-US" dirty="0" smtClean="0"/>
              <a:t>.</a:t>
            </a:r>
          </a:p>
          <a:p>
            <a:r>
              <a:rPr lang="es-US" dirty="0" err="1" smtClean="0"/>
              <a:t>Year</a:t>
            </a:r>
            <a:r>
              <a:rPr lang="es-US" dirty="0" smtClean="0"/>
              <a:t> of </a:t>
            </a:r>
            <a:r>
              <a:rPr lang="es-US" dirty="0" err="1" smtClean="0"/>
              <a:t>infection</a:t>
            </a:r>
            <a:r>
              <a:rPr lang="es-US" dirty="0" smtClean="0"/>
              <a:t>: </a:t>
            </a:r>
            <a:r>
              <a:rPr lang="es-US" dirty="0" err="1" smtClean="0"/>
              <a:t>inside</a:t>
            </a:r>
            <a:r>
              <a:rPr lang="es-US" dirty="0" smtClean="0"/>
              <a:t> </a:t>
            </a:r>
            <a:r>
              <a:rPr lang="es-US" dirty="0" err="1" smtClean="0"/>
              <a:t>the</a:t>
            </a:r>
            <a:r>
              <a:rPr lang="es-US" dirty="0" smtClean="0"/>
              <a:t> </a:t>
            </a:r>
            <a:r>
              <a:rPr lang="es-US" dirty="0" err="1" smtClean="0"/>
              <a:t>circle</a:t>
            </a:r>
            <a:r>
              <a:rPr lang="es-US" dirty="0" smtClean="0"/>
              <a:t>/</a:t>
            </a:r>
            <a:r>
              <a:rPr lang="es-US" dirty="0" err="1" smtClean="0"/>
              <a:t>square</a:t>
            </a:r>
            <a:endParaRPr lang="es-US" dirty="0" smtClean="0"/>
          </a:p>
          <a:p>
            <a:r>
              <a:rPr lang="es-US" dirty="0" err="1" smtClean="0"/>
              <a:t>Subtype</a:t>
            </a:r>
            <a:r>
              <a:rPr lang="es-US" dirty="0" smtClean="0"/>
              <a:t>: </a:t>
            </a:r>
            <a:r>
              <a:rPr lang="es-US" dirty="0" err="1" smtClean="0"/>
              <a:t>Letters</a:t>
            </a:r>
            <a:r>
              <a:rPr lang="es-US" dirty="0" smtClean="0"/>
              <a:t> </a:t>
            </a:r>
            <a:r>
              <a:rPr lang="es-US" dirty="0" err="1" smtClean="0"/>
              <a:t>outside</a:t>
            </a:r>
            <a:r>
              <a:rPr lang="es-US" dirty="0" smtClean="0"/>
              <a:t> </a:t>
            </a:r>
            <a:r>
              <a:rPr lang="es-US" dirty="0" err="1" smtClean="0"/>
              <a:t>the</a:t>
            </a:r>
            <a:r>
              <a:rPr lang="es-US" dirty="0" smtClean="0"/>
              <a:t> </a:t>
            </a:r>
            <a:r>
              <a:rPr lang="es-US" dirty="0" err="1" smtClean="0"/>
              <a:t>square</a:t>
            </a:r>
            <a:r>
              <a:rPr lang="es-US" dirty="0" smtClean="0"/>
              <a:t>/</a:t>
            </a:r>
            <a:r>
              <a:rPr lang="es-US" dirty="0" err="1" smtClean="0"/>
              <a:t>circle</a:t>
            </a:r>
            <a:endParaRPr lang="es-US" dirty="0"/>
          </a:p>
        </p:txBody>
      </p:sp>
      <p:sp>
        <p:nvSpPr>
          <p:cNvPr id="5" name="TextBox 4"/>
          <p:cNvSpPr txBox="1"/>
          <p:nvPr/>
        </p:nvSpPr>
        <p:spPr>
          <a:xfrm>
            <a:off x="5689601" y="6443652"/>
            <a:ext cx="3454399" cy="307777"/>
          </a:xfrm>
          <a:prstGeom prst="rect">
            <a:avLst/>
          </a:prstGeom>
          <a:noFill/>
        </p:spPr>
        <p:txBody>
          <a:bodyPr wrap="square" rtlCol="0">
            <a:spAutoFit/>
          </a:bodyPr>
          <a:lstStyle/>
          <a:p>
            <a:r>
              <a:rPr lang="es-US" sz="1400" i="1" dirty="0" smtClean="0"/>
              <a:t>Resik et al., AIDS Res </a:t>
            </a:r>
            <a:r>
              <a:rPr lang="es-US" sz="1400" i="1" dirty="0" err="1" smtClean="0"/>
              <a:t>Hum</a:t>
            </a:r>
            <a:r>
              <a:rPr lang="es-US" sz="1400" i="1" dirty="0" smtClean="0"/>
              <a:t> </a:t>
            </a:r>
            <a:r>
              <a:rPr lang="es-US" sz="1400" i="1" dirty="0" err="1" smtClean="0"/>
              <a:t>Retrov</a:t>
            </a:r>
            <a:r>
              <a:rPr lang="es-US" sz="1400" i="1" dirty="0" smtClean="0"/>
              <a:t> 2007.</a:t>
            </a:r>
            <a:endParaRPr lang="es-US" sz="1400" i="1" dirty="0"/>
          </a:p>
        </p:txBody>
      </p:sp>
      <p:sp>
        <p:nvSpPr>
          <p:cNvPr id="6" name="TextBox 5"/>
          <p:cNvSpPr txBox="1"/>
          <p:nvPr/>
        </p:nvSpPr>
        <p:spPr>
          <a:xfrm>
            <a:off x="5675486" y="4215235"/>
            <a:ext cx="3468514" cy="1015663"/>
          </a:xfrm>
          <a:prstGeom prst="rect">
            <a:avLst/>
          </a:prstGeom>
          <a:noFill/>
        </p:spPr>
        <p:txBody>
          <a:bodyPr wrap="none" rtlCol="0">
            <a:spAutoFit/>
          </a:bodyPr>
          <a:lstStyle/>
          <a:p>
            <a:pPr marL="285750" indent="-285750">
              <a:buFont typeface="Arial" panose="020B0604020202020204" pitchFamily="34" charset="0"/>
              <a:buChar char="•"/>
            </a:pPr>
            <a:r>
              <a:rPr lang="es-US" sz="2000" dirty="0" err="1" smtClean="0"/>
              <a:t>Subtype</a:t>
            </a:r>
            <a:r>
              <a:rPr lang="es-US" sz="2000" dirty="0" smtClean="0"/>
              <a:t>: G </a:t>
            </a:r>
            <a:r>
              <a:rPr lang="es-US" sz="2000" dirty="0" err="1" smtClean="0"/>
              <a:t>or</a:t>
            </a:r>
            <a:r>
              <a:rPr lang="es-US" sz="2000" dirty="0" smtClean="0"/>
              <a:t> A/G</a:t>
            </a:r>
          </a:p>
          <a:p>
            <a:pPr marL="285750" indent="-285750">
              <a:buFont typeface="Arial" panose="020B0604020202020204" pitchFamily="34" charset="0"/>
              <a:buChar char="•"/>
            </a:pPr>
            <a:r>
              <a:rPr lang="es-US" sz="2000" dirty="0" err="1" smtClean="0"/>
              <a:t>Mainly</a:t>
            </a:r>
            <a:r>
              <a:rPr lang="es-US" sz="2000" dirty="0" smtClean="0"/>
              <a:t> HT  </a:t>
            </a:r>
            <a:r>
              <a:rPr lang="es-US" sz="2000" dirty="0" err="1" smtClean="0"/>
              <a:t>transmission</a:t>
            </a:r>
            <a:endParaRPr lang="es-US" sz="2000" dirty="0" smtClean="0"/>
          </a:p>
          <a:p>
            <a:pPr marL="285750" indent="-285750">
              <a:buFont typeface="Arial" panose="020B0604020202020204" pitchFamily="34" charset="0"/>
              <a:buChar char="•"/>
            </a:pPr>
            <a:r>
              <a:rPr lang="es-US" sz="2000" dirty="0" err="1" smtClean="0"/>
              <a:t>Lower</a:t>
            </a:r>
            <a:r>
              <a:rPr lang="es-US" sz="2000" dirty="0" smtClean="0"/>
              <a:t> </a:t>
            </a:r>
            <a:r>
              <a:rPr lang="es-US" sz="2000" dirty="0" err="1" smtClean="0"/>
              <a:t>partner</a:t>
            </a:r>
            <a:r>
              <a:rPr lang="es-US" sz="2000" dirty="0" smtClean="0"/>
              <a:t> Exchange </a:t>
            </a:r>
            <a:r>
              <a:rPr lang="es-US" sz="2000" dirty="0" err="1" smtClean="0"/>
              <a:t>rate</a:t>
            </a:r>
            <a:endParaRPr lang="es-US" sz="2000" dirty="0"/>
          </a:p>
        </p:txBody>
      </p:sp>
    </p:spTree>
    <p:extLst>
      <p:ext uri="{BB962C8B-B14F-4D97-AF65-F5344CB8AC3E}">
        <p14:creationId xmlns:p14="http://schemas.microsoft.com/office/powerpoint/2010/main" val="8708913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89601" y="6443652"/>
            <a:ext cx="3454399" cy="307777"/>
          </a:xfrm>
          <a:prstGeom prst="rect">
            <a:avLst/>
          </a:prstGeom>
          <a:noFill/>
        </p:spPr>
        <p:txBody>
          <a:bodyPr wrap="square" rtlCol="0">
            <a:spAutoFit/>
          </a:bodyPr>
          <a:lstStyle/>
          <a:p>
            <a:r>
              <a:rPr lang="es-US" sz="1400" i="1" dirty="0" smtClean="0"/>
              <a:t>Resik et al., AIDS Res </a:t>
            </a:r>
            <a:r>
              <a:rPr lang="es-US" sz="1400" i="1" dirty="0" err="1" smtClean="0"/>
              <a:t>Hum</a:t>
            </a:r>
            <a:r>
              <a:rPr lang="es-US" sz="1400" i="1" dirty="0" smtClean="0"/>
              <a:t> </a:t>
            </a:r>
            <a:r>
              <a:rPr lang="es-US" sz="1400" i="1" dirty="0" err="1" smtClean="0"/>
              <a:t>Retrov</a:t>
            </a:r>
            <a:r>
              <a:rPr lang="es-US" sz="1400" i="1" dirty="0" smtClean="0"/>
              <a:t> 2007.</a:t>
            </a:r>
            <a:endParaRPr lang="es-US" sz="1400" i="1" dirty="0"/>
          </a:p>
        </p:txBody>
      </p:sp>
      <p:pic>
        <p:nvPicPr>
          <p:cNvPr id="3" name="Picture 2"/>
          <p:cNvPicPr>
            <a:picLocks noChangeAspect="1"/>
          </p:cNvPicPr>
          <p:nvPr/>
        </p:nvPicPr>
        <p:blipFill rotWithShape="1">
          <a:blip r:embed="rId3"/>
          <a:srcRect l="11477" t="22106" r="32691" b="6135"/>
          <a:stretch/>
        </p:blipFill>
        <p:spPr>
          <a:xfrm>
            <a:off x="609598" y="169332"/>
            <a:ext cx="7806267" cy="5640893"/>
          </a:xfrm>
          <a:prstGeom prst="rect">
            <a:avLst/>
          </a:prstGeom>
        </p:spPr>
      </p:pic>
    </p:spTree>
    <p:extLst>
      <p:ext uri="{BB962C8B-B14F-4D97-AF65-F5344CB8AC3E}">
        <p14:creationId xmlns:p14="http://schemas.microsoft.com/office/powerpoint/2010/main" val="30480098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89601" y="6597540"/>
            <a:ext cx="3454399" cy="307777"/>
          </a:xfrm>
          <a:prstGeom prst="rect">
            <a:avLst/>
          </a:prstGeom>
          <a:noFill/>
        </p:spPr>
        <p:txBody>
          <a:bodyPr wrap="square" rtlCol="0">
            <a:spAutoFit/>
          </a:bodyPr>
          <a:lstStyle/>
          <a:p>
            <a:r>
              <a:rPr lang="es-US" sz="1400" i="1" dirty="0" smtClean="0"/>
              <a:t>Resik et al., AIDS Res </a:t>
            </a:r>
            <a:r>
              <a:rPr lang="es-US" sz="1400" i="1" dirty="0" err="1" smtClean="0"/>
              <a:t>Hum</a:t>
            </a:r>
            <a:r>
              <a:rPr lang="es-US" sz="1400" i="1" dirty="0" smtClean="0"/>
              <a:t> </a:t>
            </a:r>
            <a:r>
              <a:rPr lang="es-US" sz="1400" i="1" dirty="0" err="1" smtClean="0"/>
              <a:t>Retrov</a:t>
            </a:r>
            <a:r>
              <a:rPr lang="es-US" sz="1400" i="1" dirty="0" smtClean="0"/>
              <a:t> 2007.</a:t>
            </a:r>
            <a:endParaRPr lang="es-US" sz="1400" i="1" dirty="0"/>
          </a:p>
        </p:txBody>
      </p:sp>
      <p:pic>
        <p:nvPicPr>
          <p:cNvPr id="4" name="Picture 3"/>
          <p:cNvPicPr>
            <a:picLocks noChangeAspect="1"/>
          </p:cNvPicPr>
          <p:nvPr/>
        </p:nvPicPr>
        <p:blipFill rotWithShape="1">
          <a:blip r:embed="rId3"/>
          <a:srcRect l="12779" t="28589" r="35293" b="6365"/>
          <a:stretch/>
        </p:blipFill>
        <p:spPr>
          <a:xfrm>
            <a:off x="111938" y="37672"/>
            <a:ext cx="8878235" cy="6559868"/>
          </a:xfrm>
          <a:prstGeom prst="rect">
            <a:avLst/>
          </a:prstGeom>
        </p:spPr>
      </p:pic>
      <p:sp>
        <p:nvSpPr>
          <p:cNvPr id="5" name="TextBox 4"/>
          <p:cNvSpPr txBox="1"/>
          <p:nvPr/>
        </p:nvSpPr>
        <p:spPr>
          <a:xfrm>
            <a:off x="890871" y="37672"/>
            <a:ext cx="3007042" cy="400110"/>
          </a:xfrm>
          <a:prstGeom prst="rect">
            <a:avLst/>
          </a:prstGeom>
          <a:noFill/>
        </p:spPr>
        <p:txBody>
          <a:bodyPr wrap="none" rtlCol="0">
            <a:spAutoFit/>
          </a:bodyPr>
          <a:lstStyle/>
          <a:p>
            <a:r>
              <a:rPr lang="es-US" sz="2000" b="1" dirty="0" err="1" smtClean="0"/>
              <a:t>Epidemiological</a:t>
            </a:r>
            <a:r>
              <a:rPr lang="es-US" sz="2000" b="1" dirty="0" smtClean="0"/>
              <a:t> </a:t>
            </a:r>
            <a:r>
              <a:rPr lang="es-US" sz="2000" b="1" dirty="0" err="1" smtClean="0"/>
              <a:t>network</a:t>
            </a:r>
            <a:r>
              <a:rPr lang="es-US" sz="2000" b="1" dirty="0" smtClean="0"/>
              <a:t> 2</a:t>
            </a:r>
            <a:endParaRPr lang="es-US" sz="2000" b="1" dirty="0"/>
          </a:p>
        </p:txBody>
      </p:sp>
      <p:sp>
        <p:nvSpPr>
          <p:cNvPr id="7" name="TextBox 6"/>
          <p:cNvSpPr txBox="1"/>
          <p:nvPr/>
        </p:nvSpPr>
        <p:spPr>
          <a:xfrm>
            <a:off x="111938" y="5828099"/>
            <a:ext cx="4082400" cy="923330"/>
          </a:xfrm>
          <a:prstGeom prst="rect">
            <a:avLst/>
          </a:prstGeom>
          <a:noFill/>
        </p:spPr>
        <p:txBody>
          <a:bodyPr wrap="none" rtlCol="0">
            <a:spAutoFit/>
          </a:bodyPr>
          <a:lstStyle/>
          <a:p>
            <a:r>
              <a:rPr lang="es-US" dirty="0" err="1" smtClean="0"/>
              <a:t>Men</a:t>
            </a:r>
            <a:r>
              <a:rPr lang="es-US" dirty="0" smtClean="0"/>
              <a:t>: </a:t>
            </a:r>
            <a:r>
              <a:rPr lang="es-US" dirty="0" err="1" smtClean="0"/>
              <a:t>square</a:t>
            </a:r>
            <a:r>
              <a:rPr lang="es-US" dirty="0" smtClean="0"/>
              <a:t>, </a:t>
            </a:r>
            <a:r>
              <a:rPr lang="es-US" dirty="0" err="1" smtClean="0"/>
              <a:t>Women</a:t>
            </a:r>
            <a:r>
              <a:rPr lang="es-US" dirty="0" smtClean="0"/>
              <a:t>: </a:t>
            </a:r>
            <a:r>
              <a:rPr lang="es-US" dirty="0" err="1" smtClean="0"/>
              <a:t>circle</a:t>
            </a:r>
            <a:r>
              <a:rPr lang="es-US" dirty="0" smtClean="0"/>
              <a:t>.</a:t>
            </a:r>
          </a:p>
          <a:p>
            <a:r>
              <a:rPr lang="es-US" dirty="0" err="1" smtClean="0"/>
              <a:t>Year</a:t>
            </a:r>
            <a:r>
              <a:rPr lang="es-US" dirty="0" smtClean="0"/>
              <a:t> of </a:t>
            </a:r>
            <a:r>
              <a:rPr lang="es-US" dirty="0" err="1" smtClean="0"/>
              <a:t>infection</a:t>
            </a:r>
            <a:r>
              <a:rPr lang="es-US" dirty="0" smtClean="0"/>
              <a:t>: </a:t>
            </a:r>
            <a:r>
              <a:rPr lang="es-US" dirty="0" err="1" smtClean="0"/>
              <a:t>inside</a:t>
            </a:r>
            <a:r>
              <a:rPr lang="es-US" dirty="0" smtClean="0"/>
              <a:t> </a:t>
            </a:r>
            <a:r>
              <a:rPr lang="es-US" dirty="0" err="1" smtClean="0"/>
              <a:t>the</a:t>
            </a:r>
            <a:r>
              <a:rPr lang="es-US" dirty="0" smtClean="0"/>
              <a:t> </a:t>
            </a:r>
            <a:r>
              <a:rPr lang="es-US" dirty="0" err="1" smtClean="0"/>
              <a:t>circle</a:t>
            </a:r>
            <a:r>
              <a:rPr lang="es-US" dirty="0" smtClean="0"/>
              <a:t>/</a:t>
            </a:r>
            <a:r>
              <a:rPr lang="es-US" dirty="0" err="1" smtClean="0"/>
              <a:t>square</a:t>
            </a:r>
            <a:endParaRPr lang="es-US" dirty="0" smtClean="0"/>
          </a:p>
          <a:p>
            <a:r>
              <a:rPr lang="es-US" dirty="0" err="1" smtClean="0"/>
              <a:t>Subtype</a:t>
            </a:r>
            <a:r>
              <a:rPr lang="es-US" dirty="0" smtClean="0"/>
              <a:t>: </a:t>
            </a:r>
            <a:r>
              <a:rPr lang="es-US" dirty="0" err="1" smtClean="0"/>
              <a:t>Letters</a:t>
            </a:r>
            <a:r>
              <a:rPr lang="es-US" dirty="0" smtClean="0"/>
              <a:t> </a:t>
            </a:r>
            <a:r>
              <a:rPr lang="es-US" dirty="0" err="1" smtClean="0"/>
              <a:t>outside</a:t>
            </a:r>
            <a:r>
              <a:rPr lang="es-US" dirty="0" smtClean="0"/>
              <a:t> </a:t>
            </a:r>
            <a:r>
              <a:rPr lang="es-US" dirty="0" err="1" smtClean="0"/>
              <a:t>the</a:t>
            </a:r>
            <a:r>
              <a:rPr lang="es-US" dirty="0" smtClean="0"/>
              <a:t> </a:t>
            </a:r>
            <a:r>
              <a:rPr lang="es-US" dirty="0" err="1" smtClean="0"/>
              <a:t>square</a:t>
            </a:r>
            <a:r>
              <a:rPr lang="es-US" dirty="0" smtClean="0"/>
              <a:t>/</a:t>
            </a:r>
            <a:r>
              <a:rPr lang="es-US" dirty="0" err="1" smtClean="0"/>
              <a:t>circle</a:t>
            </a:r>
            <a:endParaRPr lang="es-US" dirty="0"/>
          </a:p>
        </p:txBody>
      </p:sp>
      <p:sp>
        <p:nvSpPr>
          <p:cNvPr id="8" name="TextBox 7"/>
          <p:cNvSpPr txBox="1"/>
          <p:nvPr/>
        </p:nvSpPr>
        <p:spPr>
          <a:xfrm>
            <a:off x="378631" y="4333767"/>
            <a:ext cx="4172424" cy="1015663"/>
          </a:xfrm>
          <a:prstGeom prst="rect">
            <a:avLst/>
          </a:prstGeom>
          <a:noFill/>
        </p:spPr>
        <p:txBody>
          <a:bodyPr wrap="none" rtlCol="0">
            <a:spAutoFit/>
          </a:bodyPr>
          <a:lstStyle/>
          <a:p>
            <a:pPr marL="285750" indent="-285750">
              <a:buFont typeface="Arial" panose="020B0604020202020204" pitchFamily="34" charset="0"/>
              <a:buChar char="•"/>
            </a:pPr>
            <a:r>
              <a:rPr lang="es-US" sz="2000" dirty="0" err="1" smtClean="0"/>
              <a:t>Subtype</a:t>
            </a:r>
            <a:r>
              <a:rPr lang="es-US" sz="2000" dirty="0" smtClean="0"/>
              <a:t>: </a:t>
            </a:r>
            <a:r>
              <a:rPr lang="es-US" sz="2000" dirty="0" err="1" smtClean="0"/>
              <a:t>different</a:t>
            </a:r>
            <a:r>
              <a:rPr lang="es-US" sz="2000" dirty="0" smtClean="0"/>
              <a:t> </a:t>
            </a:r>
            <a:r>
              <a:rPr lang="es-US" sz="2000" dirty="0" err="1" smtClean="0"/>
              <a:t>subtypes</a:t>
            </a:r>
            <a:r>
              <a:rPr lang="es-US" sz="2000" dirty="0" smtClean="0"/>
              <a:t> (</a:t>
            </a:r>
            <a:r>
              <a:rPr lang="es-US" sz="2000" dirty="0" err="1" smtClean="0"/>
              <a:t>CRFs</a:t>
            </a:r>
            <a:r>
              <a:rPr lang="es-US" sz="2000" dirty="0" smtClean="0"/>
              <a:t>?)</a:t>
            </a:r>
          </a:p>
          <a:p>
            <a:pPr marL="285750" indent="-285750">
              <a:buFont typeface="Arial" panose="020B0604020202020204" pitchFamily="34" charset="0"/>
              <a:buChar char="•"/>
            </a:pPr>
            <a:r>
              <a:rPr lang="es-US" sz="2000" dirty="0" smtClean="0"/>
              <a:t>HT and MSM  </a:t>
            </a:r>
            <a:r>
              <a:rPr lang="es-US" sz="2000" dirty="0" err="1" smtClean="0"/>
              <a:t>transmission</a:t>
            </a:r>
            <a:endParaRPr lang="es-US" sz="2000" dirty="0" smtClean="0"/>
          </a:p>
          <a:p>
            <a:pPr marL="285750" indent="-285750">
              <a:buFont typeface="Arial" panose="020B0604020202020204" pitchFamily="34" charset="0"/>
              <a:buChar char="•"/>
            </a:pPr>
            <a:r>
              <a:rPr lang="es-US" sz="2000" dirty="0" err="1" smtClean="0"/>
              <a:t>Higher</a:t>
            </a:r>
            <a:r>
              <a:rPr lang="es-US" sz="2000" dirty="0" smtClean="0"/>
              <a:t> </a:t>
            </a:r>
            <a:r>
              <a:rPr lang="es-US" sz="2000" dirty="0" err="1" smtClean="0"/>
              <a:t>partner</a:t>
            </a:r>
            <a:r>
              <a:rPr lang="es-US" sz="2000" dirty="0" smtClean="0"/>
              <a:t> Exchange </a:t>
            </a:r>
            <a:r>
              <a:rPr lang="es-US" sz="2000" dirty="0" err="1" smtClean="0"/>
              <a:t>rate</a:t>
            </a:r>
            <a:endParaRPr lang="es-US" sz="2000" dirty="0"/>
          </a:p>
        </p:txBody>
      </p:sp>
    </p:spTree>
    <p:extLst>
      <p:ext uri="{BB962C8B-B14F-4D97-AF65-F5344CB8AC3E}">
        <p14:creationId xmlns:p14="http://schemas.microsoft.com/office/powerpoint/2010/main" val="27219759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1347" t="29514" r="60932" b="30440"/>
          <a:stretch/>
        </p:blipFill>
        <p:spPr>
          <a:xfrm>
            <a:off x="524931" y="270932"/>
            <a:ext cx="6722189" cy="4402303"/>
          </a:xfrm>
          <a:prstGeom prst="rect">
            <a:avLst/>
          </a:prstGeom>
        </p:spPr>
      </p:pic>
      <p:sp>
        <p:nvSpPr>
          <p:cNvPr id="3" name="TextBox 2"/>
          <p:cNvSpPr txBox="1"/>
          <p:nvPr/>
        </p:nvSpPr>
        <p:spPr>
          <a:xfrm>
            <a:off x="5672668" y="6550223"/>
            <a:ext cx="3454399" cy="307777"/>
          </a:xfrm>
          <a:prstGeom prst="rect">
            <a:avLst/>
          </a:prstGeom>
          <a:noFill/>
        </p:spPr>
        <p:txBody>
          <a:bodyPr wrap="square" rtlCol="0">
            <a:spAutoFit/>
          </a:bodyPr>
          <a:lstStyle/>
          <a:p>
            <a:r>
              <a:rPr lang="es-US" sz="1400" i="1" dirty="0" smtClean="0"/>
              <a:t>Resik et al., AIDS Res </a:t>
            </a:r>
            <a:r>
              <a:rPr lang="es-US" sz="1400" i="1" dirty="0" err="1" smtClean="0"/>
              <a:t>Hum</a:t>
            </a:r>
            <a:r>
              <a:rPr lang="es-US" sz="1400" i="1" dirty="0" smtClean="0"/>
              <a:t> </a:t>
            </a:r>
            <a:r>
              <a:rPr lang="es-US" sz="1400" i="1" dirty="0" err="1" smtClean="0"/>
              <a:t>Retrov</a:t>
            </a:r>
            <a:r>
              <a:rPr lang="es-US" sz="1400" i="1" dirty="0" smtClean="0"/>
              <a:t> 2007.</a:t>
            </a:r>
            <a:endParaRPr lang="es-US" sz="1400" i="1" dirty="0"/>
          </a:p>
        </p:txBody>
      </p:sp>
      <p:sp>
        <p:nvSpPr>
          <p:cNvPr id="4" name="Rectangle 3"/>
          <p:cNvSpPr/>
          <p:nvPr/>
        </p:nvSpPr>
        <p:spPr>
          <a:xfrm>
            <a:off x="237064" y="4950010"/>
            <a:ext cx="8602135" cy="1323439"/>
          </a:xfrm>
          <a:prstGeom prst="rect">
            <a:avLst/>
          </a:prstGeom>
        </p:spPr>
        <p:txBody>
          <a:bodyPr wrap="square">
            <a:spAutoFit/>
          </a:bodyPr>
          <a:lstStyle/>
          <a:p>
            <a:pPr algn="just"/>
            <a:r>
              <a:rPr lang="en-US" sz="2000" dirty="0" smtClean="0"/>
              <a:t>The results showed </a:t>
            </a:r>
            <a:r>
              <a:rPr lang="en-US" sz="2000" dirty="0"/>
              <a:t>that contact tracing </a:t>
            </a:r>
            <a:r>
              <a:rPr lang="en-US" sz="2000" dirty="0" smtClean="0"/>
              <a:t>could be useful and </a:t>
            </a:r>
            <a:r>
              <a:rPr lang="en-US" sz="2000" dirty="0"/>
              <a:t>reliable to identify “</a:t>
            </a:r>
            <a:r>
              <a:rPr lang="en-US" sz="2000" dirty="0" err="1"/>
              <a:t>phylogenetically</a:t>
            </a:r>
            <a:r>
              <a:rPr lang="en-US" sz="2000" dirty="0"/>
              <a:t> </a:t>
            </a:r>
            <a:r>
              <a:rPr lang="en-US" sz="2000" dirty="0" err="1" smtClean="0"/>
              <a:t>reconstructable</a:t>
            </a:r>
            <a:r>
              <a:rPr lang="en-US" sz="2000" dirty="0" smtClean="0"/>
              <a:t> transmission </a:t>
            </a:r>
            <a:r>
              <a:rPr lang="en-US" sz="2000" dirty="0"/>
              <a:t>chains” </a:t>
            </a:r>
            <a:r>
              <a:rPr lang="en-US" sz="2000" b="1" dirty="0"/>
              <a:t>only under certain </a:t>
            </a:r>
            <a:r>
              <a:rPr lang="en-US" sz="2000" b="1" dirty="0" smtClean="0"/>
              <a:t>conditions</a:t>
            </a:r>
            <a:r>
              <a:rPr lang="en-US" sz="2000" dirty="0"/>
              <a:t>. For example</a:t>
            </a:r>
            <a:r>
              <a:rPr lang="en-US" sz="2000" dirty="0" smtClean="0"/>
              <a:t>, both </a:t>
            </a:r>
            <a:r>
              <a:rPr lang="en-US" sz="2000" dirty="0"/>
              <a:t>sampling and contact tracing should preferably be </a:t>
            </a:r>
            <a:r>
              <a:rPr lang="en-US" sz="2000" dirty="0" smtClean="0"/>
              <a:t>performed close </a:t>
            </a:r>
            <a:r>
              <a:rPr lang="en-US" sz="2000" dirty="0"/>
              <a:t>to the time of diagnosis and the time of transmission.</a:t>
            </a:r>
            <a:endParaRPr lang="es-US" sz="2000" dirty="0"/>
          </a:p>
        </p:txBody>
      </p:sp>
    </p:spTree>
    <p:extLst>
      <p:ext uri="{BB962C8B-B14F-4D97-AF65-F5344CB8AC3E}">
        <p14:creationId xmlns:p14="http://schemas.microsoft.com/office/powerpoint/2010/main" val="40272734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nvPr>
        </p:nvGraphicFramePr>
        <p:xfrm>
          <a:off x="357158" y="1285860"/>
          <a:ext cx="8501122" cy="47863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10"/>
          <p:cNvSpPr>
            <a:spLocks noChangeArrowheads="1"/>
          </p:cNvSpPr>
          <p:nvPr/>
        </p:nvSpPr>
        <p:spPr bwMode="auto">
          <a:xfrm>
            <a:off x="370390" y="2394958"/>
            <a:ext cx="2892830" cy="369332"/>
          </a:xfrm>
          <a:prstGeom prst="rect">
            <a:avLst/>
          </a:prstGeom>
          <a:noFill/>
          <a:ln w="9525">
            <a:noFill/>
            <a:miter lim="800000"/>
            <a:headEnd/>
            <a:tailEnd/>
          </a:ln>
          <a:effectLst/>
        </p:spPr>
        <p:txBody>
          <a:bodyPr wrap="square">
            <a:spAutoFit/>
          </a:bodyPr>
          <a:lstStyle/>
          <a:p>
            <a:pPr eaLnBrk="1" fontAlgn="auto" hangingPunct="1">
              <a:spcBef>
                <a:spcPct val="50000"/>
              </a:spcBef>
              <a:spcAft>
                <a:spcPts val="0"/>
              </a:spcAft>
              <a:defRPr/>
            </a:pPr>
            <a:r>
              <a:rPr lang="es-ES_tradnl" b="1" dirty="0" err="1">
                <a:ln w="1905"/>
                <a:effectLst>
                  <a:innerShdw blurRad="69850" dist="43180" dir="5400000">
                    <a:srgbClr val="000000">
                      <a:alpha val="65000"/>
                    </a:srgbClr>
                  </a:innerShdw>
                </a:effectLst>
                <a:cs typeface="Arial" charset="0"/>
              </a:rPr>
              <a:t>S</a:t>
            </a:r>
            <a:r>
              <a:rPr lang="es-ES_tradnl" b="1" dirty="0" err="1" smtClean="0">
                <a:ln w="1905"/>
                <a:effectLst>
                  <a:innerShdw blurRad="69850" dist="43180" dir="5400000">
                    <a:srgbClr val="000000">
                      <a:alpha val="65000"/>
                    </a:srgbClr>
                  </a:innerShdw>
                </a:effectLst>
                <a:cs typeface="Arial" charset="0"/>
              </a:rPr>
              <a:t>eptember</a:t>
            </a:r>
            <a:r>
              <a:rPr lang="es-ES_tradnl" b="1" dirty="0" smtClean="0">
                <a:ln w="1905"/>
                <a:effectLst>
                  <a:innerShdw blurRad="69850" dist="43180" dir="5400000">
                    <a:srgbClr val="000000">
                      <a:alpha val="65000"/>
                    </a:srgbClr>
                  </a:innerShdw>
                </a:effectLst>
                <a:cs typeface="Arial" charset="0"/>
              </a:rPr>
              <a:t> 2007–</a:t>
            </a:r>
            <a:r>
              <a:rPr lang="es-ES_tradnl" b="1" dirty="0" err="1">
                <a:ln w="1905"/>
                <a:effectLst>
                  <a:innerShdw blurRad="69850" dist="43180" dir="5400000">
                    <a:srgbClr val="000000">
                      <a:alpha val="65000"/>
                    </a:srgbClr>
                  </a:innerShdw>
                </a:effectLst>
                <a:cs typeface="Arial" charset="0"/>
              </a:rPr>
              <a:t>A</a:t>
            </a:r>
            <a:r>
              <a:rPr lang="es-ES_tradnl" b="1" dirty="0" err="1" smtClean="0">
                <a:ln w="1905"/>
                <a:effectLst>
                  <a:innerShdw blurRad="69850" dist="43180" dir="5400000">
                    <a:srgbClr val="000000">
                      <a:alpha val="65000"/>
                    </a:srgbClr>
                  </a:innerShdw>
                </a:effectLst>
                <a:cs typeface="Arial" charset="0"/>
              </a:rPr>
              <a:t>pril</a:t>
            </a:r>
            <a:r>
              <a:rPr lang="es-ES_tradnl" b="1" dirty="0" smtClean="0">
                <a:ln w="1905"/>
                <a:effectLst>
                  <a:innerShdw blurRad="69850" dist="43180" dir="5400000">
                    <a:srgbClr val="000000">
                      <a:alpha val="65000"/>
                    </a:srgbClr>
                  </a:innerShdw>
                </a:effectLst>
                <a:cs typeface="Arial" charset="0"/>
              </a:rPr>
              <a:t> 2011</a:t>
            </a:r>
            <a:endParaRPr lang="es-ES_tradnl" b="1" dirty="0">
              <a:ln w="1905"/>
              <a:effectLst>
                <a:innerShdw blurRad="69850" dist="43180" dir="5400000">
                  <a:srgbClr val="000000">
                    <a:alpha val="65000"/>
                  </a:srgbClr>
                </a:innerShdw>
              </a:effectLst>
              <a:cs typeface="Arial" charset="0"/>
            </a:endParaRPr>
          </a:p>
        </p:txBody>
      </p:sp>
      <p:sp>
        <p:nvSpPr>
          <p:cNvPr id="8198" name="11 CuadroTexto"/>
          <p:cNvSpPr txBox="1">
            <a:spLocks noChangeArrowheads="1"/>
          </p:cNvSpPr>
          <p:nvPr/>
        </p:nvSpPr>
        <p:spPr bwMode="auto">
          <a:xfrm>
            <a:off x="6356351" y="1966913"/>
            <a:ext cx="1910320" cy="368300"/>
          </a:xfrm>
          <a:prstGeom prst="rect">
            <a:avLst/>
          </a:prstGeom>
          <a:noFill/>
          <a:ln w="9525">
            <a:noFill/>
            <a:miter lim="800000"/>
            <a:headEnd/>
            <a:tailEnd/>
          </a:ln>
        </p:spPr>
        <p:txBody>
          <a:bodyPr wrap="square">
            <a:spAutoFit/>
          </a:bodyPr>
          <a:lstStyle/>
          <a:p>
            <a:pPr eaLnBrk="1" hangingPunct="1">
              <a:defRPr/>
            </a:pPr>
            <a:r>
              <a:rPr lang="es-ES" b="1" dirty="0" err="1" smtClean="0">
                <a:latin typeface="+mn-lt"/>
                <a:cs typeface="Arial" charset="0"/>
              </a:rPr>
              <a:t>Informed</a:t>
            </a:r>
            <a:r>
              <a:rPr lang="es-ES" b="1" dirty="0" smtClean="0">
                <a:latin typeface="+mn-lt"/>
                <a:cs typeface="Arial" charset="0"/>
              </a:rPr>
              <a:t> </a:t>
            </a:r>
            <a:r>
              <a:rPr lang="es-ES" b="1" dirty="0" err="1" smtClean="0">
                <a:latin typeface="+mn-lt"/>
                <a:cs typeface="Arial" charset="0"/>
              </a:rPr>
              <a:t>consent</a:t>
            </a:r>
            <a:endParaRPr lang="es-ES" b="1" dirty="0">
              <a:latin typeface="+mn-lt"/>
              <a:cs typeface="Arial" charset="0"/>
            </a:endParaRPr>
          </a:p>
        </p:txBody>
      </p:sp>
      <p:sp>
        <p:nvSpPr>
          <p:cNvPr id="12" name="11 CuadroTexto"/>
          <p:cNvSpPr txBox="1"/>
          <p:nvPr/>
        </p:nvSpPr>
        <p:spPr>
          <a:xfrm>
            <a:off x="1847996" y="6125882"/>
            <a:ext cx="6040593" cy="400110"/>
          </a:xfrm>
          <a:prstGeom prst="rect">
            <a:avLst/>
          </a:prstGeom>
          <a:solidFill>
            <a:schemeClr val="accent3">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eaLnBrk="1" hangingPunct="1">
              <a:defRPr/>
            </a:pPr>
            <a:r>
              <a:rPr lang="es-ES" sz="2000" b="1" dirty="0" smtClean="0">
                <a:solidFill>
                  <a:prstClr val="black"/>
                </a:solidFill>
                <a:latin typeface="Calibri"/>
                <a:cs typeface="Arial" charset="0"/>
              </a:rPr>
              <a:t>VIRAL LOAD and CD4 at diagnosis and at </a:t>
            </a:r>
            <a:r>
              <a:rPr lang="es-ES" sz="2000" b="1" dirty="0" err="1" smtClean="0">
                <a:solidFill>
                  <a:prstClr val="black"/>
                </a:solidFill>
                <a:latin typeface="Calibri"/>
                <a:cs typeface="Arial" charset="0"/>
              </a:rPr>
              <a:t>sampling</a:t>
            </a:r>
            <a:endParaRPr lang="es-ES" sz="2000" b="1" dirty="0">
              <a:solidFill>
                <a:prstClr val="black"/>
              </a:solidFill>
              <a:latin typeface="Calibri"/>
              <a:cs typeface="Arial" charset="0"/>
            </a:endParaRPr>
          </a:p>
        </p:txBody>
      </p:sp>
      <p:sp>
        <p:nvSpPr>
          <p:cNvPr id="14" name="16 Rectángulo"/>
          <p:cNvSpPr/>
          <p:nvPr/>
        </p:nvSpPr>
        <p:spPr bwMode="auto">
          <a:xfrm>
            <a:off x="0" y="0"/>
            <a:ext cx="9144000" cy="474562"/>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t>Methods</a:t>
            </a:r>
            <a:endParaRPr lang="es-ES" sz="3200" b="1" dirty="0"/>
          </a:p>
        </p:txBody>
      </p:sp>
      <p:pic>
        <p:nvPicPr>
          <p:cNvPr id="15" name="Imagen 1" descr="logoipk"/>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 y="1"/>
            <a:ext cx="740779" cy="491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6231601" y="6642556"/>
            <a:ext cx="2367956" cy="215444"/>
          </a:xfrm>
          <a:prstGeom prst="rect">
            <a:avLst/>
          </a:prstGeom>
        </p:spPr>
        <p:txBody>
          <a:bodyPr wrap="none">
            <a:spAutoFit/>
          </a:bodyPr>
          <a:lstStyle/>
          <a:p>
            <a:r>
              <a:rPr lang="it-IT" sz="800" dirty="0">
                <a:latin typeface="AdvTT94c8263f.I"/>
              </a:rPr>
              <a:t>V. Kouri et al. / EBioMedicine 2 (2015) 244</a:t>
            </a:r>
            <a:r>
              <a:rPr lang="it-IT" sz="800" dirty="0">
                <a:latin typeface="AdvTT94c8263f.I+20"/>
              </a:rPr>
              <a:t>–</a:t>
            </a:r>
            <a:r>
              <a:rPr lang="it-IT" sz="800" dirty="0">
                <a:latin typeface="AdvTT94c8263f.I"/>
              </a:rPr>
              <a:t>254</a:t>
            </a:r>
            <a:endParaRPr lang="es-US" dirty="0"/>
          </a:p>
        </p:txBody>
      </p:sp>
      <p:sp>
        <p:nvSpPr>
          <p:cNvPr id="4" name="Rectangle 3"/>
          <p:cNvSpPr/>
          <p:nvPr/>
        </p:nvSpPr>
        <p:spPr>
          <a:xfrm>
            <a:off x="99457" y="712906"/>
            <a:ext cx="8945086" cy="1015663"/>
          </a:xfrm>
          <a:prstGeom prst="rect">
            <a:avLst/>
          </a:prstGeom>
        </p:spPr>
        <p:txBody>
          <a:bodyPr wrap="square">
            <a:spAutoFit/>
          </a:bodyPr>
          <a:lstStyle/>
          <a:p>
            <a:pPr algn="ctr"/>
            <a:r>
              <a:rPr lang="en-US" sz="2000" dirty="0" smtClean="0"/>
              <a:t>we set up an exploratory </a:t>
            </a:r>
            <a:r>
              <a:rPr lang="en-US" sz="2000" dirty="0"/>
              <a:t>study in </a:t>
            </a:r>
            <a:r>
              <a:rPr lang="en-US" sz="2000" dirty="0" smtClean="0"/>
              <a:t>Cuba, </a:t>
            </a:r>
            <a:r>
              <a:rPr lang="en-US" sz="2000" dirty="0"/>
              <a:t>to investigate the association of rapid progression with epidemiological, clinical, viral and immunological parameters, comparing three groups of patients. </a:t>
            </a:r>
            <a:endParaRPr lang="es-US" sz="2000" dirty="0"/>
          </a:p>
        </p:txBody>
      </p:sp>
    </p:spTree>
    <p:extLst>
      <p:ext uri="{BB962C8B-B14F-4D97-AF65-F5344CB8AC3E}">
        <p14:creationId xmlns:p14="http://schemas.microsoft.com/office/powerpoint/2010/main" val="15769013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9503" y="5141158"/>
            <a:ext cx="8844994" cy="1826654"/>
          </a:xfrm>
          <a:prstGeom prst="rect">
            <a:avLst/>
          </a:prstGeom>
        </p:spPr>
        <p:txBody>
          <a:bodyPr wrap="square">
            <a:spAutoFit/>
          </a:bodyPr>
          <a:lstStyle/>
          <a:p>
            <a:pPr marL="285750" indent="-285750" algn="just">
              <a:lnSpc>
                <a:spcPct val="115000"/>
              </a:lnSpc>
              <a:buFont typeface="Arial" panose="020B0604020202020204" pitchFamily="34" charset="0"/>
              <a:buChar char="•"/>
              <a:tabLst>
                <a:tab pos="3600450" algn="l"/>
              </a:tabLst>
            </a:pPr>
            <a:r>
              <a:rPr lang="en-US" sz="1600" b="1" dirty="0" smtClean="0">
                <a:latin typeface="Calibri" panose="020F0502020204030204" pitchFamily="34" charset="0"/>
                <a:ea typeface="ScalaLancetPro"/>
                <a:cs typeface="Calibri" panose="020F0502020204030204" pitchFamily="34" charset="0"/>
              </a:rPr>
              <a:t>Measurement </a:t>
            </a:r>
            <a:r>
              <a:rPr lang="en-US" sz="1600" b="1" dirty="0">
                <a:latin typeface="Calibri" panose="020F0502020204030204" pitchFamily="34" charset="0"/>
                <a:ea typeface="ScalaLancetPro"/>
                <a:cs typeface="Calibri" panose="020F0502020204030204" pitchFamily="34" charset="0"/>
              </a:rPr>
              <a:t>of cytokines and </a:t>
            </a:r>
            <a:r>
              <a:rPr lang="en-US" sz="1600" b="1" dirty="0" err="1">
                <a:latin typeface="Calibri" panose="020F0502020204030204" pitchFamily="34" charset="0"/>
                <a:ea typeface="ScalaLancetPro"/>
                <a:cs typeface="Calibri" panose="020F0502020204030204" pitchFamily="34" charset="0"/>
              </a:rPr>
              <a:t>chemokines</a:t>
            </a:r>
            <a:r>
              <a:rPr lang="en-US" sz="1600" b="1" dirty="0">
                <a:latin typeface="Calibri" panose="020F0502020204030204" pitchFamily="34" charset="0"/>
                <a:ea typeface="ScalaLancetPro"/>
                <a:cs typeface="Calibri" panose="020F0502020204030204" pitchFamily="34" charset="0"/>
              </a:rPr>
              <a:t> in </a:t>
            </a:r>
            <a:r>
              <a:rPr lang="en-US" sz="1600" b="1" dirty="0" smtClean="0">
                <a:latin typeface="Calibri" panose="020F0502020204030204" pitchFamily="34" charset="0"/>
                <a:ea typeface="ScalaLancetPro"/>
                <a:cs typeface="Calibri" panose="020F0502020204030204" pitchFamily="34" charset="0"/>
              </a:rPr>
              <a:t>plasma: </a:t>
            </a:r>
            <a:r>
              <a:rPr lang="en-US" sz="1600" dirty="0" smtClean="0">
                <a:latin typeface="Calibri" panose="020F0502020204030204" pitchFamily="34" charset="0"/>
                <a:ea typeface="ScalaLancetPro"/>
                <a:cs typeface="Calibri" panose="020F0502020204030204" pitchFamily="34" charset="0"/>
              </a:rPr>
              <a:t>determined </a:t>
            </a:r>
            <a:r>
              <a:rPr lang="en-US" sz="1600" dirty="0">
                <a:latin typeface="Calibri" panose="020F0502020204030204" pitchFamily="34" charset="0"/>
                <a:ea typeface="ScalaLancetPro"/>
                <a:cs typeface="Calibri" panose="020F0502020204030204" pitchFamily="34" charset="0"/>
              </a:rPr>
              <a:t>by </a:t>
            </a:r>
            <a:r>
              <a:rPr lang="en-US" sz="1600" dirty="0" err="1">
                <a:latin typeface="Calibri" panose="020F0502020204030204" pitchFamily="34" charset="0"/>
                <a:ea typeface="ScalaLancetPro"/>
                <a:cs typeface="Calibri" panose="020F0502020204030204" pitchFamily="34" charset="0"/>
              </a:rPr>
              <a:t>FlowCytomix</a:t>
            </a:r>
            <a:r>
              <a:rPr lang="en-US" sz="1600" dirty="0">
                <a:latin typeface="Calibri" panose="020F0502020204030204" pitchFamily="34" charset="0"/>
                <a:ea typeface="ScalaLancetPro"/>
                <a:cs typeface="Calibri" panose="020F0502020204030204" pitchFamily="34" charset="0"/>
              </a:rPr>
              <a:t> using fluorescent beads. </a:t>
            </a:r>
            <a:endParaRPr lang="en-US" sz="1600" dirty="0" smtClean="0">
              <a:latin typeface="Calibri" panose="020F0502020204030204" pitchFamily="34" charset="0"/>
              <a:ea typeface="ScalaLancetPro"/>
              <a:cs typeface="Calibri" panose="020F0502020204030204" pitchFamily="34" charset="0"/>
            </a:endParaRPr>
          </a:p>
          <a:p>
            <a:pPr marL="285750" indent="-285750" algn="just">
              <a:lnSpc>
                <a:spcPct val="115000"/>
              </a:lnSpc>
              <a:buFont typeface="Arial" panose="020B0604020202020204" pitchFamily="34" charset="0"/>
              <a:buChar char="•"/>
              <a:tabLst>
                <a:tab pos="3600450" algn="l"/>
              </a:tabLst>
            </a:pPr>
            <a:r>
              <a:rPr lang="en-US" sz="1600" b="1" dirty="0" smtClean="0">
                <a:latin typeface="Calibri" panose="020F0502020204030204" pitchFamily="34" charset="0"/>
                <a:ea typeface="ScalaLancetPro"/>
                <a:cs typeface="Calibri" panose="020F0502020204030204" pitchFamily="34" charset="0"/>
              </a:rPr>
              <a:t>Host</a:t>
            </a:r>
            <a:r>
              <a:rPr lang="en-US" sz="1600" b="1" dirty="0">
                <a:latin typeface="Calibri" panose="020F0502020204030204" pitchFamily="34" charset="0"/>
                <a:ea typeface="ScalaLancetPro"/>
                <a:cs typeface="Calibri" panose="020F0502020204030204" pitchFamily="34" charset="0"/>
              </a:rPr>
              <a:t>, immunological and viral predictors of RP were explored through data mining</a:t>
            </a:r>
            <a:r>
              <a:rPr lang="en-US" sz="1600" dirty="0" smtClean="0">
                <a:latin typeface="Calibri" panose="020F0502020204030204" pitchFamily="34" charset="0"/>
                <a:ea typeface="ScalaLancetPro"/>
                <a:cs typeface="Calibri" panose="020F0502020204030204" pitchFamily="34" charset="0"/>
              </a:rPr>
              <a:t>. </a:t>
            </a:r>
            <a:r>
              <a:rPr lang="en-US" sz="1600" dirty="0" smtClean="0"/>
              <a:t>Bayesian </a:t>
            </a:r>
            <a:r>
              <a:rPr lang="en-US" sz="1600" dirty="0"/>
              <a:t>network (BN) </a:t>
            </a:r>
            <a:r>
              <a:rPr lang="en-US" sz="1600" dirty="0" smtClean="0"/>
              <a:t>was </a:t>
            </a:r>
            <a:r>
              <a:rPr lang="en-US" sz="1600" dirty="0"/>
              <a:t>used to describe and visualize conditional </a:t>
            </a:r>
            <a:r>
              <a:rPr lang="en-US" sz="1600" dirty="0" smtClean="0"/>
              <a:t>dependencies between </a:t>
            </a:r>
            <a:r>
              <a:rPr lang="en-US" sz="1600" dirty="0"/>
              <a:t>the multiple variables found significant in </a:t>
            </a:r>
            <a:r>
              <a:rPr lang="en-US" sz="1600" dirty="0" err="1"/>
              <a:t>univariate</a:t>
            </a:r>
            <a:r>
              <a:rPr lang="en-US" sz="1600" dirty="0"/>
              <a:t> </a:t>
            </a:r>
            <a:r>
              <a:rPr lang="en-US" sz="1600" dirty="0" smtClean="0"/>
              <a:t>analysis.</a:t>
            </a:r>
          </a:p>
          <a:p>
            <a:pPr marL="285750" indent="-285750" algn="just">
              <a:lnSpc>
                <a:spcPct val="115000"/>
              </a:lnSpc>
              <a:buFont typeface="Arial" panose="020B0604020202020204" pitchFamily="34" charset="0"/>
              <a:buChar char="•"/>
              <a:tabLst>
                <a:tab pos="3600450" algn="l"/>
              </a:tabLst>
            </a:pPr>
            <a:r>
              <a:rPr lang="en-US" sz="1600" dirty="0" err="1"/>
              <a:t>Kruskall</a:t>
            </a:r>
            <a:r>
              <a:rPr lang="en-US" sz="1600" dirty="0"/>
              <a:t>-Wallis </a:t>
            </a:r>
            <a:r>
              <a:rPr lang="en-US" sz="1600" dirty="0" smtClean="0"/>
              <a:t>test, with </a:t>
            </a:r>
            <a:r>
              <a:rPr lang="en-US" sz="1600" dirty="0"/>
              <a:t>Dunn’s multiple comparison </a:t>
            </a:r>
            <a:r>
              <a:rPr lang="en-US" sz="1600" dirty="0" smtClean="0"/>
              <a:t>test for quantitative variables.</a:t>
            </a:r>
            <a:endParaRPr lang="es-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16 Rectángulo"/>
          <p:cNvSpPr/>
          <p:nvPr/>
        </p:nvSpPr>
        <p:spPr bwMode="auto">
          <a:xfrm>
            <a:off x="0" y="0"/>
            <a:ext cx="9144000" cy="405114"/>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t>Methods</a:t>
            </a:r>
            <a:endParaRPr lang="es-ES" sz="3200" b="1" dirty="0"/>
          </a:p>
        </p:txBody>
      </p:sp>
      <p:sp>
        <p:nvSpPr>
          <p:cNvPr id="7" name="Rectangle 9"/>
          <p:cNvSpPr>
            <a:spLocks noChangeArrowheads="1"/>
          </p:cNvSpPr>
          <p:nvPr/>
        </p:nvSpPr>
        <p:spPr bwMode="auto">
          <a:xfrm>
            <a:off x="5203190" y="4135040"/>
            <a:ext cx="3570108" cy="707886"/>
          </a:xfrm>
          <a:prstGeom prst="rect">
            <a:avLst/>
          </a:prstGeom>
          <a:noFill/>
          <a:ln w="9525">
            <a:noFill/>
            <a:miter lim="800000"/>
            <a:headEnd/>
            <a:tailEnd/>
          </a:ln>
          <a:effectLst/>
        </p:spPr>
        <p:txBody>
          <a:bodyPr wrap="square" anchor="ctr">
            <a:spAutoFit/>
          </a:bodyPr>
          <a:lstStyle/>
          <a:p>
            <a:pPr algn="just">
              <a:buFont typeface="Arial" pitchFamily="34" charset="0"/>
              <a:buChar char="•"/>
              <a:defRPr/>
            </a:pPr>
            <a:r>
              <a:rPr lang="es-ES" sz="2000" b="1" dirty="0" err="1" smtClean="0">
                <a:solidFill>
                  <a:srgbClr val="000000"/>
                </a:solidFill>
                <a:latin typeface="+mn-lt"/>
                <a:ea typeface="Calibri" pitchFamily="34" charset="0"/>
              </a:rPr>
              <a:t>For</a:t>
            </a:r>
            <a:r>
              <a:rPr lang="es-ES" sz="2000" b="1" dirty="0" smtClean="0">
                <a:solidFill>
                  <a:srgbClr val="000000"/>
                </a:solidFill>
                <a:latin typeface="+mn-lt"/>
                <a:ea typeface="Calibri" pitchFamily="34" charset="0"/>
              </a:rPr>
              <a:t> </a:t>
            </a:r>
            <a:r>
              <a:rPr lang="es-ES" sz="2000" b="1" dirty="0" err="1" smtClean="0">
                <a:solidFill>
                  <a:srgbClr val="000000"/>
                </a:solidFill>
                <a:latin typeface="+mn-lt"/>
                <a:ea typeface="Calibri" pitchFamily="34" charset="0"/>
              </a:rPr>
              <a:t>fitness</a:t>
            </a:r>
            <a:r>
              <a:rPr lang="es-ES" sz="2000" b="1" dirty="0" smtClean="0">
                <a:solidFill>
                  <a:srgbClr val="000000"/>
                </a:solidFill>
                <a:latin typeface="+mn-lt"/>
                <a:ea typeface="Calibri" pitchFamily="34" charset="0"/>
              </a:rPr>
              <a:t> </a:t>
            </a:r>
            <a:r>
              <a:rPr lang="es-ES" sz="2000" b="1" dirty="0" smtClean="0">
                <a:latin typeface="+mn-lt"/>
                <a:ea typeface="Calibri" pitchFamily="34" charset="0"/>
              </a:rPr>
              <a:t>(</a:t>
            </a:r>
            <a:r>
              <a:rPr lang="es-ES" sz="2000" b="1" u="sng" dirty="0" err="1" smtClean="0">
                <a:latin typeface="+mn-lt"/>
                <a:ea typeface="Calibri" pitchFamily="34" charset="0"/>
              </a:rPr>
              <a:t>genotypic</a:t>
            </a:r>
            <a:r>
              <a:rPr lang="es-ES" sz="2000" b="1" u="sng" dirty="0" smtClean="0">
                <a:latin typeface="+mn-lt"/>
                <a:ea typeface="Calibri" pitchFamily="34" charset="0"/>
              </a:rPr>
              <a:t> </a:t>
            </a:r>
            <a:r>
              <a:rPr lang="es-ES" sz="2000" b="1" u="sng" dirty="0" err="1">
                <a:latin typeface="+mn-lt"/>
                <a:ea typeface="Calibri" pitchFamily="34" charset="0"/>
              </a:rPr>
              <a:t>fitness</a:t>
            </a:r>
            <a:r>
              <a:rPr lang="es-ES" sz="2000" b="1" u="sng" dirty="0">
                <a:latin typeface="+mn-lt"/>
                <a:ea typeface="Calibri" pitchFamily="34" charset="0"/>
              </a:rPr>
              <a:t> </a:t>
            </a:r>
            <a:r>
              <a:rPr lang="es-ES" sz="2000" b="1" u="sng" dirty="0" err="1">
                <a:latin typeface="+mn-lt"/>
                <a:ea typeface="Calibri" pitchFamily="34" charset="0"/>
              </a:rPr>
              <a:t>landscape</a:t>
            </a:r>
            <a:r>
              <a:rPr lang="es-ES" sz="2000" b="1" dirty="0" smtClean="0">
                <a:latin typeface="+mn-lt"/>
                <a:ea typeface="Calibri" pitchFamily="34" charset="0"/>
              </a:rPr>
              <a:t>)</a:t>
            </a:r>
            <a:endParaRPr lang="es-ES" sz="3200" b="1" dirty="0">
              <a:latin typeface="+mn-lt"/>
            </a:endParaRPr>
          </a:p>
        </p:txBody>
      </p:sp>
      <p:graphicFrame>
        <p:nvGraphicFramePr>
          <p:cNvPr id="9" name="Diagram 8"/>
          <p:cNvGraphicFramePr/>
          <p:nvPr>
            <p:extLst/>
          </p:nvPr>
        </p:nvGraphicFramePr>
        <p:xfrm>
          <a:off x="449808" y="712995"/>
          <a:ext cx="7582930" cy="43372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Picture 9"/>
          <p:cNvPicPr>
            <a:picLocks noChangeAspect="1" noChangeArrowheads="1"/>
          </p:cNvPicPr>
          <p:nvPr/>
        </p:nvPicPr>
        <p:blipFill>
          <a:blip r:embed="rId7"/>
          <a:srcRect l="12351" t="22079" r="8593" b="49502"/>
          <a:stretch>
            <a:fillRect/>
          </a:stretch>
        </p:blipFill>
        <p:spPr bwMode="auto">
          <a:xfrm>
            <a:off x="7386194" y="913578"/>
            <a:ext cx="1524454" cy="828725"/>
          </a:xfrm>
          <a:prstGeom prst="rect">
            <a:avLst/>
          </a:prstGeom>
          <a:noFill/>
          <a:ln w="19050">
            <a:noFill/>
            <a:miter lim="800000"/>
            <a:headEnd type="none" w="sm" len="sm"/>
            <a:tailEnd type="none" w="sm" len="sm"/>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1" name="Picture 5"/>
          <p:cNvPicPr>
            <a:picLocks noChangeAspect="1" noChangeArrowheads="1"/>
          </p:cNvPicPr>
          <p:nvPr/>
        </p:nvPicPr>
        <p:blipFill>
          <a:blip r:embed="rId8" cstate="print"/>
          <a:srcRect/>
          <a:stretch>
            <a:fillRect/>
          </a:stretch>
        </p:blipFill>
        <p:spPr bwMode="auto">
          <a:xfrm>
            <a:off x="-1" y="0"/>
            <a:ext cx="856961" cy="4051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6875364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3888" t="39524" r="10753" b="8990"/>
          <a:stretch/>
        </p:blipFill>
        <p:spPr>
          <a:xfrm>
            <a:off x="145593" y="962407"/>
            <a:ext cx="8807979" cy="5565002"/>
          </a:xfrm>
          <a:prstGeom prst="rect">
            <a:avLst/>
          </a:prstGeom>
        </p:spPr>
      </p:pic>
      <p:sp>
        <p:nvSpPr>
          <p:cNvPr id="3" name="Rectangle 2"/>
          <p:cNvSpPr/>
          <p:nvPr/>
        </p:nvSpPr>
        <p:spPr>
          <a:xfrm>
            <a:off x="181276" y="138016"/>
            <a:ext cx="8962724" cy="707886"/>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r>
              <a:rPr lang="en-US" sz="2000" b="1" dirty="0">
                <a:solidFill>
                  <a:schemeClr val="tx2">
                    <a:lumMod val="50000"/>
                  </a:schemeClr>
                </a:solidFill>
                <a:latin typeface="Arial" charset="0"/>
                <a:cs typeface="Arial" charset="0"/>
              </a:rPr>
              <a:t>Clinical, immunological and </a:t>
            </a:r>
            <a:r>
              <a:rPr lang="en-US" sz="2000" b="1" dirty="0" err="1">
                <a:solidFill>
                  <a:schemeClr val="tx2">
                    <a:lumMod val="50000"/>
                  </a:schemeClr>
                </a:solidFill>
                <a:latin typeface="Arial" charset="0"/>
                <a:cs typeface="Arial" charset="0"/>
              </a:rPr>
              <a:t>virological</a:t>
            </a:r>
            <a:r>
              <a:rPr lang="en-US" sz="2000" b="1" dirty="0">
                <a:solidFill>
                  <a:schemeClr val="tx2">
                    <a:lumMod val="50000"/>
                  </a:schemeClr>
                </a:solidFill>
                <a:latin typeface="Arial" charset="0"/>
                <a:cs typeface="Arial" charset="0"/>
              </a:rPr>
              <a:t> markers at sampling for the three studied groups.</a:t>
            </a:r>
            <a:endParaRPr lang="es-US" sz="2000" b="1" dirty="0">
              <a:solidFill>
                <a:schemeClr val="tx2">
                  <a:lumMod val="50000"/>
                </a:schemeClr>
              </a:solidFill>
              <a:latin typeface="Arial" charset="0"/>
              <a:cs typeface="Arial" charset="0"/>
            </a:endParaRPr>
          </a:p>
        </p:txBody>
      </p:sp>
      <p:pic>
        <p:nvPicPr>
          <p:cNvPr id="4" name="Picture 5"/>
          <p:cNvPicPr>
            <a:picLocks noChangeAspect="1" noChangeArrowheads="1"/>
          </p:cNvPicPr>
          <p:nvPr/>
        </p:nvPicPr>
        <p:blipFill>
          <a:blip r:embed="rId3" cstate="print"/>
          <a:srcRect/>
          <a:stretch>
            <a:fillRect/>
          </a:stretch>
        </p:blipFill>
        <p:spPr bwMode="auto">
          <a:xfrm>
            <a:off x="0" y="0"/>
            <a:ext cx="390823" cy="1847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angle 4"/>
          <p:cNvSpPr/>
          <p:nvPr/>
        </p:nvSpPr>
        <p:spPr>
          <a:xfrm>
            <a:off x="6412576" y="6642556"/>
            <a:ext cx="2367956" cy="215444"/>
          </a:xfrm>
          <a:prstGeom prst="rect">
            <a:avLst/>
          </a:prstGeom>
        </p:spPr>
        <p:txBody>
          <a:bodyPr wrap="none">
            <a:spAutoFit/>
          </a:bodyPr>
          <a:lstStyle/>
          <a:p>
            <a:r>
              <a:rPr lang="it-IT" sz="800" dirty="0">
                <a:latin typeface="AdvTT94c8263f.I"/>
              </a:rPr>
              <a:t>V. Kouri et al. / EBioMedicine 2 (2015) 244</a:t>
            </a:r>
            <a:r>
              <a:rPr lang="it-IT" sz="800" dirty="0">
                <a:latin typeface="AdvTT94c8263f.I+20"/>
              </a:rPr>
              <a:t>–</a:t>
            </a:r>
            <a:r>
              <a:rPr lang="it-IT" sz="800" dirty="0">
                <a:latin typeface="AdvTT94c8263f.I"/>
              </a:rPr>
              <a:t>254</a:t>
            </a:r>
            <a:endParaRPr lang="es-US" dirty="0"/>
          </a:p>
        </p:txBody>
      </p:sp>
      <p:sp>
        <p:nvSpPr>
          <p:cNvPr id="6" name="Rectangle 5"/>
          <p:cNvSpPr/>
          <p:nvPr/>
        </p:nvSpPr>
        <p:spPr>
          <a:xfrm>
            <a:off x="8267700" y="4886325"/>
            <a:ext cx="428625" cy="228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8" name="Rectangle 7"/>
          <p:cNvSpPr/>
          <p:nvPr/>
        </p:nvSpPr>
        <p:spPr>
          <a:xfrm>
            <a:off x="6565142" y="4886325"/>
            <a:ext cx="759583" cy="228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Tree>
    <p:extLst>
      <p:ext uri="{BB962C8B-B14F-4D97-AF65-F5344CB8AC3E}">
        <p14:creationId xmlns:p14="http://schemas.microsoft.com/office/powerpoint/2010/main" val="2395879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0"/>
          <p:cNvPicPr>
            <a:picLocks noChangeAspect="1"/>
          </p:cNvPicPr>
          <p:nvPr/>
        </p:nvPicPr>
        <p:blipFill>
          <a:blip r:embed="rId3">
            <a:extLst>
              <a:ext uri="{28A0092B-C50C-407E-A947-70E740481C1C}">
                <a14:useLocalDpi xmlns:a14="http://schemas.microsoft.com/office/drawing/2010/main" val="0"/>
              </a:ext>
            </a:extLst>
          </a:blip>
          <a:srcRect t="8566"/>
          <a:stretch>
            <a:fillRect/>
          </a:stretch>
        </p:blipFill>
        <p:spPr bwMode="auto">
          <a:xfrm>
            <a:off x="285750" y="3857625"/>
            <a:ext cx="3219450" cy="228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11"/>
          <p:cNvPicPr>
            <a:picLocks noChangeAspect="1"/>
          </p:cNvPicPr>
          <p:nvPr/>
        </p:nvPicPr>
        <p:blipFill>
          <a:blip r:embed="rId4">
            <a:extLst>
              <a:ext uri="{28A0092B-C50C-407E-A947-70E740481C1C}">
                <a14:useLocalDpi xmlns:a14="http://schemas.microsoft.com/office/drawing/2010/main" val="0"/>
              </a:ext>
            </a:extLst>
          </a:blip>
          <a:srcRect t="8566"/>
          <a:stretch>
            <a:fillRect/>
          </a:stretch>
        </p:blipFill>
        <p:spPr bwMode="auto">
          <a:xfrm>
            <a:off x="5429250" y="3929063"/>
            <a:ext cx="3201988" cy="228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2"/>
          <p:cNvPicPr>
            <a:picLocks noChangeAspect="1"/>
          </p:cNvPicPr>
          <p:nvPr/>
        </p:nvPicPr>
        <p:blipFill>
          <a:blip r:embed="rId5">
            <a:extLst>
              <a:ext uri="{28A0092B-C50C-407E-A947-70E740481C1C}">
                <a14:useLocalDpi xmlns:a14="http://schemas.microsoft.com/office/drawing/2010/main" val="0"/>
              </a:ext>
            </a:extLst>
          </a:blip>
          <a:srcRect t="6522"/>
          <a:stretch>
            <a:fillRect/>
          </a:stretch>
        </p:blipFill>
        <p:spPr bwMode="auto">
          <a:xfrm>
            <a:off x="2561456" y="699830"/>
            <a:ext cx="3414813" cy="2956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Rectángulo redondeado"/>
          <p:cNvSpPr/>
          <p:nvPr/>
        </p:nvSpPr>
        <p:spPr>
          <a:xfrm>
            <a:off x="2664413" y="3437732"/>
            <a:ext cx="2857500" cy="252412"/>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8" name="7 CuadroTexto"/>
          <p:cNvSpPr txBox="1"/>
          <p:nvPr/>
        </p:nvSpPr>
        <p:spPr>
          <a:xfrm>
            <a:off x="3214678" y="214290"/>
            <a:ext cx="2307235" cy="40011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defPPr>
              <a:defRPr lang="es-US"/>
            </a:defPPr>
            <a:lvl1pPr>
              <a:defRPr sz="2000" b="1">
                <a:solidFill>
                  <a:schemeClr val="tx2">
                    <a:lumMod val="50000"/>
                  </a:schemeClr>
                </a:solidFill>
                <a:latin typeface="Arial" charset="0"/>
                <a:cs typeface="Arial" charset="0"/>
              </a:defRPr>
            </a:lvl1pPr>
          </a:lstStyle>
          <a:p>
            <a:r>
              <a:rPr lang="es-ES" dirty="0"/>
              <a:t> VIRAL SUBTYPE</a:t>
            </a:r>
          </a:p>
        </p:txBody>
      </p:sp>
      <p:sp>
        <p:nvSpPr>
          <p:cNvPr id="19468" name="9 CuadroTexto"/>
          <p:cNvSpPr txBox="1">
            <a:spLocks noChangeArrowheads="1"/>
          </p:cNvSpPr>
          <p:nvPr/>
        </p:nvSpPr>
        <p:spPr bwMode="auto">
          <a:xfrm>
            <a:off x="4992688" y="1350963"/>
            <a:ext cx="1212511" cy="40011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defPPr>
              <a:defRPr lang="es-US"/>
            </a:defPPr>
            <a:lvl1pPr>
              <a:defRPr sz="2000" b="1">
                <a:solidFill>
                  <a:schemeClr val="tx2">
                    <a:lumMod val="50000"/>
                  </a:schemeClr>
                </a:solidFill>
                <a:latin typeface="Arial" charset="0"/>
                <a:cs typeface="Arial" charset="0"/>
              </a:defRPr>
            </a:lvl1pPr>
          </a:lstStyle>
          <a:p>
            <a:r>
              <a:rPr lang="es-ES" dirty="0"/>
              <a:t>RP AIDS</a:t>
            </a:r>
          </a:p>
        </p:txBody>
      </p:sp>
      <p:sp>
        <p:nvSpPr>
          <p:cNvPr id="19469" name="10 CuadroTexto"/>
          <p:cNvSpPr txBox="1">
            <a:spLocks noChangeArrowheads="1"/>
          </p:cNvSpPr>
          <p:nvPr/>
        </p:nvSpPr>
        <p:spPr bwMode="auto">
          <a:xfrm>
            <a:off x="1041400" y="3522663"/>
            <a:ext cx="1383712" cy="40011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defPPr>
              <a:defRPr lang="es-US"/>
            </a:defPPr>
            <a:lvl1pPr>
              <a:defRPr sz="2000" b="1">
                <a:solidFill>
                  <a:schemeClr val="tx2">
                    <a:lumMod val="50000"/>
                  </a:schemeClr>
                </a:solidFill>
                <a:latin typeface="Arial" charset="0"/>
                <a:cs typeface="Arial" charset="0"/>
              </a:defRPr>
            </a:lvl1pPr>
          </a:lstStyle>
          <a:p>
            <a:r>
              <a:rPr lang="es-ES" dirty="0"/>
              <a:t>Non-AIDS</a:t>
            </a:r>
          </a:p>
        </p:txBody>
      </p:sp>
      <p:sp>
        <p:nvSpPr>
          <p:cNvPr id="19470" name="11 CuadroTexto"/>
          <p:cNvSpPr txBox="1">
            <a:spLocks noChangeArrowheads="1"/>
          </p:cNvSpPr>
          <p:nvPr/>
        </p:nvSpPr>
        <p:spPr bwMode="auto">
          <a:xfrm>
            <a:off x="6430625" y="3601245"/>
            <a:ext cx="1829475" cy="40011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defPPr>
              <a:defRPr lang="es-US"/>
            </a:defPPr>
            <a:lvl1pPr>
              <a:defRPr sz="2000" b="1">
                <a:solidFill>
                  <a:schemeClr val="tx2">
                    <a:lumMod val="50000"/>
                  </a:schemeClr>
                </a:solidFill>
                <a:latin typeface="Arial" charset="0"/>
                <a:cs typeface="Arial" charset="0"/>
              </a:defRPr>
            </a:lvl1pPr>
          </a:lstStyle>
          <a:p>
            <a:r>
              <a:rPr lang="es-ES" dirty="0" err="1"/>
              <a:t>Chronic</a:t>
            </a:r>
            <a:r>
              <a:rPr lang="es-ES" dirty="0"/>
              <a:t> AIDS</a:t>
            </a:r>
          </a:p>
        </p:txBody>
      </p:sp>
      <p:sp>
        <p:nvSpPr>
          <p:cNvPr id="13" name="12 Rectángulo"/>
          <p:cNvSpPr/>
          <p:nvPr/>
        </p:nvSpPr>
        <p:spPr>
          <a:xfrm>
            <a:off x="5368806" y="2042426"/>
            <a:ext cx="3012363" cy="207749"/>
          </a:xfrm>
          <a:prstGeom prst="rect">
            <a:avLst/>
          </a:prstGeom>
        </p:spPr>
        <p:txBody>
          <a:bodyPr wrap="none">
            <a:spAutoFit/>
          </a:bodyPr>
          <a:lstStyle/>
          <a:p>
            <a:pPr algn="ctr" eaLnBrk="1" fontAlgn="ctr" hangingPunct="1">
              <a:lnSpc>
                <a:spcPts val="910"/>
              </a:lnSpc>
              <a:spcAft>
                <a:spcPts val="0"/>
              </a:spcAft>
              <a:defRPr/>
            </a:pPr>
            <a:r>
              <a:rPr lang="en-US" b="1" dirty="0">
                <a:solidFill>
                  <a:srgbClr val="C00000"/>
                </a:solidFill>
                <a:effectLst>
                  <a:outerShdw blurRad="38100" dist="38100" dir="2700000" algn="tl">
                    <a:srgbClr val="000000">
                      <a:alpha val="43137"/>
                    </a:srgbClr>
                  </a:outerShdw>
                </a:effectLst>
                <a:cs typeface="Arial" charset="0"/>
              </a:rPr>
              <a:t>CRF 19 </a:t>
            </a:r>
            <a:r>
              <a:rPr lang="en-US" b="1" dirty="0" smtClean="0">
                <a:solidFill>
                  <a:srgbClr val="C00000"/>
                </a:solidFill>
                <a:effectLst>
                  <a:outerShdw blurRad="38100" dist="38100" dir="2700000" algn="tl">
                    <a:srgbClr val="000000">
                      <a:alpha val="43137"/>
                    </a:srgbClr>
                  </a:outerShdw>
                </a:effectLst>
                <a:cs typeface="Arial" charset="0"/>
              </a:rPr>
              <a:t>and RP-AIDS </a:t>
            </a:r>
            <a:r>
              <a:rPr lang="en-US" b="1" dirty="0">
                <a:solidFill>
                  <a:srgbClr val="C00000"/>
                </a:solidFill>
                <a:effectLst>
                  <a:outerShdw blurRad="38100" dist="38100" dir="2700000" algn="tl">
                    <a:srgbClr val="000000">
                      <a:alpha val="43137"/>
                    </a:srgbClr>
                  </a:outerShdw>
                </a:effectLst>
                <a:cs typeface="Arial" charset="0"/>
              </a:rPr>
              <a:t>p=0.0090</a:t>
            </a:r>
            <a:endParaRPr lang="es-ES" b="1" dirty="0">
              <a:solidFill>
                <a:srgbClr val="C00000"/>
              </a:solidFill>
              <a:effectLst>
                <a:outerShdw blurRad="38100" dist="38100" dir="2700000" algn="tl">
                  <a:srgbClr val="000000">
                    <a:alpha val="43137"/>
                  </a:srgbClr>
                </a:outerShdw>
              </a:effectLst>
              <a:ea typeface="ＭＳ 明朝"/>
              <a:cs typeface="Times New Roman"/>
            </a:endParaRPr>
          </a:p>
        </p:txBody>
      </p:sp>
      <p:sp>
        <p:nvSpPr>
          <p:cNvPr id="14" name="13 Rectángulo"/>
          <p:cNvSpPr/>
          <p:nvPr/>
        </p:nvSpPr>
        <p:spPr>
          <a:xfrm>
            <a:off x="2615276" y="6376300"/>
            <a:ext cx="3444212" cy="207749"/>
          </a:xfrm>
          <a:prstGeom prst="rect">
            <a:avLst/>
          </a:prstGeom>
        </p:spPr>
        <p:txBody>
          <a:bodyPr wrap="none">
            <a:spAutoFit/>
          </a:bodyPr>
          <a:lstStyle/>
          <a:p>
            <a:pPr algn="ctr" eaLnBrk="1" fontAlgn="ctr" hangingPunct="1">
              <a:lnSpc>
                <a:spcPts val="910"/>
              </a:lnSpc>
              <a:spcAft>
                <a:spcPts val="0"/>
              </a:spcAft>
              <a:defRPr/>
            </a:pPr>
            <a:r>
              <a:rPr lang="en-US" b="1" dirty="0" smtClean="0">
                <a:solidFill>
                  <a:srgbClr val="C00000"/>
                </a:solidFill>
                <a:effectLst>
                  <a:outerShdw blurRad="38100" dist="38100" dir="2700000" algn="tl">
                    <a:srgbClr val="000000">
                      <a:alpha val="43137"/>
                    </a:srgbClr>
                  </a:outerShdw>
                </a:effectLst>
                <a:latin typeface="Arial" charset="0"/>
                <a:cs typeface="Arial" charset="0"/>
              </a:rPr>
              <a:t>Subtype B and no RP </a:t>
            </a:r>
            <a:r>
              <a:rPr lang="en-US" b="1" dirty="0">
                <a:solidFill>
                  <a:srgbClr val="C00000"/>
                </a:solidFill>
                <a:effectLst>
                  <a:outerShdw blurRad="38100" dist="38100" dir="2700000" algn="tl">
                    <a:srgbClr val="000000">
                      <a:alpha val="43137"/>
                    </a:srgbClr>
                  </a:outerShdw>
                </a:effectLst>
                <a:latin typeface="Arial" charset="0"/>
                <a:cs typeface="Arial" charset="0"/>
              </a:rPr>
              <a:t>p=0.034</a:t>
            </a:r>
            <a:endParaRPr lang="es-ES" b="1" dirty="0">
              <a:solidFill>
                <a:srgbClr val="C00000"/>
              </a:solidFill>
              <a:effectLst>
                <a:outerShdw blurRad="38100" dist="38100" dir="2700000" algn="tl">
                  <a:srgbClr val="000000">
                    <a:alpha val="43137"/>
                  </a:srgbClr>
                </a:outerShdw>
              </a:effectLst>
              <a:latin typeface="Cambria"/>
              <a:ea typeface="ＭＳ 明朝"/>
              <a:cs typeface="Times New Roman"/>
            </a:endParaRPr>
          </a:p>
        </p:txBody>
      </p:sp>
      <p:sp>
        <p:nvSpPr>
          <p:cNvPr id="2" name="TextBox 1"/>
          <p:cNvSpPr txBox="1"/>
          <p:nvPr/>
        </p:nvSpPr>
        <p:spPr>
          <a:xfrm>
            <a:off x="4992688" y="2222500"/>
            <a:ext cx="2432461" cy="646331"/>
          </a:xfrm>
          <a:prstGeom prst="rect">
            <a:avLst/>
          </a:prstGeom>
          <a:noFill/>
        </p:spPr>
        <p:txBody>
          <a:bodyPr wrap="none">
            <a:spAutoFit/>
          </a:bodyPr>
          <a:lstStyle/>
          <a:p>
            <a:pPr>
              <a:defRPr/>
            </a:pPr>
            <a:r>
              <a:rPr lang="es-US" b="1" dirty="0" err="1" smtClean="0">
                <a:solidFill>
                  <a:srgbClr val="800000"/>
                </a:solidFill>
              </a:rPr>
              <a:t>Recombinant</a:t>
            </a:r>
            <a:r>
              <a:rPr lang="es-US" b="1" dirty="0" smtClean="0">
                <a:solidFill>
                  <a:srgbClr val="800000"/>
                </a:solidFill>
              </a:rPr>
              <a:t> </a:t>
            </a:r>
            <a:r>
              <a:rPr lang="es-US" b="1" dirty="0">
                <a:solidFill>
                  <a:srgbClr val="800000"/>
                </a:solidFill>
              </a:rPr>
              <a:t>A/D/G</a:t>
            </a:r>
          </a:p>
          <a:p>
            <a:pPr>
              <a:defRPr/>
            </a:pPr>
            <a:r>
              <a:rPr lang="es-US" b="1" dirty="0">
                <a:solidFill>
                  <a:srgbClr val="800000"/>
                </a:solidFill>
              </a:rPr>
              <a:t>3</a:t>
            </a:r>
            <a:r>
              <a:rPr lang="es-US" b="1" baseline="30000" dirty="0">
                <a:solidFill>
                  <a:srgbClr val="800000"/>
                </a:solidFill>
              </a:rPr>
              <a:t>ro </a:t>
            </a:r>
            <a:r>
              <a:rPr lang="es-US" b="1" dirty="0" smtClean="0">
                <a:solidFill>
                  <a:srgbClr val="800000"/>
                </a:solidFill>
              </a:rPr>
              <a:t>in </a:t>
            </a:r>
            <a:r>
              <a:rPr lang="es-US" b="1" dirty="0" err="1" smtClean="0">
                <a:solidFill>
                  <a:srgbClr val="800000"/>
                </a:solidFill>
              </a:rPr>
              <a:t>frequency</a:t>
            </a:r>
            <a:r>
              <a:rPr lang="es-US" b="1" dirty="0" smtClean="0">
                <a:solidFill>
                  <a:srgbClr val="800000"/>
                </a:solidFill>
              </a:rPr>
              <a:t> in </a:t>
            </a:r>
            <a:r>
              <a:rPr lang="es-US" b="1" dirty="0">
                <a:solidFill>
                  <a:srgbClr val="800000"/>
                </a:solidFill>
              </a:rPr>
              <a:t>Cuba</a:t>
            </a:r>
          </a:p>
        </p:txBody>
      </p:sp>
      <p:pic>
        <p:nvPicPr>
          <p:cNvPr id="16" name="Picture 5"/>
          <p:cNvPicPr>
            <a:picLocks noChangeAspect="1" noChangeArrowheads="1"/>
          </p:cNvPicPr>
          <p:nvPr/>
        </p:nvPicPr>
        <p:blipFill>
          <a:blip r:embed="rId6" cstate="print"/>
          <a:srcRect/>
          <a:stretch>
            <a:fillRect/>
          </a:stretch>
        </p:blipFill>
        <p:spPr bwMode="auto">
          <a:xfrm>
            <a:off x="0" y="0"/>
            <a:ext cx="390823" cy="1847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5" name="Rectangle 14"/>
          <p:cNvSpPr/>
          <p:nvPr/>
        </p:nvSpPr>
        <p:spPr>
          <a:xfrm>
            <a:off x="6205199" y="6642556"/>
            <a:ext cx="2367956" cy="215444"/>
          </a:xfrm>
          <a:prstGeom prst="rect">
            <a:avLst/>
          </a:prstGeom>
        </p:spPr>
        <p:txBody>
          <a:bodyPr wrap="none">
            <a:spAutoFit/>
          </a:bodyPr>
          <a:lstStyle/>
          <a:p>
            <a:r>
              <a:rPr lang="it-IT" sz="800" dirty="0">
                <a:latin typeface="AdvTT94c8263f.I"/>
              </a:rPr>
              <a:t>V. Kouri et al. / EBioMedicine 2 (2015) 244</a:t>
            </a:r>
            <a:r>
              <a:rPr lang="it-IT" sz="800" dirty="0">
                <a:latin typeface="AdvTT94c8263f.I+20"/>
              </a:rPr>
              <a:t>–</a:t>
            </a:r>
            <a:r>
              <a:rPr lang="it-IT" sz="800" dirty="0">
                <a:latin typeface="AdvTT94c8263f.I"/>
              </a:rPr>
              <a:t>254</a:t>
            </a:r>
            <a:endParaRPr lang="es-US" dirty="0"/>
          </a:p>
        </p:txBody>
      </p:sp>
    </p:spTree>
    <p:extLst>
      <p:ext uri="{BB962C8B-B14F-4D97-AF65-F5344CB8AC3E}">
        <p14:creationId xmlns:p14="http://schemas.microsoft.com/office/powerpoint/2010/main" val="13989314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4 Grupo"/>
          <p:cNvGrpSpPr>
            <a:grpSpLocks/>
          </p:cNvGrpSpPr>
          <p:nvPr/>
        </p:nvGrpSpPr>
        <p:grpSpPr bwMode="auto">
          <a:xfrm>
            <a:off x="0" y="0"/>
            <a:ext cx="9144000" cy="663575"/>
            <a:chOff x="0" y="0"/>
            <a:chExt cx="9144000" cy="663029"/>
          </a:xfrm>
        </p:grpSpPr>
        <p:sp>
          <p:nvSpPr>
            <p:cNvPr id="10" name="9 Rectángulo"/>
            <p:cNvSpPr/>
            <p:nvPr/>
          </p:nvSpPr>
          <p:spPr>
            <a:xfrm>
              <a:off x="0" y="0"/>
              <a:ext cx="9144000" cy="642409"/>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pic>
          <p:nvPicPr>
            <p:cNvPr id="3082" name="Imagen 1" descr="logoip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000099" cy="663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531" name="Text Box 3"/>
          <p:cNvSpPr txBox="1">
            <a:spLocks noChangeArrowheads="1"/>
          </p:cNvSpPr>
          <p:nvPr/>
        </p:nvSpPr>
        <p:spPr bwMode="auto">
          <a:xfrm>
            <a:off x="285720" y="1428122"/>
            <a:ext cx="8643998" cy="4905958"/>
          </a:xfrm>
          <a:prstGeom prst="rect">
            <a:avLst/>
          </a:prstGeom>
          <a:solidFill>
            <a:schemeClr val="bg1"/>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pAutoFit/>
          </a:bodyPr>
          <a:lstStyle/>
          <a:p>
            <a:pPr marL="457200" indent="-457200" algn="just">
              <a:lnSpc>
                <a:spcPct val="130000"/>
              </a:lnSpc>
              <a:buClr>
                <a:srgbClr val="C00000"/>
              </a:buClr>
              <a:buFont typeface="+mj-lt"/>
              <a:buAutoNum type="arabicPeriod"/>
              <a:defRPr/>
            </a:pPr>
            <a:r>
              <a:rPr lang="en-US" sz="2800" b="1" dirty="0" smtClean="0">
                <a:solidFill>
                  <a:srgbClr val="C00000"/>
                </a:solidFill>
                <a:effectLst>
                  <a:outerShdw blurRad="38100" dist="38100" dir="2700000" algn="tl">
                    <a:srgbClr val="C0C0C0"/>
                  </a:outerShdw>
                </a:effectLst>
                <a:latin typeface="+mn-lt"/>
                <a:cs typeface="Arial" charset="0"/>
              </a:rPr>
              <a:t>Reverse  Transcriptase </a:t>
            </a:r>
            <a:r>
              <a:rPr lang="en-US" sz="2800" b="1" dirty="0">
                <a:solidFill>
                  <a:srgbClr val="C00000"/>
                </a:solidFill>
                <a:effectLst>
                  <a:outerShdw blurRad="38100" dist="38100" dir="2700000" algn="tl">
                    <a:srgbClr val="C0C0C0"/>
                  </a:outerShdw>
                </a:effectLst>
                <a:latin typeface="+mn-lt"/>
                <a:cs typeface="Arial" charset="0"/>
              </a:rPr>
              <a:t>enzyme </a:t>
            </a:r>
          </a:p>
          <a:p>
            <a:pPr>
              <a:buFontTx/>
              <a:buBlip>
                <a:blip r:embed="rId4"/>
              </a:buBlip>
              <a:defRPr/>
            </a:pPr>
            <a:r>
              <a:rPr lang="en-US" sz="2400" dirty="0">
                <a:latin typeface="+mn-lt"/>
                <a:cs typeface="Arial" charset="0"/>
              </a:rPr>
              <a:t>High error rate. Introduces substitutions, deletions and insertions </a:t>
            </a:r>
          </a:p>
          <a:p>
            <a:pPr>
              <a:defRPr/>
            </a:pPr>
            <a:r>
              <a:rPr lang="en-US" sz="2400" dirty="0">
                <a:latin typeface="+mn-lt"/>
                <a:cs typeface="Arial" charset="0"/>
              </a:rPr>
              <a:t>(</a:t>
            </a:r>
            <a:r>
              <a:rPr lang="en-US" sz="2400" dirty="0" err="1">
                <a:latin typeface="+mn-lt"/>
                <a:cs typeface="Arial" charset="0"/>
              </a:rPr>
              <a:t>3x10</a:t>
            </a:r>
            <a:r>
              <a:rPr lang="en-US" sz="2400" baseline="30000" dirty="0">
                <a:latin typeface="+mn-lt"/>
                <a:cs typeface="Arial" charset="0"/>
              </a:rPr>
              <a:t>-5</a:t>
            </a:r>
            <a:r>
              <a:rPr lang="en-US" sz="2400" dirty="0">
                <a:latin typeface="+mn-lt"/>
                <a:cs typeface="Arial" charset="0"/>
              </a:rPr>
              <a:t> </a:t>
            </a:r>
            <a:r>
              <a:rPr lang="en-US" sz="2400" dirty="0" err="1">
                <a:latin typeface="+mn-lt"/>
                <a:cs typeface="Arial" charset="0"/>
              </a:rPr>
              <a:t>bp</a:t>
            </a:r>
            <a:r>
              <a:rPr lang="en-US" sz="2400" dirty="0">
                <a:latin typeface="+mn-lt"/>
                <a:cs typeface="Arial" charset="0"/>
              </a:rPr>
              <a:t> per replication cycle) </a:t>
            </a:r>
          </a:p>
          <a:p>
            <a:pPr>
              <a:buFontTx/>
              <a:buBlip>
                <a:blip r:embed="rId4"/>
              </a:buBlip>
              <a:defRPr/>
            </a:pPr>
            <a:r>
              <a:rPr lang="en-US" sz="2400" dirty="0">
                <a:latin typeface="+mn-lt"/>
                <a:cs typeface="Arial" charset="0"/>
              </a:rPr>
              <a:t>Rapid turnover of HIV (</a:t>
            </a:r>
            <a:r>
              <a:rPr lang="en-US" sz="2400" dirty="0" err="1">
                <a:latin typeface="+mn-lt"/>
                <a:cs typeface="Arial" charset="0"/>
              </a:rPr>
              <a:t>t</a:t>
            </a:r>
            <a:r>
              <a:rPr lang="en-US" dirty="0" err="1">
                <a:latin typeface="+mn-lt"/>
                <a:cs typeface="Arial" charset="0"/>
              </a:rPr>
              <a:t>1</a:t>
            </a:r>
            <a:r>
              <a:rPr lang="en-US" dirty="0">
                <a:latin typeface="+mn-lt"/>
                <a:cs typeface="Arial" charset="0"/>
              </a:rPr>
              <a:t>/2</a:t>
            </a:r>
            <a:r>
              <a:rPr lang="en-US" sz="2400" dirty="0">
                <a:latin typeface="+mn-lt"/>
                <a:cs typeface="Arial" charset="0"/>
              </a:rPr>
              <a:t> &lt; 6 hours) </a:t>
            </a:r>
          </a:p>
          <a:p>
            <a:pPr>
              <a:buFontTx/>
              <a:buBlip>
                <a:blip r:embed="rId4"/>
              </a:buBlip>
              <a:defRPr/>
            </a:pPr>
            <a:r>
              <a:rPr lang="en-US" sz="2400" dirty="0">
                <a:latin typeface="+mn-lt"/>
                <a:cs typeface="Arial" charset="0"/>
              </a:rPr>
              <a:t>High level virus production (10</a:t>
            </a:r>
            <a:r>
              <a:rPr lang="en-US" sz="2400" baseline="30000" dirty="0">
                <a:latin typeface="+mn-lt"/>
                <a:cs typeface="Arial" charset="0"/>
              </a:rPr>
              <a:t>10-11</a:t>
            </a:r>
            <a:r>
              <a:rPr lang="en-US" sz="2400" dirty="0">
                <a:latin typeface="+mn-lt"/>
                <a:cs typeface="Arial" charset="0"/>
              </a:rPr>
              <a:t>/day) </a:t>
            </a:r>
          </a:p>
          <a:p>
            <a:pPr>
              <a:buFontTx/>
              <a:buBlip>
                <a:blip r:embed="rId4"/>
              </a:buBlip>
              <a:defRPr/>
            </a:pPr>
            <a:r>
              <a:rPr lang="en-US" sz="2400" dirty="0">
                <a:latin typeface="+mn-lt"/>
                <a:cs typeface="Arial" charset="0"/>
              </a:rPr>
              <a:t>Millions of people infected with HIV</a:t>
            </a:r>
          </a:p>
          <a:p>
            <a:pPr>
              <a:buFontTx/>
              <a:buBlip>
                <a:blip r:embed="rId4"/>
              </a:buBlip>
              <a:defRPr/>
            </a:pPr>
            <a:endParaRPr lang="en-US" sz="2400" dirty="0">
              <a:effectLst>
                <a:outerShdw blurRad="38100" dist="38100" dir="2700000" algn="tl">
                  <a:srgbClr val="C0C0C0"/>
                </a:outerShdw>
              </a:effectLst>
              <a:latin typeface="+mn-lt"/>
              <a:cs typeface="Arial" charset="0"/>
            </a:endParaRPr>
          </a:p>
          <a:p>
            <a:pPr>
              <a:buFontTx/>
              <a:buBlip>
                <a:blip r:embed="rId4"/>
              </a:buBlip>
              <a:defRPr/>
            </a:pPr>
            <a:endParaRPr lang="en-US" sz="2400" dirty="0">
              <a:effectLst>
                <a:outerShdw blurRad="38100" dist="38100" dir="2700000" algn="tl">
                  <a:srgbClr val="C0C0C0"/>
                </a:outerShdw>
              </a:effectLst>
              <a:latin typeface="+mn-lt"/>
              <a:cs typeface="Arial" charset="0"/>
            </a:endParaRPr>
          </a:p>
          <a:p>
            <a:pPr marL="342900" indent="-342900" algn="just">
              <a:lnSpc>
                <a:spcPct val="130000"/>
              </a:lnSpc>
              <a:buClr>
                <a:srgbClr val="C00000"/>
              </a:buClr>
              <a:buFontTx/>
              <a:buAutoNum type="arabicPeriod" startAt="2"/>
              <a:defRPr/>
            </a:pPr>
            <a:r>
              <a:rPr lang="en-US" sz="2800" b="1" dirty="0">
                <a:solidFill>
                  <a:srgbClr val="C00000"/>
                </a:solidFill>
                <a:effectLst>
                  <a:outerShdw blurRad="38100" dist="38100" dir="2700000" algn="tl">
                    <a:srgbClr val="C0C0C0"/>
                  </a:outerShdw>
                </a:effectLst>
                <a:latin typeface="+mn-lt"/>
                <a:cs typeface="Arial" charset="0"/>
              </a:rPr>
              <a:t>Recombination mechanism </a:t>
            </a:r>
          </a:p>
          <a:p>
            <a:pPr marL="342900" indent="-342900" algn="just">
              <a:buClr>
                <a:srgbClr val="C00000"/>
              </a:buClr>
              <a:buFontTx/>
              <a:buBlip>
                <a:blip r:embed="rId4"/>
              </a:buBlip>
              <a:defRPr/>
            </a:pPr>
            <a:r>
              <a:rPr lang="en-US" sz="2400" b="1" dirty="0">
                <a:latin typeface="+mn-lt"/>
                <a:cs typeface="Arial" charset="0"/>
              </a:rPr>
              <a:t>    </a:t>
            </a:r>
            <a:r>
              <a:rPr lang="en-US" sz="2400" dirty="0">
                <a:latin typeface="+mn-lt"/>
                <a:cs typeface="Arial" charset="0"/>
              </a:rPr>
              <a:t>D</a:t>
            </a:r>
            <a:r>
              <a:rPr lang="en-US" sz="2400" dirty="0">
                <a:effectLst>
                  <a:outerShdw blurRad="38100" dist="38100" dir="2700000" algn="tl">
                    <a:srgbClr val="C0C0C0"/>
                  </a:outerShdw>
                </a:effectLst>
                <a:latin typeface="+mn-lt"/>
                <a:cs typeface="Arial" charset="0"/>
              </a:rPr>
              <a:t>ue to strand-displacement, pausing </a:t>
            </a:r>
            <a:r>
              <a:rPr lang="en-US" sz="2400" dirty="0" err="1">
                <a:effectLst>
                  <a:outerShdw blurRad="38100" dist="38100" dir="2700000" algn="tl">
                    <a:srgbClr val="C0C0C0"/>
                  </a:outerShdw>
                </a:effectLst>
                <a:latin typeface="+mn-lt"/>
                <a:cs typeface="Arial" charset="0"/>
              </a:rPr>
              <a:t>RT</a:t>
            </a:r>
            <a:r>
              <a:rPr lang="en-US" sz="2400" dirty="0">
                <a:effectLst>
                  <a:outerShdw blurRad="38100" dist="38100" dir="2700000" algn="tl">
                    <a:srgbClr val="C0C0C0"/>
                  </a:outerShdw>
                </a:effectLst>
                <a:latin typeface="+mn-lt"/>
                <a:cs typeface="Arial" charset="0"/>
              </a:rPr>
              <a:t> at RNA breaks,  and the presence of 2 genetically divergent RNA strains within 1 particle (7-30 events per replication cycle).</a:t>
            </a:r>
            <a:endParaRPr lang="es-MX" sz="2400" dirty="0">
              <a:effectLst>
                <a:outerShdw blurRad="38100" dist="38100" dir="2700000" algn="tl">
                  <a:srgbClr val="C0C0C0"/>
                </a:outerShdw>
              </a:effectLst>
              <a:latin typeface="+mn-lt"/>
              <a:cs typeface="Arial" charset="0"/>
            </a:endParaRPr>
          </a:p>
        </p:txBody>
      </p:sp>
      <p:sp>
        <p:nvSpPr>
          <p:cNvPr id="7" name="6 Rectángulo"/>
          <p:cNvSpPr/>
          <p:nvPr/>
        </p:nvSpPr>
        <p:spPr>
          <a:xfrm>
            <a:off x="1357290" y="0"/>
            <a:ext cx="7789312" cy="584775"/>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defRPr/>
            </a:pPr>
            <a:r>
              <a:rPr lang="en-US" sz="3200" b="1" dirty="0">
                <a:ln/>
                <a:solidFill>
                  <a:schemeClr val="bg1"/>
                </a:solidFill>
                <a:latin typeface="Arial" charset="0"/>
                <a:cs typeface="Arial" charset="0"/>
              </a:rPr>
              <a:t>HIV is characterized by a high diversity</a:t>
            </a:r>
            <a:endParaRPr lang="es-ES" sz="3200" b="1" dirty="0">
              <a:ln/>
              <a:solidFill>
                <a:schemeClr val="bg1"/>
              </a:solidFill>
              <a:latin typeface="Calibri" pitchFamily="34" charset="0"/>
              <a:cs typeface="Arial" charset="0"/>
            </a:endParaRPr>
          </a:p>
        </p:txBody>
      </p:sp>
      <p:pic>
        <p:nvPicPr>
          <p:cNvPr id="3079" name="Picture 3"/>
          <p:cNvPicPr>
            <a:picLocks noChangeAspect="1" noChangeArrowheads="1"/>
          </p:cNvPicPr>
          <p:nvPr/>
        </p:nvPicPr>
        <p:blipFill>
          <a:blip r:embed="rId5">
            <a:extLst>
              <a:ext uri="{28A0092B-C50C-407E-A947-70E740481C1C}">
                <a14:useLocalDpi xmlns:a14="http://schemas.microsoft.com/office/drawing/2010/main" val="0"/>
              </a:ext>
            </a:extLst>
          </a:blip>
          <a:srcRect l="52725" b="15384"/>
          <a:stretch>
            <a:fillRect/>
          </a:stretch>
        </p:blipFill>
        <p:spPr bwMode="auto">
          <a:xfrm>
            <a:off x="8001000" y="714375"/>
            <a:ext cx="941388"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CuadroTexto"/>
          <p:cNvSpPr txBox="1"/>
          <p:nvPr/>
        </p:nvSpPr>
        <p:spPr>
          <a:xfrm>
            <a:off x="714348" y="928670"/>
            <a:ext cx="3929090" cy="52322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defRPr/>
            </a:pPr>
            <a:r>
              <a:rPr lang="es-ES" sz="2800" b="1" dirty="0" err="1">
                <a:ln/>
                <a:solidFill>
                  <a:schemeClr val="tx1"/>
                </a:solidFill>
              </a:rPr>
              <a:t>Two</a:t>
            </a:r>
            <a:r>
              <a:rPr lang="es-ES" sz="2800" b="1" dirty="0">
                <a:ln/>
                <a:solidFill>
                  <a:schemeClr val="tx1"/>
                </a:solidFill>
              </a:rPr>
              <a:t> </a:t>
            </a:r>
            <a:r>
              <a:rPr lang="es-ES" sz="2800" b="1" dirty="0" err="1">
                <a:ln/>
                <a:solidFill>
                  <a:schemeClr val="tx1"/>
                </a:solidFill>
              </a:rPr>
              <a:t>main</a:t>
            </a:r>
            <a:r>
              <a:rPr lang="es-ES" sz="2800" b="1" dirty="0">
                <a:ln/>
                <a:solidFill>
                  <a:schemeClr val="tx1"/>
                </a:solidFill>
              </a:rPr>
              <a:t> </a:t>
            </a:r>
            <a:r>
              <a:rPr lang="es-ES" sz="2800" b="1" dirty="0" err="1">
                <a:ln/>
                <a:solidFill>
                  <a:schemeClr val="tx1"/>
                </a:solidFill>
              </a:rPr>
              <a:t>mechanisms</a:t>
            </a:r>
            <a:endParaRPr lang="es-ES" sz="2800" b="1" dirty="0">
              <a:ln/>
              <a:solidFill>
                <a:schemeClr val="tx1"/>
              </a:solidFill>
            </a:endParaRPr>
          </a:p>
        </p:txBody>
      </p:sp>
    </p:spTree>
    <p:extLst>
      <p:ext uri="{BB962C8B-B14F-4D97-AF65-F5344CB8AC3E}">
        <p14:creationId xmlns:p14="http://schemas.microsoft.com/office/powerpoint/2010/main" val="409518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4039" y="4287770"/>
            <a:ext cx="8617253" cy="800219"/>
          </a:xfrm>
          <a:prstGeom prst="rect">
            <a:avLst/>
          </a:prstGeom>
        </p:spPr>
        <p:txBody>
          <a:bodyPr wrap="square">
            <a:spAutoFit/>
          </a:bodyPr>
          <a:lstStyle/>
          <a:p>
            <a:r>
              <a:rPr lang="en-US" b="1" dirty="0" smtClean="0"/>
              <a:t>Phylogenetic Tree of all CRF19_cpx samples.</a:t>
            </a:r>
          </a:p>
          <a:p>
            <a:r>
              <a:rPr lang="en-US" sz="1400" dirty="0" smtClean="0"/>
              <a:t>CRF19-cpx-infected </a:t>
            </a:r>
            <a:r>
              <a:rPr lang="en-US" sz="1400" dirty="0"/>
              <a:t>AIDS-RP </a:t>
            </a:r>
            <a:r>
              <a:rPr lang="en-US" sz="1400" dirty="0">
                <a:solidFill>
                  <a:srgbClr val="FF0000"/>
                </a:solidFill>
              </a:rPr>
              <a:t>(red), </a:t>
            </a:r>
            <a:r>
              <a:rPr lang="en-GB" sz="1400" dirty="0" smtClean="0"/>
              <a:t>all </a:t>
            </a:r>
            <a:r>
              <a:rPr lang="en-GB" sz="1400" dirty="0"/>
              <a:t>CRF19_cpx sequences retrieved from Los Alamos database</a:t>
            </a:r>
            <a:r>
              <a:rPr lang="en-US" sz="1400" dirty="0"/>
              <a:t> and all other available CRF19_cpx Cuban sequences at IPK (black), and B reference sequences (blue).</a:t>
            </a:r>
            <a:endParaRPr lang="es-US" sz="1400" dirty="0"/>
          </a:p>
        </p:txBody>
      </p:sp>
      <p:grpSp>
        <p:nvGrpSpPr>
          <p:cNvPr id="8" name="Group 7"/>
          <p:cNvGrpSpPr/>
          <p:nvPr/>
        </p:nvGrpSpPr>
        <p:grpSpPr>
          <a:xfrm>
            <a:off x="298804" y="213401"/>
            <a:ext cx="8606433" cy="3998611"/>
            <a:chOff x="2003655" y="2943458"/>
            <a:chExt cx="4183316" cy="2618806"/>
          </a:xfrm>
        </p:grpSpPr>
        <p:sp>
          <p:nvSpPr>
            <p:cNvPr id="9" name="TextBox 8"/>
            <p:cNvSpPr txBox="1"/>
            <p:nvPr/>
          </p:nvSpPr>
          <p:spPr>
            <a:xfrm>
              <a:off x="2389505" y="3259239"/>
              <a:ext cx="269626" cy="284052"/>
            </a:xfrm>
            <a:prstGeom prst="rect">
              <a:avLst/>
            </a:prstGeom>
            <a:noFill/>
          </p:spPr>
          <p:txBody>
            <a:bodyPr wrap="none" rtlCol="0">
              <a:spAutoFit/>
            </a:bodyPr>
            <a:lstStyle/>
            <a:p>
              <a:r>
                <a:rPr lang="en-US" sz="1246" dirty="0"/>
                <a:t>C</a:t>
              </a:r>
            </a:p>
          </p:txBody>
        </p:sp>
        <p:grpSp>
          <p:nvGrpSpPr>
            <p:cNvPr id="10" name="Group 9"/>
            <p:cNvGrpSpPr/>
            <p:nvPr/>
          </p:nvGrpSpPr>
          <p:grpSpPr>
            <a:xfrm>
              <a:off x="5189742" y="3744480"/>
              <a:ext cx="804219" cy="181415"/>
              <a:chOff x="4021697" y="4795658"/>
              <a:chExt cx="1161647" cy="262046"/>
            </a:xfrm>
          </p:grpSpPr>
          <p:sp>
            <p:nvSpPr>
              <p:cNvPr id="14" name="TextBox 13"/>
              <p:cNvSpPr txBox="1"/>
              <p:nvPr/>
            </p:nvSpPr>
            <p:spPr>
              <a:xfrm>
                <a:off x="4153002" y="4795658"/>
                <a:ext cx="1030342" cy="262046"/>
              </a:xfrm>
              <a:prstGeom prst="rect">
                <a:avLst/>
              </a:prstGeom>
              <a:noFill/>
            </p:spPr>
            <p:txBody>
              <a:bodyPr wrap="none" rtlCol="0">
                <a:spAutoFit/>
              </a:bodyPr>
              <a:lstStyle/>
              <a:p>
                <a:r>
                  <a:rPr lang="en-US" sz="1200" b="1" dirty="0"/>
                  <a:t>CRF19_cpx, AIDS-RP</a:t>
                </a:r>
              </a:p>
            </p:txBody>
          </p:sp>
          <p:sp>
            <p:nvSpPr>
              <p:cNvPr id="15" name="Rectangle 14"/>
              <p:cNvSpPr/>
              <p:nvPr/>
            </p:nvSpPr>
            <p:spPr>
              <a:xfrm flipV="1">
                <a:off x="4021697" y="4907939"/>
                <a:ext cx="147819" cy="72998"/>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46"/>
              </a:p>
            </p:txBody>
          </p:sp>
        </p:grpSp>
        <p:sp>
          <p:nvSpPr>
            <p:cNvPr id="11" name="Rectangle 10"/>
            <p:cNvSpPr/>
            <p:nvPr/>
          </p:nvSpPr>
          <p:spPr>
            <a:xfrm flipV="1">
              <a:off x="5196323" y="3983209"/>
              <a:ext cx="102336" cy="50537"/>
            </a:xfrm>
            <a:prstGeom prst="rect">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46"/>
            </a:p>
          </p:txBody>
        </p:sp>
        <p:sp>
          <p:nvSpPr>
            <p:cNvPr id="12" name="TextBox 11"/>
            <p:cNvSpPr txBox="1"/>
            <p:nvPr/>
          </p:nvSpPr>
          <p:spPr>
            <a:xfrm>
              <a:off x="5280641" y="3901308"/>
              <a:ext cx="906330" cy="181415"/>
            </a:xfrm>
            <a:prstGeom prst="rect">
              <a:avLst/>
            </a:prstGeom>
            <a:noFill/>
          </p:spPr>
          <p:txBody>
            <a:bodyPr wrap="none" rtlCol="0">
              <a:spAutoFit/>
            </a:bodyPr>
            <a:lstStyle/>
            <a:p>
              <a:r>
                <a:rPr lang="en-US" sz="1200" b="1" dirty="0">
                  <a:latin typeface="Arial"/>
                  <a:cs typeface="Arial"/>
                </a:rPr>
                <a:t>B reference sequences</a:t>
              </a:r>
            </a:p>
          </p:txBody>
        </p:sp>
        <p:pic>
          <p:nvPicPr>
            <p:cNvPr id="13" name="Picture 12" descr="CRF19_27012014.pdf"/>
            <p:cNvPicPr>
              <a:picLocks noChangeAspect="1"/>
            </p:cNvPicPr>
            <p:nvPr/>
          </p:nvPicPr>
          <p:blipFill rotWithShape="1">
            <a:blip r:embed="rId2" cstate="print">
              <a:extLst>
                <a:ext uri="{28A0092B-C50C-407E-A947-70E740481C1C}">
                  <a14:useLocalDpi xmlns:a14="http://schemas.microsoft.com/office/drawing/2010/main" val="0"/>
                </a:ext>
              </a:extLst>
            </a:blip>
            <a:srcRect l="16495" t="5170" r="14860"/>
            <a:stretch/>
          </p:blipFill>
          <p:spPr>
            <a:xfrm>
              <a:off x="2003655" y="2943458"/>
              <a:ext cx="2867376" cy="2618806"/>
            </a:xfrm>
            <a:prstGeom prst="rect">
              <a:avLst/>
            </a:prstGeom>
          </p:spPr>
        </p:pic>
      </p:grpSp>
      <p:pic>
        <p:nvPicPr>
          <p:cNvPr id="16" name="Picture 5"/>
          <p:cNvPicPr>
            <a:picLocks noChangeAspect="1" noChangeArrowheads="1"/>
          </p:cNvPicPr>
          <p:nvPr/>
        </p:nvPicPr>
        <p:blipFill>
          <a:blip r:embed="rId3" cstate="print"/>
          <a:srcRect/>
          <a:stretch>
            <a:fillRect/>
          </a:stretch>
        </p:blipFill>
        <p:spPr bwMode="auto">
          <a:xfrm>
            <a:off x="0" y="0"/>
            <a:ext cx="390823" cy="1847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7" name="Rectangle 16"/>
          <p:cNvSpPr/>
          <p:nvPr/>
        </p:nvSpPr>
        <p:spPr>
          <a:xfrm>
            <a:off x="195411" y="5162463"/>
            <a:ext cx="8709826" cy="1459176"/>
          </a:xfrm>
          <a:prstGeom prst="rect">
            <a:avLst/>
          </a:prstGeom>
        </p:spPr>
        <p:txBody>
          <a:bodyPr wrap="square" lIns="73460" tIns="36732" rIns="73460" bIns="36732">
            <a:spAutoFit/>
          </a:bodyPr>
          <a:lstStyle/>
          <a:p>
            <a:pPr algn="just" defTabSz="4113252">
              <a:spcBef>
                <a:spcPts val="600"/>
              </a:spcBef>
              <a:spcAft>
                <a:spcPts val="600"/>
              </a:spcAft>
              <a:buFontTx/>
              <a:buBlip>
                <a:blip r:embed="rId4"/>
              </a:buBlip>
            </a:pPr>
            <a:r>
              <a:rPr lang="es-US" sz="2000" dirty="0" err="1">
                <a:latin typeface="Calibri" panose="020F0502020204030204" pitchFamily="34" charset="0"/>
                <a:ea typeface="ScalaLancetPro"/>
              </a:rPr>
              <a:t>Our</a:t>
            </a:r>
            <a:r>
              <a:rPr lang="es-US" sz="2000" dirty="0">
                <a:latin typeface="Calibri" panose="020F0502020204030204" pitchFamily="34" charset="0"/>
                <a:ea typeface="ScalaLancetPro"/>
              </a:rPr>
              <a:t> AIDS-RP </a:t>
            </a:r>
            <a:r>
              <a:rPr lang="es-US" sz="2000" dirty="0" err="1">
                <a:latin typeface="Calibri" panose="020F0502020204030204" pitchFamily="34" charset="0"/>
                <a:ea typeface="ScalaLancetPro"/>
              </a:rPr>
              <a:t>patients</a:t>
            </a:r>
            <a:r>
              <a:rPr lang="es-US" sz="2000" dirty="0">
                <a:latin typeface="Calibri" panose="020F0502020204030204" pitchFamily="34" charset="0"/>
                <a:ea typeface="ScalaLancetPro"/>
              </a:rPr>
              <a:t> </a:t>
            </a:r>
            <a:r>
              <a:rPr lang="en-US" sz="2000" dirty="0">
                <a:latin typeface="Calibri" panose="020F0502020204030204" pitchFamily="34" charset="0"/>
                <a:ea typeface="ScalaLancetPro"/>
              </a:rPr>
              <a:t>were infected with divergent CRF19_cpx strains and had thus not transmitted a particular virulent variant among each other: none of them clustered in a transmission cluster</a:t>
            </a:r>
            <a:r>
              <a:rPr lang="en-US" sz="2000" dirty="0" smtClean="0">
                <a:latin typeface="Calibri" panose="020F0502020204030204" pitchFamily="34" charset="0"/>
                <a:ea typeface="ScalaLancetPro"/>
              </a:rPr>
              <a:t>.</a:t>
            </a:r>
          </a:p>
          <a:p>
            <a:pPr algn="just" defTabSz="4113252">
              <a:spcBef>
                <a:spcPts val="600"/>
              </a:spcBef>
              <a:spcAft>
                <a:spcPts val="600"/>
              </a:spcAft>
              <a:buFontTx/>
              <a:buBlip>
                <a:blip r:embed="rId4"/>
              </a:buBlip>
            </a:pPr>
            <a:r>
              <a:rPr lang="en-US" sz="2000" dirty="0" smtClean="0">
                <a:latin typeface="Calibri" panose="020F0502020204030204" pitchFamily="34" charset="0"/>
                <a:ea typeface="ScalaLancetPro"/>
              </a:rPr>
              <a:t>Not epidemiologically related</a:t>
            </a:r>
            <a:endParaRPr lang="es-US" sz="2000" dirty="0">
              <a:latin typeface="Calibri" panose="020F0502020204030204" pitchFamily="34" charset="0"/>
              <a:ea typeface="ScalaLancetPro"/>
            </a:endParaRPr>
          </a:p>
        </p:txBody>
      </p:sp>
      <p:sp>
        <p:nvSpPr>
          <p:cNvPr id="18" name="3 CuadroTexto"/>
          <p:cNvSpPr txBox="1"/>
          <p:nvPr/>
        </p:nvSpPr>
        <p:spPr>
          <a:xfrm>
            <a:off x="1958379" y="51357"/>
            <a:ext cx="7185621" cy="40011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defPPr>
              <a:defRPr lang="es-US"/>
            </a:defPPr>
            <a:lvl1pPr>
              <a:defRPr sz="2000" b="1">
                <a:solidFill>
                  <a:schemeClr val="tx2">
                    <a:lumMod val="50000"/>
                  </a:schemeClr>
                </a:solidFill>
                <a:latin typeface="Arial" charset="0"/>
                <a:cs typeface="Arial" charset="0"/>
              </a:defRPr>
            </a:lvl1pPr>
          </a:lstStyle>
          <a:p>
            <a:r>
              <a:rPr lang="es-ES" dirty="0"/>
              <a:t> PHYLOGENETIC </a:t>
            </a:r>
            <a:r>
              <a:rPr lang="es-ES" dirty="0" smtClean="0"/>
              <a:t>ANALYSIS OF CRF19_cpx.</a:t>
            </a:r>
            <a:endParaRPr lang="es-ES" dirty="0"/>
          </a:p>
        </p:txBody>
      </p:sp>
      <p:cxnSp>
        <p:nvCxnSpPr>
          <p:cNvPr id="4" name="Straight Arrow Connector 3"/>
          <p:cNvCxnSpPr/>
          <p:nvPr/>
        </p:nvCxnSpPr>
        <p:spPr>
          <a:xfrm>
            <a:off x="1739349" y="287674"/>
            <a:ext cx="212368" cy="239551"/>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4229932" y="975883"/>
            <a:ext cx="262733" cy="171381"/>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5225285" y="1421865"/>
            <a:ext cx="385053" cy="179119"/>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2502693" y="3721894"/>
            <a:ext cx="42079" cy="216806"/>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5099181" y="2706429"/>
            <a:ext cx="380570" cy="67024"/>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540239" y="1878143"/>
            <a:ext cx="347481" cy="63117"/>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flipV="1">
            <a:off x="4361298" y="2315339"/>
            <a:ext cx="460881" cy="8292"/>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4684741" y="1202790"/>
            <a:ext cx="385053" cy="179119"/>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6412576" y="6642556"/>
            <a:ext cx="2367956" cy="215444"/>
          </a:xfrm>
          <a:prstGeom prst="rect">
            <a:avLst/>
          </a:prstGeom>
        </p:spPr>
        <p:txBody>
          <a:bodyPr wrap="none">
            <a:spAutoFit/>
          </a:bodyPr>
          <a:lstStyle/>
          <a:p>
            <a:r>
              <a:rPr lang="it-IT" sz="800" dirty="0">
                <a:latin typeface="AdvTT94c8263f.I"/>
              </a:rPr>
              <a:t>V. Kouri et al. / EBioMedicine 2 (2015) 244</a:t>
            </a:r>
            <a:r>
              <a:rPr lang="it-IT" sz="800" dirty="0">
                <a:latin typeface="AdvTT94c8263f.I+20"/>
              </a:rPr>
              <a:t>–</a:t>
            </a:r>
            <a:r>
              <a:rPr lang="it-IT" sz="800" dirty="0">
                <a:latin typeface="AdvTT94c8263f.I"/>
              </a:rPr>
              <a:t>254</a:t>
            </a:r>
            <a:endParaRPr lang="es-US" dirty="0"/>
          </a:p>
        </p:txBody>
      </p:sp>
    </p:spTree>
    <p:extLst>
      <p:ext uri="{BB962C8B-B14F-4D97-AF65-F5344CB8AC3E}">
        <p14:creationId xmlns:p14="http://schemas.microsoft.com/office/powerpoint/2010/main" val="9325647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009346" y="184038"/>
            <a:ext cx="7185621" cy="40011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defPPr>
              <a:defRPr lang="es-US"/>
            </a:defPPr>
            <a:lvl1pPr>
              <a:defRPr sz="2000" b="1">
                <a:solidFill>
                  <a:schemeClr val="tx2">
                    <a:lumMod val="50000"/>
                  </a:schemeClr>
                </a:solidFill>
                <a:latin typeface="Arial" charset="0"/>
                <a:cs typeface="Arial" charset="0"/>
              </a:defRPr>
            </a:lvl1pPr>
          </a:lstStyle>
          <a:p>
            <a:r>
              <a:rPr lang="es-ES" dirty="0"/>
              <a:t> PHYLOGENETIC ANALYSIS. TRANSMISSION CLUSTERS</a:t>
            </a:r>
          </a:p>
        </p:txBody>
      </p:sp>
      <p:sp>
        <p:nvSpPr>
          <p:cNvPr id="7" name="1 Rectángulo"/>
          <p:cNvSpPr>
            <a:spLocks noChangeArrowheads="1"/>
          </p:cNvSpPr>
          <p:nvPr/>
        </p:nvSpPr>
        <p:spPr bwMode="auto">
          <a:xfrm>
            <a:off x="0" y="740640"/>
            <a:ext cx="3222546" cy="1754326"/>
          </a:xfrm>
          <a:prstGeom prst="rect">
            <a:avLst/>
          </a:prstGeom>
          <a:noFill/>
          <a:ln w="9525">
            <a:noFill/>
            <a:miter lim="800000"/>
            <a:headEnd/>
            <a:tailEnd/>
          </a:ln>
        </p:spPr>
        <p:txBody>
          <a:bodyPr wrap="square">
            <a:spAutoFit/>
          </a:bodyPr>
          <a:lstStyle/>
          <a:p>
            <a:pPr eaLnBrk="1" hangingPunct="1">
              <a:defRPr/>
            </a:pPr>
            <a:r>
              <a:rPr lang="es-ES" sz="2400" dirty="0">
                <a:latin typeface="+mn-lt"/>
                <a:cs typeface="Arial" charset="0"/>
              </a:rPr>
              <a:t>2 </a:t>
            </a:r>
            <a:r>
              <a:rPr lang="es-ES" sz="2400" dirty="0" err="1" smtClean="0">
                <a:latin typeface="+mn-lt"/>
                <a:cs typeface="Arial" charset="0"/>
              </a:rPr>
              <a:t>transmission</a:t>
            </a:r>
            <a:r>
              <a:rPr lang="es-ES" sz="2400" dirty="0" smtClean="0">
                <a:latin typeface="+mn-lt"/>
                <a:cs typeface="Arial" charset="0"/>
              </a:rPr>
              <a:t> </a:t>
            </a:r>
            <a:r>
              <a:rPr lang="es-ES" sz="2400" dirty="0" err="1" smtClean="0">
                <a:latin typeface="+mn-lt"/>
                <a:cs typeface="Arial" charset="0"/>
              </a:rPr>
              <a:t>clusters</a:t>
            </a:r>
            <a:r>
              <a:rPr lang="es-ES" sz="2400" dirty="0" smtClean="0">
                <a:latin typeface="+mn-lt"/>
                <a:cs typeface="Arial" charset="0"/>
              </a:rPr>
              <a:t>:</a:t>
            </a:r>
            <a:endParaRPr lang="es-ES" sz="2400" dirty="0">
              <a:latin typeface="+mn-lt"/>
              <a:cs typeface="Arial" charset="0"/>
            </a:endParaRPr>
          </a:p>
          <a:p>
            <a:pPr marL="342900" indent="-342900" eaLnBrk="1" hangingPunct="1">
              <a:buFont typeface="Arial" panose="020B0604020202020204" pitchFamily="34" charset="0"/>
              <a:buChar char="•"/>
              <a:defRPr/>
            </a:pPr>
            <a:r>
              <a:rPr lang="en-US" sz="2400" b="1" dirty="0" smtClean="0">
                <a:solidFill>
                  <a:srgbClr val="C00000"/>
                </a:solidFill>
                <a:latin typeface="+mn-lt"/>
                <a:cs typeface="Arial" charset="0"/>
              </a:rPr>
              <a:t>Subtype </a:t>
            </a:r>
            <a:r>
              <a:rPr lang="en-US" sz="2400" b="1" dirty="0">
                <a:solidFill>
                  <a:srgbClr val="C00000"/>
                </a:solidFill>
                <a:latin typeface="+mn-lt"/>
                <a:cs typeface="Arial" charset="0"/>
              </a:rPr>
              <a:t>B</a:t>
            </a:r>
            <a:r>
              <a:rPr lang="en-US" dirty="0">
                <a:latin typeface="+mn-lt"/>
                <a:cs typeface="Arial" charset="0"/>
              </a:rPr>
              <a:t>: 2 </a:t>
            </a:r>
            <a:r>
              <a:rPr lang="en-US" dirty="0" smtClean="0">
                <a:cs typeface="Arial" charset="0"/>
              </a:rPr>
              <a:t>Non AIDS</a:t>
            </a:r>
            <a:r>
              <a:rPr lang="en-US" dirty="0" smtClean="0">
                <a:latin typeface="+mn-lt"/>
                <a:cs typeface="Arial" charset="0"/>
              </a:rPr>
              <a:t>, 1Chronic-AIDS, 1 RP</a:t>
            </a:r>
            <a:endParaRPr lang="en-US" sz="2400" dirty="0">
              <a:latin typeface="+mn-lt"/>
              <a:cs typeface="Arial" charset="0"/>
            </a:endParaRPr>
          </a:p>
          <a:p>
            <a:pPr marL="342900" indent="-342900">
              <a:buFont typeface="Arial" panose="020B0604020202020204" pitchFamily="34" charset="0"/>
              <a:buChar char="•"/>
              <a:defRPr/>
            </a:pPr>
            <a:r>
              <a:rPr lang="en-US" sz="2400" b="1" dirty="0">
                <a:solidFill>
                  <a:srgbClr val="C00000"/>
                </a:solidFill>
                <a:latin typeface="+mn-lt"/>
                <a:cs typeface="Arial" charset="0"/>
              </a:rPr>
              <a:t>CRF20_BG: </a:t>
            </a:r>
            <a:r>
              <a:rPr lang="en-US" dirty="0">
                <a:latin typeface="+mn-lt"/>
                <a:cs typeface="Arial" charset="0"/>
              </a:rPr>
              <a:t>2 </a:t>
            </a:r>
            <a:r>
              <a:rPr lang="en-US" dirty="0">
                <a:cs typeface="Arial" charset="0"/>
              </a:rPr>
              <a:t>Non AIDS</a:t>
            </a:r>
            <a:r>
              <a:rPr lang="en-US" dirty="0" smtClean="0">
                <a:latin typeface="+mn-lt"/>
                <a:cs typeface="Arial" charset="0"/>
              </a:rPr>
              <a:t> </a:t>
            </a:r>
            <a:r>
              <a:rPr lang="en-US" dirty="0">
                <a:latin typeface="+mn-lt"/>
                <a:cs typeface="Arial" charset="0"/>
              </a:rPr>
              <a:t>y 2 </a:t>
            </a:r>
            <a:r>
              <a:rPr lang="en-US" dirty="0" smtClean="0">
                <a:latin typeface="+mn-lt"/>
                <a:cs typeface="Arial" charset="0"/>
              </a:rPr>
              <a:t>RP</a:t>
            </a:r>
            <a:endParaRPr lang="en-US" sz="2400" dirty="0">
              <a:latin typeface="+mn-lt"/>
              <a:cs typeface="Arial" charset="0"/>
            </a:endParaRPr>
          </a:p>
        </p:txBody>
      </p:sp>
      <p:sp>
        <p:nvSpPr>
          <p:cNvPr id="2" name="Rectangle 1"/>
          <p:cNvSpPr/>
          <p:nvPr/>
        </p:nvSpPr>
        <p:spPr>
          <a:xfrm>
            <a:off x="453325" y="6012552"/>
            <a:ext cx="8575589" cy="523220"/>
          </a:xfrm>
          <a:prstGeom prst="rect">
            <a:avLst/>
          </a:prstGeom>
        </p:spPr>
        <p:txBody>
          <a:bodyPr wrap="square">
            <a:spAutoFit/>
          </a:bodyPr>
          <a:lstStyle/>
          <a:p>
            <a:r>
              <a:rPr lang="en-GB" sz="1400" dirty="0" smtClean="0"/>
              <a:t>Phylogenetic </a:t>
            </a:r>
            <a:r>
              <a:rPr lang="en-GB" sz="1400" dirty="0"/>
              <a:t>analyses were performed on 2121 sequences for the analysis of all subtypes </a:t>
            </a:r>
            <a:r>
              <a:rPr lang="en-US" sz="1400" dirty="0" smtClean="0"/>
              <a:t>AIDS-RP </a:t>
            </a:r>
            <a:r>
              <a:rPr lang="en-US" sz="1400" dirty="0"/>
              <a:t>(red), AIDS-NP (blue), non-AIDS (green) and reference </a:t>
            </a:r>
            <a:r>
              <a:rPr lang="en-US" sz="1400" dirty="0" smtClean="0"/>
              <a:t>sequences </a:t>
            </a:r>
            <a:r>
              <a:rPr lang="en-US" sz="1400" dirty="0"/>
              <a:t>(magenta). </a:t>
            </a:r>
          </a:p>
        </p:txBody>
      </p:sp>
      <p:pic>
        <p:nvPicPr>
          <p:cNvPr id="12" name="Picture 5"/>
          <p:cNvPicPr>
            <a:picLocks noChangeAspect="1" noChangeArrowheads="1"/>
          </p:cNvPicPr>
          <p:nvPr/>
        </p:nvPicPr>
        <p:blipFill>
          <a:blip r:embed="rId2" cstate="print"/>
          <a:srcRect/>
          <a:stretch>
            <a:fillRect/>
          </a:stretch>
        </p:blipFill>
        <p:spPr bwMode="auto">
          <a:xfrm>
            <a:off x="0" y="0"/>
            <a:ext cx="390823" cy="1847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Rectangle 10"/>
          <p:cNvSpPr/>
          <p:nvPr/>
        </p:nvSpPr>
        <p:spPr>
          <a:xfrm>
            <a:off x="6412576" y="6642556"/>
            <a:ext cx="2367956" cy="215444"/>
          </a:xfrm>
          <a:prstGeom prst="rect">
            <a:avLst/>
          </a:prstGeom>
        </p:spPr>
        <p:txBody>
          <a:bodyPr wrap="none">
            <a:spAutoFit/>
          </a:bodyPr>
          <a:lstStyle/>
          <a:p>
            <a:r>
              <a:rPr lang="it-IT" sz="800" dirty="0">
                <a:latin typeface="AdvTT94c8263f.I"/>
              </a:rPr>
              <a:t>V. Kouri et al. / EBioMedicine 2 (2015) 244</a:t>
            </a:r>
            <a:r>
              <a:rPr lang="it-IT" sz="800" dirty="0">
                <a:latin typeface="AdvTT94c8263f.I+20"/>
              </a:rPr>
              <a:t>–</a:t>
            </a:r>
            <a:r>
              <a:rPr lang="it-IT" sz="800" dirty="0">
                <a:latin typeface="AdvTT94c8263f.I"/>
              </a:rPr>
              <a:t>254</a:t>
            </a:r>
            <a:endParaRPr lang="es-US" dirty="0"/>
          </a:p>
        </p:txBody>
      </p:sp>
      <p:pic>
        <p:nvPicPr>
          <p:cNvPr id="3" name="Picture 2"/>
          <p:cNvPicPr>
            <a:picLocks noChangeAspect="1"/>
          </p:cNvPicPr>
          <p:nvPr/>
        </p:nvPicPr>
        <p:blipFill>
          <a:blip r:embed="rId3"/>
          <a:stretch>
            <a:fillRect/>
          </a:stretch>
        </p:blipFill>
        <p:spPr>
          <a:xfrm>
            <a:off x="3222546" y="740640"/>
            <a:ext cx="5806368" cy="4955310"/>
          </a:xfrm>
          <a:prstGeom prst="rect">
            <a:avLst/>
          </a:prstGeom>
        </p:spPr>
      </p:pic>
      <p:cxnSp>
        <p:nvCxnSpPr>
          <p:cNvPr id="6" name="Straight Arrow Connector 5"/>
          <p:cNvCxnSpPr/>
          <p:nvPr/>
        </p:nvCxnSpPr>
        <p:spPr>
          <a:xfrm flipH="1" flipV="1">
            <a:off x="7674210" y="4519836"/>
            <a:ext cx="162628" cy="285367"/>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151059" y="2282362"/>
            <a:ext cx="405383" cy="167443"/>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19405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4273" y="4752414"/>
            <a:ext cx="8572500" cy="1323439"/>
          </a:xfrm>
          <a:prstGeom prst="rect">
            <a:avLst/>
          </a:prstGeom>
        </p:spPr>
        <p:txBody>
          <a:bodyPr wrap="square">
            <a:spAutoFit/>
          </a:bodyPr>
          <a:lstStyle/>
          <a:p>
            <a:pPr algn="just"/>
            <a:r>
              <a:rPr lang="en-US" sz="1600" dirty="0" smtClean="0"/>
              <a:t>Bayesian </a:t>
            </a:r>
            <a:r>
              <a:rPr lang="en-US" sz="1600" dirty="0"/>
              <a:t>network analysis demonstrates a central role for CRF19_cpx in rapid progression to AIDS, showing direct influences between AIDS-RP, CRF19_cpx, Oral Candidiasis and RANTES (red circles). The stability of the dependency was assessed with a non-parametric bootstrap (100x replicates). All arcs with bootstrap over 35% are depicted in the network. An arc represents a direct dependency between the corresponding variables. </a:t>
            </a:r>
            <a:endParaRPr lang="es-US" sz="1600" dirty="0"/>
          </a:p>
        </p:txBody>
      </p:sp>
      <p:grpSp>
        <p:nvGrpSpPr>
          <p:cNvPr id="4" name="Group 3"/>
          <p:cNvGrpSpPr/>
          <p:nvPr/>
        </p:nvGrpSpPr>
        <p:grpSpPr>
          <a:xfrm>
            <a:off x="492369" y="570362"/>
            <a:ext cx="8503350" cy="3383799"/>
            <a:chOff x="300233" y="2563522"/>
            <a:chExt cx="5992886" cy="2055956"/>
          </a:xfrm>
        </p:grpSpPr>
        <p:sp>
          <p:nvSpPr>
            <p:cNvPr id="5" name="Oval 4"/>
            <p:cNvSpPr/>
            <p:nvPr/>
          </p:nvSpPr>
          <p:spPr>
            <a:xfrm>
              <a:off x="952449" y="2563522"/>
              <a:ext cx="768572" cy="288474"/>
            </a:xfrm>
            <a:prstGeom prst="ellipse">
              <a:avLst/>
            </a:prstGeom>
            <a:noFill/>
            <a:ln w="190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tx1"/>
                  </a:solidFill>
                  <a:effectLst>
                    <a:innerShdw blurRad="63500" dist="50800" dir="10800000">
                      <a:prstClr val="black">
                        <a:alpha val="50000"/>
                      </a:prstClr>
                    </a:innerShdw>
                  </a:effectLst>
                </a:rPr>
                <a:t>AIDS-RP</a:t>
              </a:r>
            </a:p>
          </p:txBody>
        </p:sp>
        <p:sp>
          <p:nvSpPr>
            <p:cNvPr id="6" name="Oval 5"/>
            <p:cNvSpPr/>
            <p:nvPr/>
          </p:nvSpPr>
          <p:spPr>
            <a:xfrm>
              <a:off x="680718" y="3620530"/>
              <a:ext cx="768572" cy="288474"/>
            </a:xfrm>
            <a:prstGeom prst="ellipse">
              <a:avLst/>
            </a:prstGeom>
            <a:noFill/>
            <a:ln w="190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tx1"/>
                  </a:solidFill>
                  <a:effectLst>
                    <a:innerShdw blurRad="63500" dist="50800" dir="10800000">
                      <a:prstClr val="black">
                        <a:alpha val="50000"/>
                      </a:prstClr>
                    </a:innerShdw>
                  </a:effectLst>
                </a:rPr>
                <a:t>RANTES</a:t>
              </a:r>
            </a:p>
          </p:txBody>
        </p:sp>
        <p:sp>
          <p:nvSpPr>
            <p:cNvPr id="7" name="Oval 6"/>
            <p:cNvSpPr/>
            <p:nvPr/>
          </p:nvSpPr>
          <p:spPr>
            <a:xfrm>
              <a:off x="300233" y="4281770"/>
              <a:ext cx="947457" cy="288474"/>
            </a:xfrm>
            <a:prstGeom prst="ellipse">
              <a:avLst/>
            </a:prstGeom>
            <a:noFill/>
            <a:ln w="190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tx1"/>
                  </a:solidFill>
                  <a:effectLst>
                    <a:innerShdw blurRad="63500" dist="50800" dir="10800000">
                      <a:prstClr val="black">
                        <a:alpha val="50000"/>
                      </a:prstClr>
                    </a:innerShdw>
                  </a:effectLst>
                </a:rPr>
                <a:t>CRF19_cpx</a:t>
              </a:r>
            </a:p>
          </p:txBody>
        </p:sp>
        <p:sp>
          <p:nvSpPr>
            <p:cNvPr id="8" name="Oval 7"/>
            <p:cNvSpPr/>
            <p:nvPr/>
          </p:nvSpPr>
          <p:spPr>
            <a:xfrm>
              <a:off x="1604470" y="3218053"/>
              <a:ext cx="792193" cy="288474"/>
            </a:xfrm>
            <a:prstGeom prst="ellipse">
              <a:avLst/>
            </a:prstGeom>
            <a:noFill/>
            <a:ln w="190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tx1"/>
                  </a:solidFill>
                  <a:effectLst>
                    <a:innerShdw blurRad="63500" dist="50800" dir="10800000">
                      <a:prstClr val="black">
                        <a:alpha val="50000"/>
                      </a:prstClr>
                    </a:innerShdw>
                  </a:effectLst>
                </a:rPr>
                <a:t>Condom</a:t>
              </a:r>
            </a:p>
            <a:p>
              <a:pPr algn="ctr"/>
              <a:r>
                <a:rPr lang="en-US" sz="1200" b="1" dirty="0">
                  <a:solidFill>
                    <a:schemeClr val="tx1"/>
                  </a:solidFill>
                  <a:effectLst>
                    <a:innerShdw blurRad="63500" dist="50800" dir="10800000">
                      <a:prstClr val="black">
                        <a:alpha val="50000"/>
                      </a:prstClr>
                    </a:innerShdw>
                  </a:effectLst>
                </a:rPr>
                <a:t>Use</a:t>
              </a:r>
            </a:p>
          </p:txBody>
        </p:sp>
        <p:sp>
          <p:nvSpPr>
            <p:cNvPr id="9" name="Oval 8"/>
            <p:cNvSpPr/>
            <p:nvPr/>
          </p:nvSpPr>
          <p:spPr>
            <a:xfrm>
              <a:off x="1492235" y="4027589"/>
              <a:ext cx="1021920" cy="288474"/>
            </a:xfrm>
            <a:prstGeom prst="ellipse">
              <a:avLst/>
            </a:prstGeom>
            <a:noFill/>
            <a:ln w="190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tx1"/>
                  </a:solidFill>
                  <a:effectLst>
                    <a:innerShdw blurRad="63500" dist="50800" dir="10800000">
                      <a:prstClr val="black">
                        <a:alpha val="50000"/>
                      </a:prstClr>
                    </a:innerShdw>
                  </a:effectLst>
                </a:rPr>
                <a:t>Oral</a:t>
              </a:r>
            </a:p>
            <a:p>
              <a:pPr algn="ctr"/>
              <a:r>
                <a:rPr lang="en-US" sz="1200" b="1" dirty="0">
                  <a:solidFill>
                    <a:schemeClr val="tx1"/>
                  </a:solidFill>
                  <a:effectLst>
                    <a:innerShdw blurRad="63500" dist="50800" dir="10800000">
                      <a:prstClr val="black">
                        <a:alpha val="50000"/>
                      </a:prstClr>
                    </a:innerShdw>
                  </a:effectLst>
                </a:rPr>
                <a:t>Candidiasis</a:t>
              </a:r>
            </a:p>
          </p:txBody>
        </p:sp>
        <p:sp>
          <p:nvSpPr>
            <p:cNvPr id="10" name="Oval 9"/>
            <p:cNvSpPr/>
            <p:nvPr/>
          </p:nvSpPr>
          <p:spPr>
            <a:xfrm>
              <a:off x="4240935" y="2573975"/>
              <a:ext cx="867597" cy="288474"/>
            </a:xfrm>
            <a:prstGeom prst="ellipse">
              <a:avLst/>
            </a:prstGeom>
            <a:noFill/>
            <a:ln w="1905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tx1"/>
                  </a:solidFill>
                  <a:effectLst>
                    <a:innerShdw blurRad="63500" dist="50800" dir="10800000">
                      <a:prstClr val="black">
                        <a:alpha val="50000"/>
                      </a:prstClr>
                    </a:innerShdw>
                  </a:effectLst>
                </a:rPr>
                <a:t>Non-AIDS</a:t>
              </a:r>
            </a:p>
          </p:txBody>
        </p:sp>
        <p:sp>
          <p:nvSpPr>
            <p:cNvPr id="11" name="Oval 10"/>
            <p:cNvSpPr/>
            <p:nvPr/>
          </p:nvSpPr>
          <p:spPr>
            <a:xfrm>
              <a:off x="2961391" y="3160004"/>
              <a:ext cx="732917" cy="288474"/>
            </a:xfrm>
            <a:prstGeom prst="ellipse">
              <a:avLst/>
            </a:prstGeom>
            <a:noFill/>
            <a:ln w="1905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tx1"/>
                  </a:solidFill>
                  <a:effectLst>
                    <a:innerShdw blurRad="63500" dist="50800" dir="10800000">
                      <a:prstClr val="black">
                        <a:alpha val="50000"/>
                      </a:prstClr>
                    </a:innerShdw>
                  </a:effectLst>
                </a:rPr>
                <a:t>Anal</a:t>
              </a:r>
            </a:p>
            <a:p>
              <a:pPr algn="ctr"/>
              <a:r>
                <a:rPr lang="en-US" sz="1200" b="1" dirty="0">
                  <a:solidFill>
                    <a:schemeClr val="tx1"/>
                  </a:solidFill>
                  <a:effectLst>
                    <a:innerShdw blurRad="63500" dist="50800" dir="10800000">
                      <a:prstClr val="black">
                        <a:alpha val="50000"/>
                      </a:prstClr>
                    </a:innerShdw>
                  </a:effectLst>
                </a:rPr>
                <a:t>Contact</a:t>
              </a:r>
            </a:p>
          </p:txBody>
        </p:sp>
        <p:sp>
          <p:nvSpPr>
            <p:cNvPr id="12" name="Oval 11"/>
            <p:cNvSpPr/>
            <p:nvPr/>
          </p:nvSpPr>
          <p:spPr>
            <a:xfrm>
              <a:off x="5189084" y="4035347"/>
              <a:ext cx="1104035" cy="288474"/>
            </a:xfrm>
            <a:prstGeom prst="ellipse">
              <a:avLst/>
            </a:prstGeom>
            <a:noFill/>
            <a:ln w="1905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tx1"/>
                  </a:solidFill>
                  <a:effectLst>
                    <a:innerShdw blurRad="63500" dist="50800" dir="10800000">
                      <a:prstClr val="black">
                        <a:alpha val="50000"/>
                      </a:prstClr>
                    </a:innerShdw>
                  </a:effectLst>
                </a:rPr>
                <a:t>B2</a:t>
              </a:r>
            </a:p>
            <a:p>
              <a:pPr algn="ctr"/>
              <a:r>
                <a:rPr lang="en-US" sz="1200" b="1" dirty="0" err="1">
                  <a:solidFill>
                    <a:schemeClr val="tx1"/>
                  </a:solidFill>
                  <a:effectLst>
                    <a:innerShdw blurRad="63500" dist="50800" dir="10800000">
                      <a:prstClr val="black">
                        <a:alpha val="50000"/>
                      </a:prstClr>
                    </a:innerShdw>
                  </a:effectLst>
                </a:rPr>
                <a:t>Microglobulin</a:t>
              </a:r>
              <a:endParaRPr lang="en-US" sz="1200" b="1" dirty="0">
                <a:solidFill>
                  <a:schemeClr val="tx1"/>
                </a:solidFill>
                <a:effectLst>
                  <a:innerShdw blurRad="63500" dist="50800" dir="10800000">
                    <a:prstClr val="black">
                      <a:alpha val="50000"/>
                    </a:prstClr>
                  </a:innerShdw>
                </a:effectLst>
              </a:endParaRPr>
            </a:p>
          </p:txBody>
        </p:sp>
        <p:sp>
          <p:nvSpPr>
            <p:cNvPr id="13" name="Oval 12"/>
            <p:cNvSpPr/>
            <p:nvPr/>
          </p:nvSpPr>
          <p:spPr>
            <a:xfrm>
              <a:off x="3774288" y="3352747"/>
              <a:ext cx="903953" cy="288474"/>
            </a:xfrm>
            <a:prstGeom prst="ellipse">
              <a:avLst/>
            </a:prstGeom>
            <a:noFill/>
            <a:ln w="1905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tx1"/>
                  </a:solidFill>
                  <a:effectLst>
                    <a:innerShdw blurRad="63500" dist="50800" dir="10800000">
                      <a:prstClr val="black">
                        <a:alpha val="50000"/>
                      </a:prstClr>
                    </a:innerShdw>
                  </a:effectLst>
                </a:rPr>
                <a:t>VL at Sampling</a:t>
              </a:r>
            </a:p>
          </p:txBody>
        </p:sp>
        <p:sp>
          <p:nvSpPr>
            <p:cNvPr id="14" name="Oval 13"/>
            <p:cNvSpPr/>
            <p:nvPr/>
          </p:nvSpPr>
          <p:spPr>
            <a:xfrm>
              <a:off x="4757427" y="3357485"/>
              <a:ext cx="863314" cy="288474"/>
            </a:xfrm>
            <a:prstGeom prst="ellipse">
              <a:avLst/>
            </a:prstGeom>
            <a:noFill/>
            <a:ln w="1905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err="1">
                  <a:solidFill>
                    <a:schemeClr val="tx1"/>
                  </a:solidFill>
                  <a:effectLst>
                    <a:innerShdw blurRad="63500" dist="50800" dir="10800000">
                      <a:prstClr val="black">
                        <a:alpha val="50000"/>
                      </a:prstClr>
                    </a:innerShdw>
                  </a:effectLst>
                </a:rPr>
                <a:t>Neopterin</a:t>
              </a:r>
              <a:endParaRPr lang="en-US" sz="1200" b="1" dirty="0">
                <a:solidFill>
                  <a:schemeClr val="tx1"/>
                </a:solidFill>
                <a:effectLst>
                  <a:innerShdw blurRad="63500" dist="50800" dir="10800000">
                    <a:prstClr val="black">
                      <a:alpha val="50000"/>
                    </a:prstClr>
                  </a:innerShdw>
                </a:effectLst>
              </a:endParaRPr>
            </a:p>
          </p:txBody>
        </p:sp>
        <p:cxnSp>
          <p:nvCxnSpPr>
            <p:cNvPr id="15" name="Straight Connector 14"/>
            <p:cNvCxnSpPr>
              <a:stCxn id="14" idx="5"/>
              <a:endCxn id="12" idx="0"/>
            </p:cNvCxnSpPr>
            <p:nvPr/>
          </p:nvCxnSpPr>
          <p:spPr>
            <a:xfrm>
              <a:off x="5494312" y="3603713"/>
              <a:ext cx="246790" cy="431634"/>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6" name="Oval 15"/>
            <p:cNvSpPr/>
            <p:nvPr/>
          </p:nvSpPr>
          <p:spPr>
            <a:xfrm>
              <a:off x="4294251" y="4331004"/>
              <a:ext cx="714035" cy="288474"/>
            </a:xfrm>
            <a:prstGeom prst="ellipse">
              <a:avLst/>
            </a:prstGeom>
            <a:noFill/>
            <a:ln w="1905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tx1"/>
                  </a:solidFill>
                  <a:effectLst>
                    <a:innerShdw blurRad="63500" dist="50800" dir="10800000">
                      <a:prstClr val="black">
                        <a:alpha val="50000"/>
                      </a:prstClr>
                    </a:innerShdw>
                  </a:effectLst>
                </a:rPr>
                <a:t>IP-10</a:t>
              </a:r>
            </a:p>
          </p:txBody>
        </p:sp>
        <p:cxnSp>
          <p:nvCxnSpPr>
            <p:cNvPr id="17" name="Straight Connector 16"/>
            <p:cNvCxnSpPr>
              <a:stCxn id="12" idx="4"/>
              <a:endCxn id="16" idx="6"/>
            </p:cNvCxnSpPr>
            <p:nvPr/>
          </p:nvCxnSpPr>
          <p:spPr>
            <a:xfrm flipH="1">
              <a:off x="5008286" y="4323821"/>
              <a:ext cx="732816" cy="151420"/>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p:nvSpPr>
          <p:spPr>
            <a:xfrm>
              <a:off x="2241956" y="3666050"/>
              <a:ext cx="1113196" cy="288474"/>
            </a:xfrm>
            <a:prstGeom prst="ellipse">
              <a:avLst/>
            </a:prstGeom>
            <a:noFill/>
            <a:ln w="1905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tx1"/>
                  </a:solidFill>
                  <a:effectLst>
                    <a:innerShdw blurRad="63500" dist="50800" dir="10800000">
                      <a:prstClr val="black">
                        <a:alpha val="50000"/>
                      </a:prstClr>
                    </a:innerShdw>
                  </a:effectLst>
                </a:rPr>
                <a:t>Heterosexual</a:t>
              </a:r>
            </a:p>
          </p:txBody>
        </p:sp>
        <p:cxnSp>
          <p:nvCxnSpPr>
            <p:cNvPr id="19" name="Straight Connector 18"/>
            <p:cNvCxnSpPr>
              <a:stCxn id="16" idx="7"/>
              <a:endCxn id="14" idx="4"/>
            </p:cNvCxnSpPr>
            <p:nvPr/>
          </p:nvCxnSpPr>
          <p:spPr>
            <a:xfrm flipV="1">
              <a:off x="4903718" y="3645959"/>
              <a:ext cx="285366" cy="727291"/>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4238260" y="3007460"/>
              <a:ext cx="249212" cy="168301"/>
            </a:xfrm>
            <a:prstGeom prst="rect">
              <a:avLst/>
            </a:prstGeom>
            <a:noFill/>
            <a:ln w="19050" cmpd="sng">
              <a:noFill/>
            </a:ln>
            <a:effectLst/>
          </p:spPr>
          <p:txBody>
            <a:bodyPr wrap="none" rtlCol="0">
              <a:spAutoFit/>
            </a:bodyPr>
            <a:lstStyle/>
            <a:p>
              <a:r>
                <a:rPr lang="en-US" sz="1200" b="1" dirty="0"/>
                <a:t>52</a:t>
              </a:r>
            </a:p>
          </p:txBody>
        </p:sp>
        <p:sp>
          <p:nvSpPr>
            <p:cNvPr id="21" name="TextBox 20"/>
            <p:cNvSpPr txBox="1"/>
            <p:nvPr/>
          </p:nvSpPr>
          <p:spPr>
            <a:xfrm>
              <a:off x="4837144" y="2987101"/>
              <a:ext cx="249212" cy="168301"/>
            </a:xfrm>
            <a:prstGeom prst="rect">
              <a:avLst/>
            </a:prstGeom>
            <a:noFill/>
            <a:ln w="19050" cmpd="sng">
              <a:noFill/>
            </a:ln>
            <a:effectLst/>
          </p:spPr>
          <p:txBody>
            <a:bodyPr wrap="none" rtlCol="0">
              <a:spAutoFit/>
            </a:bodyPr>
            <a:lstStyle/>
            <a:p>
              <a:r>
                <a:rPr lang="en-US" sz="1200" b="1" dirty="0"/>
                <a:t>46</a:t>
              </a:r>
            </a:p>
          </p:txBody>
        </p:sp>
        <p:sp>
          <p:nvSpPr>
            <p:cNvPr id="22" name="TextBox 21"/>
            <p:cNvSpPr txBox="1"/>
            <p:nvPr/>
          </p:nvSpPr>
          <p:spPr>
            <a:xfrm>
              <a:off x="482779" y="3349288"/>
              <a:ext cx="249212" cy="168301"/>
            </a:xfrm>
            <a:prstGeom prst="rect">
              <a:avLst/>
            </a:prstGeom>
            <a:noFill/>
            <a:ln w="19050" cmpd="sng">
              <a:noFill/>
            </a:ln>
            <a:effectLst/>
          </p:spPr>
          <p:txBody>
            <a:bodyPr wrap="none" rtlCol="0">
              <a:spAutoFit/>
            </a:bodyPr>
            <a:lstStyle/>
            <a:p>
              <a:r>
                <a:rPr lang="en-US" sz="1200" b="1" dirty="0"/>
                <a:t>62</a:t>
              </a:r>
            </a:p>
          </p:txBody>
        </p:sp>
        <p:sp>
          <p:nvSpPr>
            <p:cNvPr id="23" name="TextBox 22"/>
            <p:cNvSpPr txBox="1"/>
            <p:nvPr/>
          </p:nvSpPr>
          <p:spPr>
            <a:xfrm>
              <a:off x="1763977" y="3644153"/>
              <a:ext cx="249212" cy="168301"/>
            </a:xfrm>
            <a:prstGeom prst="rect">
              <a:avLst/>
            </a:prstGeom>
            <a:noFill/>
            <a:ln w="19050" cmpd="sng">
              <a:noFill/>
            </a:ln>
            <a:effectLst/>
          </p:spPr>
          <p:txBody>
            <a:bodyPr wrap="none" rtlCol="0">
              <a:spAutoFit/>
            </a:bodyPr>
            <a:lstStyle/>
            <a:p>
              <a:r>
                <a:rPr lang="en-US" sz="1200" b="1" dirty="0"/>
                <a:t>69</a:t>
              </a:r>
            </a:p>
          </p:txBody>
        </p:sp>
        <p:sp>
          <p:nvSpPr>
            <p:cNvPr id="24" name="TextBox 23"/>
            <p:cNvSpPr txBox="1"/>
            <p:nvPr/>
          </p:nvSpPr>
          <p:spPr>
            <a:xfrm>
              <a:off x="4240935" y="3837886"/>
              <a:ext cx="249212" cy="168301"/>
            </a:xfrm>
            <a:prstGeom prst="rect">
              <a:avLst/>
            </a:prstGeom>
            <a:noFill/>
            <a:ln w="19050" cmpd="sng">
              <a:noFill/>
            </a:ln>
            <a:effectLst/>
          </p:spPr>
          <p:txBody>
            <a:bodyPr wrap="none" rtlCol="0">
              <a:spAutoFit/>
            </a:bodyPr>
            <a:lstStyle/>
            <a:p>
              <a:r>
                <a:rPr lang="en-US" sz="1200" b="1" dirty="0"/>
                <a:t>36</a:t>
              </a:r>
            </a:p>
          </p:txBody>
        </p:sp>
        <p:sp>
          <p:nvSpPr>
            <p:cNvPr id="25" name="TextBox 24"/>
            <p:cNvSpPr txBox="1"/>
            <p:nvPr/>
          </p:nvSpPr>
          <p:spPr>
            <a:xfrm>
              <a:off x="1235519" y="3331298"/>
              <a:ext cx="249212" cy="168301"/>
            </a:xfrm>
            <a:prstGeom prst="rect">
              <a:avLst/>
            </a:prstGeom>
            <a:noFill/>
            <a:ln w="19050" cmpd="sng">
              <a:noFill/>
            </a:ln>
            <a:effectLst/>
          </p:spPr>
          <p:txBody>
            <a:bodyPr wrap="none" rtlCol="0">
              <a:spAutoFit/>
            </a:bodyPr>
            <a:lstStyle/>
            <a:p>
              <a:r>
                <a:rPr lang="en-US" sz="1200" b="1" dirty="0"/>
                <a:t>75</a:t>
              </a:r>
            </a:p>
          </p:txBody>
        </p:sp>
        <p:sp>
          <p:nvSpPr>
            <p:cNvPr id="26" name="TextBox 25"/>
            <p:cNvSpPr txBox="1"/>
            <p:nvPr/>
          </p:nvSpPr>
          <p:spPr>
            <a:xfrm>
              <a:off x="3596335" y="2792016"/>
              <a:ext cx="249212" cy="168301"/>
            </a:xfrm>
            <a:prstGeom prst="rect">
              <a:avLst/>
            </a:prstGeom>
            <a:noFill/>
            <a:effectLst/>
          </p:spPr>
          <p:txBody>
            <a:bodyPr wrap="none" rtlCol="0">
              <a:spAutoFit/>
            </a:bodyPr>
            <a:lstStyle/>
            <a:p>
              <a:r>
                <a:rPr lang="en-US" sz="1200" b="1" dirty="0"/>
                <a:t>40</a:t>
              </a:r>
            </a:p>
          </p:txBody>
        </p:sp>
        <p:sp>
          <p:nvSpPr>
            <p:cNvPr id="27" name="TextBox 26"/>
            <p:cNvSpPr txBox="1"/>
            <p:nvPr/>
          </p:nvSpPr>
          <p:spPr>
            <a:xfrm>
              <a:off x="1230549" y="4194551"/>
              <a:ext cx="249212" cy="168301"/>
            </a:xfrm>
            <a:prstGeom prst="rect">
              <a:avLst/>
            </a:prstGeom>
            <a:noFill/>
            <a:ln w="19050" cmpd="sng">
              <a:noFill/>
            </a:ln>
            <a:effectLst/>
          </p:spPr>
          <p:txBody>
            <a:bodyPr wrap="none" rtlCol="0">
              <a:spAutoFit/>
            </a:bodyPr>
            <a:lstStyle/>
            <a:p>
              <a:r>
                <a:rPr lang="en-US" sz="1200" b="1" dirty="0"/>
                <a:t>66</a:t>
              </a:r>
            </a:p>
          </p:txBody>
        </p:sp>
        <p:sp>
          <p:nvSpPr>
            <p:cNvPr id="28" name="TextBox 27"/>
            <p:cNvSpPr txBox="1"/>
            <p:nvPr/>
          </p:nvSpPr>
          <p:spPr>
            <a:xfrm>
              <a:off x="1952337" y="2681540"/>
              <a:ext cx="249212" cy="168301"/>
            </a:xfrm>
            <a:prstGeom prst="rect">
              <a:avLst/>
            </a:prstGeom>
            <a:noFill/>
            <a:ln w="19050" cmpd="sng">
              <a:noFill/>
            </a:ln>
            <a:effectLst/>
          </p:spPr>
          <p:txBody>
            <a:bodyPr wrap="none" rtlCol="0">
              <a:spAutoFit/>
            </a:bodyPr>
            <a:lstStyle/>
            <a:p>
              <a:r>
                <a:rPr lang="en-US" sz="1200" b="1" dirty="0"/>
                <a:t>41</a:t>
              </a:r>
            </a:p>
          </p:txBody>
        </p:sp>
        <p:sp>
          <p:nvSpPr>
            <p:cNvPr id="29" name="TextBox 28"/>
            <p:cNvSpPr txBox="1"/>
            <p:nvPr/>
          </p:nvSpPr>
          <p:spPr>
            <a:xfrm>
              <a:off x="842594" y="3133844"/>
              <a:ext cx="249212" cy="168301"/>
            </a:xfrm>
            <a:prstGeom prst="rect">
              <a:avLst/>
            </a:prstGeom>
            <a:noFill/>
            <a:ln w="19050" cmpd="sng">
              <a:noFill/>
            </a:ln>
            <a:effectLst/>
          </p:spPr>
          <p:txBody>
            <a:bodyPr wrap="none" rtlCol="0">
              <a:spAutoFit/>
            </a:bodyPr>
            <a:lstStyle/>
            <a:p>
              <a:r>
                <a:rPr lang="en-US" sz="1200" b="1" dirty="0"/>
                <a:t>51</a:t>
              </a:r>
            </a:p>
          </p:txBody>
        </p:sp>
        <p:sp>
          <p:nvSpPr>
            <p:cNvPr id="30" name="TextBox 29"/>
            <p:cNvSpPr txBox="1"/>
            <p:nvPr/>
          </p:nvSpPr>
          <p:spPr>
            <a:xfrm>
              <a:off x="2804466" y="2583871"/>
              <a:ext cx="306489" cy="168301"/>
            </a:xfrm>
            <a:prstGeom prst="rect">
              <a:avLst/>
            </a:prstGeom>
            <a:noFill/>
            <a:ln w="19050" cmpd="sng">
              <a:noFill/>
            </a:ln>
            <a:effectLst/>
          </p:spPr>
          <p:txBody>
            <a:bodyPr wrap="none" rtlCol="0">
              <a:spAutoFit/>
            </a:bodyPr>
            <a:lstStyle/>
            <a:p>
              <a:r>
                <a:rPr lang="en-US" sz="1200" b="1" dirty="0"/>
                <a:t>100</a:t>
              </a:r>
            </a:p>
          </p:txBody>
        </p:sp>
        <p:sp>
          <p:nvSpPr>
            <p:cNvPr id="31" name="TextBox 30"/>
            <p:cNvSpPr txBox="1"/>
            <p:nvPr/>
          </p:nvSpPr>
          <p:spPr>
            <a:xfrm>
              <a:off x="2718346" y="3996467"/>
              <a:ext cx="249212" cy="168301"/>
            </a:xfrm>
            <a:prstGeom prst="rect">
              <a:avLst/>
            </a:prstGeom>
            <a:noFill/>
            <a:ln w="19050" cmpd="sng">
              <a:noFill/>
            </a:ln>
            <a:effectLst/>
          </p:spPr>
          <p:txBody>
            <a:bodyPr wrap="none" rtlCol="0">
              <a:spAutoFit/>
            </a:bodyPr>
            <a:lstStyle/>
            <a:p>
              <a:r>
                <a:rPr lang="en-US" sz="1200" b="1" dirty="0"/>
                <a:t>45</a:t>
              </a:r>
            </a:p>
          </p:txBody>
        </p:sp>
        <p:sp>
          <p:nvSpPr>
            <p:cNvPr id="32" name="TextBox 31"/>
            <p:cNvSpPr txBox="1"/>
            <p:nvPr/>
          </p:nvSpPr>
          <p:spPr>
            <a:xfrm>
              <a:off x="3694308" y="3739080"/>
              <a:ext cx="249212" cy="168301"/>
            </a:xfrm>
            <a:prstGeom prst="rect">
              <a:avLst/>
            </a:prstGeom>
            <a:noFill/>
            <a:effectLst/>
          </p:spPr>
          <p:txBody>
            <a:bodyPr wrap="none" rtlCol="0">
              <a:spAutoFit/>
            </a:bodyPr>
            <a:lstStyle/>
            <a:p>
              <a:r>
                <a:rPr lang="en-US" sz="1200" b="1" dirty="0"/>
                <a:t>35</a:t>
              </a:r>
            </a:p>
          </p:txBody>
        </p:sp>
        <p:sp>
          <p:nvSpPr>
            <p:cNvPr id="33" name="TextBox 32"/>
            <p:cNvSpPr txBox="1"/>
            <p:nvPr/>
          </p:nvSpPr>
          <p:spPr>
            <a:xfrm>
              <a:off x="674614" y="3979546"/>
              <a:ext cx="249212" cy="168301"/>
            </a:xfrm>
            <a:prstGeom prst="rect">
              <a:avLst/>
            </a:prstGeom>
            <a:noFill/>
            <a:ln w="19050" cmpd="sng">
              <a:noFill/>
            </a:ln>
            <a:effectLst/>
          </p:spPr>
          <p:txBody>
            <a:bodyPr wrap="none" rtlCol="0">
              <a:spAutoFit/>
            </a:bodyPr>
            <a:lstStyle/>
            <a:p>
              <a:r>
                <a:rPr lang="en-US" sz="1200" b="1" dirty="0"/>
                <a:t>43</a:t>
              </a:r>
            </a:p>
          </p:txBody>
        </p:sp>
        <p:sp>
          <p:nvSpPr>
            <p:cNvPr id="34" name="TextBox 33"/>
            <p:cNvSpPr txBox="1"/>
            <p:nvPr/>
          </p:nvSpPr>
          <p:spPr>
            <a:xfrm>
              <a:off x="1758999" y="2891645"/>
              <a:ext cx="249212" cy="168301"/>
            </a:xfrm>
            <a:prstGeom prst="rect">
              <a:avLst/>
            </a:prstGeom>
            <a:noFill/>
            <a:effectLst/>
          </p:spPr>
          <p:txBody>
            <a:bodyPr wrap="none" rtlCol="0">
              <a:spAutoFit/>
            </a:bodyPr>
            <a:lstStyle/>
            <a:p>
              <a:r>
                <a:rPr lang="en-US" sz="1200" b="1" dirty="0"/>
                <a:t>37</a:t>
              </a:r>
            </a:p>
          </p:txBody>
        </p:sp>
        <p:cxnSp>
          <p:nvCxnSpPr>
            <p:cNvPr id="35" name="Straight Connector 34"/>
            <p:cNvCxnSpPr>
              <a:stCxn id="5" idx="5"/>
              <a:endCxn id="8" idx="0"/>
            </p:cNvCxnSpPr>
            <p:nvPr/>
          </p:nvCxnSpPr>
          <p:spPr>
            <a:xfrm>
              <a:off x="1608466" y="2809750"/>
              <a:ext cx="392101" cy="408303"/>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a:stCxn id="9" idx="0"/>
              <a:endCxn id="8" idx="4"/>
            </p:cNvCxnSpPr>
            <p:nvPr/>
          </p:nvCxnSpPr>
          <p:spPr>
            <a:xfrm flipH="1" flipV="1">
              <a:off x="2000567" y="3506527"/>
              <a:ext cx="2628" cy="521062"/>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a:stCxn id="8" idx="5"/>
              <a:endCxn id="18" idx="1"/>
            </p:cNvCxnSpPr>
            <p:nvPr/>
          </p:nvCxnSpPr>
          <p:spPr>
            <a:xfrm>
              <a:off x="2280649" y="3464281"/>
              <a:ext cx="124331" cy="244015"/>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a:stCxn id="18" idx="7"/>
              <a:endCxn id="11" idx="4"/>
            </p:cNvCxnSpPr>
            <p:nvPr/>
          </p:nvCxnSpPr>
          <p:spPr>
            <a:xfrm flipV="1">
              <a:off x="3192128" y="3448478"/>
              <a:ext cx="135722" cy="259818"/>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a:stCxn id="7" idx="6"/>
              <a:endCxn id="9" idx="3"/>
            </p:cNvCxnSpPr>
            <p:nvPr/>
          </p:nvCxnSpPr>
          <p:spPr>
            <a:xfrm flipV="1">
              <a:off x="1247690" y="4273817"/>
              <a:ext cx="394202" cy="15219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a:stCxn id="7" idx="1"/>
              <a:endCxn id="5" idx="2"/>
            </p:cNvCxnSpPr>
            <p:nvPr/>
          </p:nvCxnSpPr>
          <p:spPr>
            <a:xfrm flipV="1">
              <a:off x="438985" y="2707759"/>
              <a:ext cx="513464" cy="1616257"/>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a:stCxn id="10" idx="3"/>
              <a:endCxn id="13" idx="0"/>
            </p:cNvCxnSpPr>
            <p:nvPr/>
          </p:nvCxnSpPr>
          <p:spPr>
            <a:xfrm flipH="1">
              <a:off x="4226265" y="2820203"/>
              <a:ext cx="141727" cy="532544"/>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a:stCxn id="10" idx="1"/>
              <a:endCxn id="5" idx="7"/>
            </p:cNvCxnSpPr>
            <p:nvPr/>
          </p:nvCxnSpPr>
          <p:spPr>
            <a:xfrm flipH="1" flipV="1">
              <a:off x="1608466" y="2605768"/>
              <a:ext cx="2759526" cy="10453"/>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a:stCxn id="9" idx="1"/>
              <a:endCxn id="5" idx="4"/>
            </p:cNvCxnSpPr>
            <p:nvPr/>
          </p:nvCxnSpPr>
          <p:spPr>
            <a:xfrm flipH="1" flipV="1">
              <a:off x="1336735" y="2851996"/>
              <a:ext cx="305157" cy="1217839"/>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a:stCxn id="7" idx="0"/>
              <a:endCxn id="6" idx="4"/>
            </p:cNvCxnSpPr>
            <p:nvPr/>
          </p:nvCxnSpPr>
          <p:spPr>
            <a:xfrm flipV="1">
              <a:off x="773962" y="3909004"/>
              <a:ext cx="291042" cy="372766"/>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a:stCxn id="6" idx="0"/>
              <a:endCxn id="5" idx="3"/>
            </p:cNvCxnSpPr>
            <p:nvPr/>
          </p:nvCxnSpPr>
          <p:spPr>
            <a:xfrm flipV="1">
              <a:off x="1065004" y="2809750"/>
              <a:ext cx="0" cy="81078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a:stCxn id="10" idx="5"/>
              <a:endCxn id="14" idx="0"/>
            </p:cNvCxnSpPr>
            <p:nvPr/>
          </p:nvCxnSpPr>
          <p:spPr>
            <a:xfrm>
              <a:off x="4981475" y="2820203"/>
              <a:ext cx="207609" cy="537282"/>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7" name="Oval 46"/>
            <p:cNvSpPr/>
            <p:nvPr/>
          </p:nvSpPr>
          <p:spPr>
            <a:xfrm>
              <a:off x="3228987" y="4022436"/>
              <a:ext cx="825776" cy="288474"/>
            </a:xfrm>
            <a:prstGeom prst="ellipse">
              <a:avLst/>
            </a:prstGeom>
            <a:noFill/>
            <a:ln w="1905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tx1"/>
                  </a:solidFill>
                  <a:effectLst>
                    <a:innerShdw blurRad="63500" dist="50800" dir="10800000">
                      <a:prstClr val="black">
                        <a:alpha val="50000"/>
                      </a:prstClr>
                    </a:innerShdw>
                  </a:effectLst>
                </a:rPr>
                <a:t>MCP-1</a:t>
              </a:r>
            </a:p>
          </p:txBody>
        </p:sp>
        <p:cxnSp>
          <p:nvCxnSpPr>
            <p:cNvPr id="48" name="Straight Connector 47"/>
            <p:cNvCxnSpPr>
              <a:stCxn id="47" idx="0"/>
              <a:endCxn id="13" idx="3"/>
            </p:cNvCxnSpPr>
            <p:nvPr/>
          </p:nvCxnSpPr>
          <p:spPr>
            <a:xfrm flipV="1">
              <a:off x="3641875" y="3598975"/>
              <a:ext cx="264794" cy="423461"/>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a:stCxn id="16" idx="1"/>
              <a:endCxn id="13" idx="4"/>
            </p:cNvCxnSpPr>
            <p:nvPr/>
          </p:nvCxnSpPr>
          <p:spPr>
            <a:xfrm flipH="1" flipV="1">
              <a:off x="4226265" y="3641221"/>
              <a:ext cx="172554" cy="732029"/>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a:stCxn id="16" idx="2"/>
              <a:endCxn id="47" idx="4"/>
            </p:cNvCxnSpPr>
            <p:nvPr/>
          </p:nvCxnSpPr>
          <p:spPr>
            <a:xfrm flipH="1" flipV="1">
              <a:off x="3641875" y="4310910"/>
              <a:ext cx="652376" cy="164331"/>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51" name="Oval 50"/>
            <p:cNvSpPr/>
            <p:nvPr/>
          </p:nvSpPr>
          <p:spPr>
            <a:xfrm>
              <a:off x="2280649" y="2926450"/>
              <a:ext cx="547101" cy="288474"/>
            </a:xfrm>
            <a:prstGeom prst="ellipse">
              <a:avLst/>
            </a:prstGeom>
            <a:noFill/>
            <a:ln w="1905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tx1"/>
                  </a:solidFill>
                  <a:effectLst>
                    <a:innerShdw blurRad="63500" dist="50800" dir="10800000">
                      <a:prstClr val="black">
                        <a:alpha val="50000"/>
                      </a:prstClr>
                    </a:innerShdw>
                  </a:effectLst>
                </a:rPr>
                <a:t>B</a:t>
              </a:r>
            </a:p>
          </p:txBody>
        </p:sp>
        <p:cxnSp>
          <p:nvCxnSpPr>
            <p:cNvPr id="52" name="Straight Connector 51"/>
            <p:cNvCxnSpPr>
              <a:stCxn id="5" idx="6"/>
              <a:endCxn id="51" idx="1"/>
            </p:cNvCxnSpPr>
            <p:nvPr/>
          </p:nvCxnSpPr>
          <p:spPr>
            <a:xfrm>
              <a:off x="1721021" y="2707759"/>
              <a:ext cx="639749" cy="260937"/>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a:stCxn id="11" idx="0"/>
              <a:endCxn id="10" idx="2"/>
            </p:cNvCxnSpPr>
            <p:nvPr/>
          </p:nvCxnSpPr>
          <p:spPr>
            <a:xfrm flipV="1">
              <a:off x="3327850" y="2718212"/>
              <a:ext cx="913085" cy="441792"/>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a:stCxn id="9" idx="6"/>
              <a:endCxn id="47" idx="2"/>
            </p:cNvCxnSpPr>
            <p:nvPr/>
          </p:nvCxnSpPr>
          <p:spPr>
            <a:xfrm flipV="1">
              <a:off x="2514155" y="4166673"/>
              <a:ext cx="714832" cy="5153"/>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2973159" y="3476749"/>
              <a:ext cx="306489" cy="168301"/>
            </a:xfrm>
            <a:prstGeom prst="rect">
              <a:avLst/>
            </a:prstGeom>
            <a:noFill/>
            <a:ln w="19050" cmpd="sng">
              <a:noFill/>
            </a:ln>
            <a:effectLst/>
          </p:spPr>
          <p:txBody>
            <a:bodyPr wrap="none" rtlCol="0">
              <a:spAutoFit/>
            </a:bodyPr>
            <a:lstStyle/>
            <a:p>
              <a:r>
                <a:rPr lang="en-US" sz="1200" b="1" dirty="0"/>
                <a:t>100</a:t>
              </a:r>
            </a:p>
          </p:txBody>
        </p:sp>
        <p:sp>
          <p:nvSpPr>
            <p:cNvPr id="56" name="TextBox 55"/>
            <p:cNvSpPr txBox="1"/>
            <p:nvPr/>
          </p:nvSpPr>
          <p:spPr>
            <a:xfrm>
              <a:off x="5331282" y="3727607"/>
              <a:ext cx="306489" cy="168301"/>
            </a:xfrm>
            <a:prstGeom prst="rect">
              <a:avLst/>
            </a:prstGeom>
            <a:noFill/>
            <a:ln w="19050" cmpd="sng">
              <a:noFill/>
            </a:ln>
            <a:effectLst/>
          </p:spPr>
          <p:txBody>
            <a:bodyPr wrap="none" rtlCol="0">
              <a:spAutoFit/>
            </a:bodyPr>
            <a:lstStyle/>
            <a:p>
              <a:r>
                <a:rPr lang="en-US" sz="1200" b="1" dirty="0"/>
                <a:t>100</a:t>
              </a:r>
            </a:p>
          </p:txBody>
        </p:sp>
        <p:sp>
          <p:nvSpPr>
            <p:cNvPr id="57" name="TextBox 56"/>
            <p:cNvSpPr txBox="1"/>
            <p:nvPr/>
          </p:nvSpPr>
          <p:spPr>
            <a:xfrm>
              <a:off x="3949597" y="4245199"/>
              <a:ext cx="249212" cy="168301"/>
            </a:xfrm>
            <a:prstGeom prst="rect">
              <a:avLst/>
            </a:prstGeom>
            <a:noFill/>
            <a:ln w="19050" cmpd="sng">
              <a:noFill/>
            </a:ln>
            <a:effectLst/>
          </p:spPr>
          <p:txBody>
            <a:bodyPr wrap="none" rtlCol="0">
              <a:spAutoFit/>
            </a:bodyPr>
            <a:lstStyle/>
            <a:p>
              <a:r>
                <a:rPr lang="en-US" sz="1200" b="1" dirty="0"/>
                <a:t>42</a:t>
              </a:r>
            </a:p>
          </p:txBody>
        </p:sp>
        <p:sp>
          <p:nvSpPr>
            <p:cNvPr id="58" name="TextBox 57"/>
            <p:cNvSpPr txBox="1"/>
            <p:nvPr/>
          </p:nvSpPr>
          <p:spPr>
            <a:xfrm>
              <a:off x="5070405" y="4244622"/>
              <a:ext cx="249212" cy="168301"/>
            </a:xfrm>
            <a:prstGeom prst="rect">
              <a:avLst/>
            </a:prstGeom>
            <a:noFill/>
            <a:ln w="19050" cmpd="sng">
              <a:noFill/>
            </a:ln>
            <a:effectLst/>
          </p:spPr>
          <p:txBody>
            <a:bodyPr wrap="none" rtlCol="0">
              <a:spAutoFit/>
            </a:bodyPr>
            <a:lstStyle/>
            <a:p>
              <a:r>
                <a:rPr lang="en-US" sz="1200" b="1" dirty="0"/>
                <a:t>51</a:t>
              </a:r>
            </a:p>
          </p:txBody>
        </p:sp>
        <p:sp>
          <p:nvSpPr>
            <p:cNvPr id="59" name="TextBox 58"/>
            <p:cNvSpPr txBox="1"/>
            <p:nvPr/>
          </p:nvSpPr>
          <p:spPr>
            <a:xfrm>
              <a:off x="4835092" y="3846803"/>
              <a:ext cx="249212" cy="168301"/>
            </a:xfrm>
            <a:prstGeom prst="rect">
              <a:avLst/>
            </a:prstGeom>
            <a:noFill/>
            <a:ln w="19050" cmpd="sng">
              <a:noFill/>
            </a:ln>
            <a:effectLst/>
          </p:spPr>
          <p:txBody>
            <a:bodyPr wrap="none" rtlCol="0">
              <a:spAutoFit/>
            </a:bodyPr>
            <a:lstStyle/>
            <a:p>
              <a:r>
                <a:rPr lang="en-US" sz="1200" b="1" dirty="0"/>
                <a:t>59</a:t>
              </a:r>
            </a:p>
          </p:txBody>
        </p:sp>
        <p:sp>
          <p:nvSpPr>
            <p:cNvPr id="60" name="TextBox 59"/>
            <p:cNvSpPr txBox="1"/>
            <p:nvPr/>
          </p:nvSpPr>
          <p:spPr>
            <a:xfrm>
              <a:off x="2295210" y="3476854"/>
              <a:ext cx="249212" cy="168301"/>
            </a:xfrm>
            <a:prstGeom prst="rect">
              <a:avLst/>
            </a:prstGeom>
            <a:noFill/>
            <a:ln w="19050" cmpd="sng">
              <a:noFill/>
            </a:ln>
            <a:effectLst/>
          </p:spPr>
          <p:txBody>
            <a:bodyPr wrap="none" rtlCol="0">
              <a:spAutoFit/>
            </a:bodyPr>
            <a:lstStyle/>
            <a:p>
              <a:r>
                <a:rPr lang="en-US" sz="1200" b="1" dirty="0"/>
                <a:t>47</a:t>
              </a:r>
            </a:p>
          </p:txBody>
        </p:sp>
      </p:grpSp>
      <p:pic>
        <p:nvPicPr>
          <p:cNvPr id="61" name="Picture 5"/>
          <p:cNvPicPr>
            <a:picLocks noChangeAspect="1" noChangeArrowheads="1"/>
          </p:cNvPicPr>
          <p:nvPr/>
        </p:nvPicPr>
        <p:blipFill>
          <a:blip r:embed="rId2" cstate="print"/>
          <a:srcRect/>
          <a:stretch>
            <a:fillRect/>
          </a:stretch>
        </p:blipFill>
        <p:spPr bwMode="auto">
          <a:xfrm>
            <a:off x="0" y="0"/>
            <a:ext cx="390823" cy="1847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2" name="Rectangle 61"/>
          <p:cNvSpPr/>
          <p:nvPr/>
        </p:nvSpPr>
        <p:spPr>
          <a:xfrm>
            <a:off x="2763037" y="90014"/>
            <a:ext cx="3478810" cy="40011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r>
              <a:rPr lang="en-US" sz="2000" b="1" dirty="0">
                <a:solidFill>
                  <a:schemeClr val="tx2">
                    <a:lumMod val="50000"/>
                  </a:schemeClr>
                </a:solidFill>
                <a:latin typeface="Arial" charset="0"/>
                <a:cs typeface="Arial" charset="0"/>
              </a:rPr>
              <a:t>Bayesian network </a:t>
            </a:r>
            <a:r>
              <a:rPr lang="en-US" sz="2000" b="1" dirty="0" smtClean="0">
                <a:solidFill>
                  <a:schemeClr val="tx2">
                    <a:lumMod val="50000"/>
                  </a:schemeClr>
                </a:solidFill>
                <a:latin typeface="Arial" charset="0"/>
                <a:cs typeface="Arial" charset="0"/>
              </a:rPr>
              <a:t>model</a:t>
            </a:r>
            <a:endParaRPr lang="es-US" sz="2000" b="1" dirty="0">
              <a:solidFill>
                <a:schemeClr val="tx2">
                  <a:lumMod val="50000"/>
                </a:schemeClr>
              </a:solidFill>
              <a:latin typeface="Arial" charset="0"/>
              <a:cs typeface="Arial" charset="0"/>
            </a:endParaRPr>
          </a:p>
        </p:txBody>
      </p:sp>
      <p:sp>
        <p:nvSpPr>
          <p:cNvPr id="63" name="Rectangle 62"/>
          <p:cNvSpPr/>
          <p:nvPr/>
        </p:nvSpPr>
        <p:spPr>
          <a:xfrm>
            <a:off x="6412576" y="6642556"/>
            <a:ext cx="2367956" cy="215444"/>
          </a:xfrm>
          <a:prstGeom prst="rect">
            <a:avLst/>
          </a:prstGeom>
        </p:spPr>
        <p:txBody>
          <a:bodyPr wrap="none">
            <a:spAutoFit/>
          </a:bodyPr>
          <a:lstStyle/>
          <a:p>
            <a:r>
              <a:rPr lang="it-IT" sz="800" dirty="0">
                <a:latin typeface="AdvTT94c8263f.I"/>
              </a:rPr>
              <a:t>V. Kouri et al. / EBioMedicine 2 (2015) 244</a:t>
            </a:r>
            <a:r>
              <a:rPr lang="it-IT" sz="800" dirty="0">
                <a:latin typeface="AdvTT94c8263f.I+20"/>
              </a:rPr>
              <a:t>–</a:t>
            </a:r>
            <a:r>
              <a:rPr lang="it-IT" sz="800" dirty="0">
                <a:latin typeface="AdvTT94c8263f.I"/>
              </a:rPr>
              <a:t>254</a:t>
            </a:r>
            <a:endParaRPr lang="es-US" dirty="0"/>
          </a:p>
        </p:txBody>
      </p:sp>
      <p:sp>
        <p:nvSpPr>
          <p:cNvPr id="64" name="Rectangle 63"/>
          <p:cNvSpPr/>
          <p:nvPr/>
        </p:nvSpPr>
        <p:spPr>
          <a:xfrm>
            <a:off x="194273" y="4520935"/>
            <a:ext cx="7766503" cy="307777"/>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r>
              <a:rPr lang="en-US" sz="1400" b="1" dirty="0">
                <a:latin typeface="Arial" charset="0"/>
                <a:cs typeface="Arial" charset="0"/>
              </a:rPr>
              <a:t>Bayesian network model to predict either AIDS-RP or AIDS (AIDS-NP+AIDS-RP) patients.  </a:t>
            </a:r>
            <a:endParaRPr lang="es-US" sz="1400" b="1" dirty="0">
              <a:latin typeface="Arial" charset="0"/>
              <a:cs typeface="Arial" charset="0"/>
            </a:endParaRPr>
          </a:p>
        </p:txBody>
      </p:sp>
    </p:spTree>
    <p:extLst>
      <p:ext uri="{BB962C8B-B14F-4D97-AF65-F5344CB8AC3E}">
        <p14:creationId xmlns:p14="http://schemas.microsoft.com/office/powerpoint/2010/main" val="41699017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t="4468"/>
          <a:stretch/>
        </p:blipFill>
        <p:spPr>
          <a:xfrm>
            <a:off x="196948" y="572490"/>
            <a:ext cx="8841106" cy="6117379"/>
          </a:xfrm>
          <a:prstGeom prst="rect">
            <a:avLst/>
          </a:prstGeom>
        </p:spPr>
      </p:pic>
      <p:pic>
        <p:nvPicPr>
          <p:cNvPr id="4" name="Picture 5"/>
          <p:cNvPicPr>
            <a:picLocks noChangeAspect="1" noChangeArrowheads="1"/>
          </p:cNvPicPr>
          <p:nvPr/>
        </p:nvPicPr>
        <p:blipFill>
          <a:blip r:embed="rId4" cstate="print"/>
          <a:srcRect/>
          <a:stretch>
            <a:fillRect/>
          </a:stretch>
        </p:blipFill>
        <p:spPr bwMode="auto">
          <a:xfrm>
            <a:off x="0" y="0"/>
            <a:ext cx="362678" cy="1714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9 CuadroTexto"/>
          <p:cNvSpPr txBox="1"/>
          <p:nvPr/>
        </p:nvSpPr>
        <p:spPr>
          <a:xfrm>
            <a:off x="521512" y="60487"/>
            <a:ext cx="8516542" cy="369332"/>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defPPr>
              <a:defRPr lang="es-US"/>
            </a:defPPr>
            <a:lvl1pPr>
              <a:defRPr sz="2000" b="1">
                <a:solidFill>
                  <a:schemeClr val="tx2">
                    <a:lumMod val="50000"/>
                  </a:schemeClr>
                </a:solidFill>
                <a:latin typeface="Arial" charset="0"/>
                <a:cs typeface="Arial" charset="0"/>
              </a:defRPr>
            </a:lvl1pPr>
          </a:lstStyle>
          <a:p>
            <a:r>
              <a:rPr lang="es-ES" sz="1800" dirty="0" err="1"/>
              <a:t>Comparison</a:t>
            </a:r>
            <a:r>
              <a:rPr lang="es-ES" sz="1800" dirty="0"/>
              <a:t> of variables </a:t>
            </a:r>
            <a:r>
              <a:rPr lang="es-ES" sz="1800" dirty="0" err="1"/>
              <a:t>among</a:t>
            </a:r>
            <a:r>
              <a:rPr lang="es-ES" sz="1800" dirty="0"/>
              <a:t> </a:t>
            </a:r>
            <a:r>
              <a:rPr lang="en-US" sz="1800" dirty="0"/>
              <a:t>HIV subtypes of all the three studied groups</a:t>
            </a:r>
            <a:r>
              <a:rPr lang="es-ES" sz="1800" dirty="0"/>
              <a:t>     </a:t>
            </a:r>
          </a:p>
        </p:txBody>
      </p:sp>
      <p:sp>
        <p:nvSpPr>
          <p:cNvPr id="6" name="12 Elipse"/>
          <p:cNvSpPr/>
          <p:nvPr/>
        </p:nvSpPr>
        <p:spPr>
          <a:xfrm rot="19564228">
            <a:off x="2206940" y="1871376"/>
            <a:ext cx="1060090" cy="35718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7" name="12 Elipse"/>
          <p:cNvSpPr/>
          <p:nvPr/>
        </p:nvSpPr>
        <p:spPr>
          <a:xfrm rot="19564228">
            <a:off x="6659824" y="1890893"/>
            <a:ext cx="1060090" cy="35718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8" name="12 Elipse"/>
          <p:cNvSpPr/>
          <p:nvPr/>
        </p:nvSpPr>
        <p:spPr>
          <a:xfrm rot="19564228">
            <a:off x="2388946" y="3896626"/>
            <a:ext cx="1060090" cy="35718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9" name="12 Elipse"/>
          <p:cNvSpPr/>
          <p:nvPr/>
        </p:nvSpPr>
        <p:spPr>
          <a:xfrm rot="19564228">
            <a:off x="6446592" y="3896626"/>
            <a:ext cx="1060090" cy="35718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10" name="12 Elipse"/>
          <p:cNvSpPr/>
          <p:nvPr/>
        </p:nvSpPr>
        <p:spPr>
          <a:xfrm rot="19564228">
            <a:off x="2226664" y="6243907"/>
            <a:ext cx="1060090" cy="35718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11" name="12 Elipse"/>
          <p:cNvSpPr/>
          <p:nvPr/>
        </p:nvSpPr>
        <p:spPr>
          <a:xfrm rot="19564228">
            <a:off x="6544598" y="6287496"/>
            <a:ext cx="1060090" cy="35718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12" name="Rectangle 11"/>
          <p:cNvSpPr/>
          <p:nvPr/>
        </p:nvSpPr>
        <p:spPr>
          <a:xfrm>
            <a:off x="0" y="6666487"/>
            <a:ext cx="2153931" cy="200055"/>
          </a:xfrm>
          <a:prstGeom prst="rect">
            <a:avLst/>
          </a:prstGeom>
        </p:spPr>
        <p:txBody>
          <a:bodyPr wrap="square">
            <a:spAutoFit/>
          </a:bodyPr>
          <a:lstStyle/>
          <a:p>
            <a:r>
              <a:rPr lang="it-IT" sz="700" dirty="0">
                <a:latin typeface="AdvTT94c8263f.I"/>
              </a:rPr>
              <a:t>V. Kouri et al. / EBioMedicine 2 (2015) 244</a:t>
            </a:r>
            <a:r>
              <a:rPr lang="it-IT" sz="700" dirty="0">
                <a:latin typeface="AdvTT94c8263f.I+20"/>
              </a:rPr>
              <a:t>–</a:t>
            </a:r>
            <a:r>
              <a:rPr lang="it-IT" sz="700" dirty="0">
                <a:latin typeface="AdvTT94c8263f.I"/>
              </a:rPr>
              <a:t>254</a:t>
            </a:r>
            <a:endParaRPr lang="es-US" sz="1600" dirty="0"/>
          </a:p>
        </p:txBody>
      </p:sp>
    </p:spTree>
    <p:extLst>
      <p:ext uri="{BB962C8B-B14F-4D97-AF65-F5344CB8AC3E}">
        <p14:creationId xmlns:p14="http://schemas.microsoft.com/office/powerpoint/2010/main" val="303855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368285" y="636608"/>
            <a:ext cx="6135706" cy="6221392"/>
            <a:chOff x="1368285" y="0"/>
            <a:chExt cx="6135706" cy="6858000"/>
          </a:xfrm>
        </p:grpSpPr>
        <p:pic>
          <p:nvPicPr>
            <p:cNvPr id="2" name="Picture 1"/>
            <p:cNvPicPr>
              <a:picLocks noChangeAspect="1"/>
            </p:cNvPicPr>
            <p:nvPr/>
          </p:nvPicPr>
          <p:blipFill rotWithShape="1">
            <a:blip r:embed="rId2"/>
            <a:srcRect t="4726" b="30022"/>
            <a:stretch/>
          </p:blipFill>
          <p:spPr>
            <a:xfrm>
              <a:off x="1446032" y="0"/>
              <a:ext cx="5758277" cy="4453466"/>
            </a:xfrm>
            <a:prstGeom prst="rect">
              <a:avLst/>
            </a:prstGeom>
          </p:spPr>
        </p:pic>
        <p:pic>
          <p:nvPicPr>
            <p:cNvPr id="3" name="Picture 2"/>
            <p:cNvPicPr>
              <a:picLocks noChangeAspect="1"/>
            </p:cNvPicPr>
            <p:nvPr/>
          </p:nvPicPr>
          <p:blipFill rotWithShape="1">
            <a:blip r:embed="rId3"/>
            <a:srcRect l="23190" t="45718" r="19026" b="14005"/>
            <a:stretch/>
          </p:blipFill>
          <p:spPr>
            <a:xfrm>
              <a:off x="1368285" y="4453466"/>
              <a:ext cx="6135706" cy="2404534"/>
            </a:xfrm>
            <a:prstGeom prst="rect">
              <a:avLst/>
            </a:prstGeom>
          </p:spPr>
        </p:pic>
      </p:grpSp>
      <p:pic>
        <p:nvPicPr>
          <p:cNvPr id="5" name="Picture 5"/>
          <p:cNvPicPr>
            <a:picLocks noChangeAspect="1" noChangeArrowheads="1"/>
          </p:cNvPicPr>
          <p:nvPr/>
        </p:nvPicPr>
        <p:blipFill>
          <a:blip r:embed="rId4" cstate="print"/>
          <a:srcRect/>
          <a:stretch>
            <a:fillRect/>
          </a:stretch>
        </p:blipFill>
        <p:spPr bwMode="auto">
          <a:xfrm>
            <a:off x="0" y="0"/>
            <a:ext cx="362678" cy="1714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9 CuadroTexto"/>
          <p:cNvSpPr txBox="1"/>
          <p:nvPr/>
        </p:nvSpPr>
        <p:spPr>
          <a:xfrm>
            <a:off x="457200" y="0"/>
            <a:ext cx="8343900" cy="646331"/>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defPPr>
              <a:defRPr lang="es-US"/>
            </a:defPPr>
            <a:lvl1pPr>
              <a:defRPr b="1">
                <a:solidFill>
                  <a:schemeClr val="tx2">
                    <a:lumMod val="50000"/>
                  </a:schemeClr>
                </a:solidFill>
                <a:latin typeface="Arial" charset="0"/>
                <a:cs typeface="Arial" charset="0"/>
              </a:defRPr>
            </a:lvl1pPr>
          </a:lstStyle>
          <a:p>
            <a:pPr algn="ctr"/>
            <a:r>
              <a:rPr lang="es-ES" dirty="0" err="1"/>
              <a:t>Comparison</a:t>
            </a:r>
            <a:r>
              <a:rPr lang="es-ES" dirty="0"/>
              <a:t> of variables </a:t>
            </a:r>
            <a:r>
              <a:rPr lang="en-US" dirty="0"/>
              <a:t>between CRF19_cpx and all other HIV subtypes among AIDS-RP</a:t>
            </a:r>
            <a:endParaRPr lang="es-ES" dirty="0"/>
          </a:p>
        </p:txBody>
      </p:sp>
      <p:sp>
        <p:nvSpPr>
          <p:cNvPr id="7" name="Rectangle 6"/>
          <p:cNvSpPr/>
          <p:nvPr/>
        </p:nvSpPr>
        <p:spPr>
          <a:xfrm>
            <a:off x="0" y="6539411"/>
            <a:ext cx="2087256" cy="200055"/>
          </a:xfrm>
          <a:prstGeom prst="rect">
            <a:avLst/>
          </a:prstGeom>
        </p:spPr>
        <p:txBody>
          <a:bodyPr wrap="square">
            <a:spAutoFit/>
          </a:bodyPr>
          <a:lstStyle/>
          <a:p>
            <a:r>
              <a:rPr lang="it-IT" sz="700" dirty="0">
                <a:latin typeface="AdvTT94c8263f.I"/>
              </a:rPr>
              <a:t>V. Kouri et al. / EBioMedicine 2 (2015) 244</a:t>
            </a:r>
            <a:r>
              <a:rPr lang="it-IT" sz="700" dirty="0">
                <a:latin typeface="AdvTT94c8263f.I+20"/>
              </a:rPr>
              <a:t>–</a:t>
            </a:r>
            <a:r>
              <a:rPr lang="it-IT" sz="700" dirty="0">
                <a:latin typeface="AdvTT94c8263f.I"/>
              </a:rPr>
              <a:t>254</a:t>
            </a:r>
            <a:endParaRPr lang="es-US" sz="1600" dirty="0"/>
          </a:p>
        </p:txBody>
      </p:sp>
    </p:spTree>
    <p:extLst>
      <p:ext uri="{BB962C8B-B14F-4D97-AF65-F5344CB8AC3E}">
        <p14:creationId xmlns:p14="http://schemas.microsoft.com/office/powerpoint/2010/main" val="27037452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4494" y="837065"/>
            <a:ext cx="8558279" cy="5139869"/>
          </a:xfrm>
          <a:prstGeom prst="rect">
            <a:avLst/>
          </a:prstGeom>
        </p:spPr>
        <p:txBody>
          <a:bodyPr wrap="square">
            <a:spAutoFit/>
          </a:bodyPr>
          <a:lstStyle/>
          <a:p>
            <a:pPr marL="285750" indent="-285750" algn="just">
              <a:spcBef>
                <a:spcPts val="600"/>
              </a:spcBef>
              <a:spcAft>
                <a:spcPts val="600"/>
              </a:spcAft>
              <a:buFont typeface="Arial" panose="020B0604020202020204" pitchFamily="34" charset="0"/>
              <a:buChar char="•"/>
            </a:pPr>
            <a:endParaRPr lang="en-US" sz="2400" dirty="0"/>
          </a:p>
          <a:p>
            <a:pPr marL="285750" indent="-285750" algn="just">
              <a:spcBef>
                <a:spcPts val="600"/>
              </a:spcBef>
              <a:spcAft>
                <a:spcPts val="600"/>
              </a:spcAft>
              <a:buFont typeface="Arial" panose="020B0604020202020204" pitchFamily="34" charset="0"/>
              <a:buChar char="•"/>
            </a:pPr>
            <a:r>
              <a:rPr lang="en-US" sz="2400" dirty="0" smtClean="0"/>
              <a:t>This </a:t>
            </a:r>
            <a:r>
              <a:rPr lang="en-US" sz="2400" dirty="0"/>
              <a:t>study indicates that the genetic diversity of the Cuban HIV-1 epidemic is very high. </a:t>
            </a:r>
            <a:endParaRPr lang="en-US" sz="2400" dirty="0" smtClean="0"/>
          </a:p>
          <a:p>
            <a:pPr marL="285750" indent="-285750" algn="just">
              <a:spcBef>
                <a:spcPts val="600"/>
              </a:spcBef>
              <a:spcAft>
                <a:spcPts val="600"/>
              </a:spcAft>
              <a:buFont typeface="Arial" panose="020B0604020202020204" pitchFamily="34" charset="0"/>
              <a:buChar char="•"/>
            </a:pPr>
            <a:r>
              <a:rPr lang="en-US" sz="2400" dirty="0" smtClean="0"/>
              <a:t>In </a:t>
            </a:r>
            <a:r>
              <a:rPr lang="en-US" sz="2400" dirty="0"/>
              <a:t>recent years, the frequency of local recombinants is increasing while subtype B is decreasing. </a:t>
            </a:r>
            <a:endParaRPr lang="en-US" sz="2400" dirty="0" smtClean="0"/>
          </a:p>
          <a:p>
            <a:pPr marL="285750" indent="-285750" algn="just">
              <a:spcBef>
                <a:spcPts val="600"/>
              </a:spcBef>
              <a:spcAft>
                <a:spcPts val="600"/>
              </a:spcAft>
              <a:buFont typeface="Arial" panose="020B0604020202020204" pitchFamily="34" charset="0"/>
              <a:buChar char="•"/>
            </a:pPr>
            <a:r>
              <a:rPr lang="en-US" sz="2400" dirty="0"/>
              <a:t>We propose that an evolutionary very fit CRF19_cpx together </a:t>
            </a:r>
            <a:r>
              <a:rPr lang="en-US" sz="2400" dirty="0" smtClean="0"/>
              <a:t>with co-infections </a:t>
            </a:r>
            <a:r>
              <a:rPr lang="en-US" sz="2400" dirty="0"/>
              <a:t>is linked to the increase of rapid progression to AIDS </a:t>
            </a:r>
            <a:r>
              <a:rPr lang="en-US" sz="2400" dirty="0" smtClean="0"/>
              <a:t>in newly </a:t>
            </a:r>
            <a:r>
              <a:rPr lang="en-US" sz="2400" dirty="0"/>
              <a:t>infected patients in Cuba. </a:t>
            </a:r>
            <a:endParaRPr lang="en-US" sz="2400" dirty="0" smtClean="0"/>
          </a:p>
          <a:p>
            <a:pPr marL="285750" indent="-285750" algn="just">
              <a:spcBef>
                <a:spcPts val="600"/>
              </a:spcBef>
              <a:spcAft>
                <a:spcPts val="600"/>
              </a:spcAft>
              <a:buFont typeface="Arial" panose="020B0604020202020204" pitchFamily="34" charset="0"/>
              <a:buChar char="•"/>
            </a:pPr>
            <a:r>
              <a:rPr lang="en-US" sz="2400" dirty="0" smtClean="0"/>
              <a:t>The </a:t>
            </a:r>
            <a:r>
              <a:rPr lang="en-US" sz="2400" dirty="0"/>
              <a:t>robust and significant </a:t>
            </a:r>
            <a:r>
              <a:rPr lang="en-US" sz="2400" dirty="0" smtClean="0"/>
              <a:t>associations with </a:t>
            </a:r>
            <a:r>
              <a:rPr lang="en-US" sz="2400" dirty="0"/>
              <a:t>a fitter protease</a:t>
            </a:r>
            <a:r>
              <a:rPr lang="en-US" sz="2400" dirty="0" smtClean="0"/>
              <a:t>, more </a:t>
            </a:r>
            <a:r>
              <a:rPr lang="en-US" sz="2400" dirty="0"/>
              <a:t>circulating virus, higher </a:t>
            </a:r>
            <a:r>
              <a:rPr lang="en-US" sz="2400" dirty="0" smtClean="0"/>
              <a:t>immune-activation and </a:t>
            </a:r>
            <a:r>
              <a:rPr lang="en-US" sz="2400" dirty="0"/>
              <a:t>CXCR4 co-receptor use suggest that CRF19_cpx may be a </a:t>
            </a:r>
            <a:r>
              <a:rPr lang="en-US" sz="2400" dirty="0" smtClean="0"/>
              <a:t>more </a:t>
            </a:r>
            <a:r>
              <a:rPr lang="es-US" sz="2400" dirty="0" err="1" smtClean="0"/>
              <a:t>pathogenic</a:t>
            </a:r>
            <a:r>
              <a:rPr lang="es-US" sz="2400" dirty="0" smtClean="0"/>
              <a:t> </a:t>
            </a:r>
            <a:r>
              <a:rPr lang="es-US" sz="2400" dirty="0"/>
              <a:t>virus.</a:t>
            </a:r>
          </a:p>
        </p:txBody>
      </p:sp>
      <p:sp>
        <p:nvSpPr>
          <p:cNvPr id="7" name="16 Rectángulo"/>
          <p:cNvSpPr/>
          <p:nvPr/>
        </p:nvSpPr>
        <p:spPr bwMode="auto">
          <a:xfrm>
            <a:off x="-15333" y="-8160"/>
            <a:ext cx="9144000" cy="483103"/>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smtClean="0"/>
              <a:t>Conclusions</a:t>
            </a:r>
            <a:endParaRPr lang="es-ES" sz="3200" b="1" dirty="0"/>
          </a:p>
        </p:txBody>
      </p:sp>
      <p:pic>
        <p:nvPicPr>
          <p:cNvPr id="4" name="Picture 5"/>
          <p:cNvPicPr>
            <a:picLocks noChangeAspect="1" noChangeArrowheads="1"/>
          </p:cNvPicPr>
          <p:nvPr/>
        </p:nvPicPr>
        <p:blipFill>
          <a:blip r:embed="rId2" cstate="print"/>
          <a:srcRect/>
          <a:stretch>
            <a:fillRect/>
          </a:stretch>
        </p:blipFill>
        <p:spPr bwMode="auto">
          <a:xfrm>
            <a:off x="0" y="0"/>
            <a:ext cx="906650" cy="4286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5290036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29200" y="1843168"/>
            <a:ext cx="2875935" cy="4233467"/>
          </a:xfrm>
          <a:prstGeom prst="rect">
            <a:avLst/>
          </a:prstGeom>
        </p:spPr>
        <p:txBody>
          <a:bodyPr wrap="square">
            <a:spAutoFit/>
          </a:bodyPr>
          <a:lstStyle/>
          <a:p>
            <a:pPr algn="just">
              <a:lnSpc>
                <a:spcPct val="115000"/>
              </a:lnSpc>
            </a:pPr>
            <a:r>
              <a:rPr lang="es-US" dirty="0" err="1">
                <a:latin typeface="Calibri" panose="020F0502020204030204" pitchFamily="34" charset="0"/>
                <a:ea typeface="Calibri" panose="020F0502020204030204" pitchFamily="34" charset="0"/>
                <a:cs typeface="Calibri" panose="020F0502020204030204" pitchFamily="34" charset="0"/>
              </a:rPr>
              <a:t>Anne-Mieke</a:t>
            </a:r>
            <a:r>
              <a:rPr lang="es-US" dirty="0">
                <a:latin typeface="Calibri" panose="020F0502020204030204" pitchFamily="34" charset="0"/>
                <a:ea typeface="Calibri" panose="020F0502020204030204" pitchFamily="34" charset="0"/>
                <a:cs typeface="Calibri" panose="020F0502020204030204" pitchFamily="34" charset="0"/>
              </a:rPr>
              <a:t> </a:t>
            </a:r>
            <a:r>
              <a:rPr lang="es-US" dirty="0" err="1">
                <a:latin typeface="Calibri" panose="020F0502020204030204" pitchFamily="34" charset="0"/>
                <a:ea typeface="Calibri" panose="020F0502020204030204" pitchFamily="34" charset="0"/>
                <a:cs typeface="Calibri" panose="020F0502020204030204" pitchFamily="34" charset="0"/>
              </a:rPr>
              <a:t>Vandamme</a:t>
            </a:r>
            <a:r>
              <a:rPr lang="es-US" dirty="0">
                <a:latin typeface="Calibri" panose="020F0502020204030204" pitchFamily="34" charset="0"/>
                <a:ea typeface="Calibri" panose="020F0502020204030204" pitchFamily="34" charset="0"/>
                <a:cs typeface="Calibri" panose="020F0502020204030204" pitchFamily="34" charset="0"/>
              </a:rPr>
              <a:t>, </a:t>
            </a:r>
            <a:r>
              <a:rPr lang="es-US" dirty="0" err="1">
                <a:latin typeface="Calibri" panose="020F0502020204030204" pitchFamily="34" charset="0"/>
                <a:ea typeface="Calibri" panose="020F0502020204030204" pitchFamily="34" charset="0"/>
                <a:cs typeface="Calibri" panose="020F0502020204030204" pitchFamily="34" charset="0"/>
              </a:rPr>
              <a:t>Kristel</a:t>
            </a:r>
            <a:r>
              <a:rPr lang="es-US" dirty="0">
                <a:latin typeface="Calibri" panose="020F0502020204030204" pitchFamily="34" charset="0"/>
                <a:ea typeface="Calibri" panose="020F0502020204030204" pitchFamily="34" charset="0"/>
                <a:cs typeface="Calibri" panose="020F0502020204030204" pitchFamily="34" charset="0"/>
              </a:rPr>
              <a:t> Van </a:t>
            </a:r>
            <a:r>
              <a:rPr lang="es-US" dirty="0" err="1" smtClean="0">
                <a:latin typeface="Calibri" panose="020F0502020204030204" pitchFamily="34" charset="0"/>
                <a:ea typeface="Calibri" panose="020F0502020204030204" pitchFamily="34" charset="0"/>
                <a:cs typeface="Calibri" panose="020F0502020204030204" pitchFamily="34" charset="0"/>
              </a:rPr>
              <a:t>Laethem</a:t>
            </a:r>
            <a:r>
              <a:rPr lang="es-US" dirty="0" smtClean="0">
                <a:latin typeface="Calibri" panose="020F0502020204030204" pitchFamily="34" charset="0"/>
                <a:ea typeface="Calibri" panose="020F0502020204030204" pitchFamily="34" charset="0"/>
                <a:cs typeface="Calibri" panose="020F0502020204030204" pitchFamily="34" charset="0"/>
              </a:rPr>
              <a:t>,</a:t>
            </a:r>
            <a:endParaRPr lang="es-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es-US" dirty="0" smtClean="0">
                <a:latin typeface="Calibri" panose="020F0502020204030204" pitchFamily="34" charset="0"/>
                <a:ea typeface="Calibri" panose="020F0502020204030204" pitchFamily="34" charset="0"/>
                <a:cs typeface="Calibri" panose="020F0502020204030204" pitchFamily="34" charset="0"/>
              </a:rPr>
              <a:t>Ricardo </a:t>
            </a:r>
            <a:r>
              <a:rPr lang="es-US" dirty="0" err="1">
                <a:latin typeface="Calibri" panose="020F0502020204030204" pitchFamily="34" charset="0"/>
                <a:ea typeface="Calibri" panose="020F0502020204030204" pitchFamily="34" charset="0"/>
                <a:cs typeface="Calibri" panose="020F0502020204030204" pitchFamily="34" charset="0"/>
              </a:rPr>
              <a:t>Khouri</a:t>
            </a:r>
            <a:r>
              <a:rPr lang="es-US" dirty="0">
                <a:latin typeface="Calibri" panose="020F0502020204030204" pitchFamily="34" charset="0"/>
                <a:ea typeface="Calibri" panose="020F0502020204030204" pitchFamily="34" charset="0"/>
                <a:cs typeface="Calibri" panose="020F0502020204030204" pitchFamily="34" charset="0"/>
              </a:rPr>
              <a:t>, </a:t>
            </a:r>
            <a:endParaRPr lang="es-US" dirty="0" smtClean="0">
              <a:latin typeface="Calibri" panose="020F0502020204030204" pitchFamily="34" charset="0"/>
              <a:ea typeface="Calibri" panose="020F0502020204030204" pitchFamily="34" charset="0"/>
              <a:cs typeface="Calibri" panose="020F0502020204030204" pitchFamily="34" charset="0"/>
            </a:endParaRPr>
          </a:p>
          <a:p>
            <a:pPr algn="just">
              <a:lnSpc>
                <a:spcPct val="115000"/>
              </a:lnSpc>
            </a:pPr>
            <a:r>
              <a:rPr lang="es-US" dirty="0" err="1" smtClean="0">
                <a:latin typeface="Calibri" panose="020F0502020204030204" pitchFamily="34" charset="0"/>
                <a:ea typeface="Calibri" panose="020F0502020204030204" pitchFamily="34" charset="0"/>
                <a:cs typeface="Calibri" panose="020F0502020204030204" pitchFamily="34" charset="0"/>
              </a:rPr>
              <a:t>Yoeri</a:t>
            </a:r>
            <a:r>
              <a:rPr lang="es-US" dirty="0" smtClean="0">
                <a:latin typeface="Calibri" panose="020F0502020204030204" pitchFamily="34" charset="0"/>
                <a:ea typeface="Calibri" panose="020F0502020204030204" pitchFamily="34" charset="0"/>
                <a:cs typeface="Calibri" panose="020F0502020204030204" pitchFamily="34" charset="0"/>
              </a:rPr>
              <a:t> </a:t>
            </a:r>
            <a:r>
              <a:rPr lang="es-US" dirty="0" err="1">
                <a:latin typeface="Calibri" panose="020F0502020204030204" pitchFamily="34" charset="0"/>
                <a:ea typeface="Calibri" panose="020F0502020204030204" pitchFamily="34" charset="0"/>
                <a:cs typeface="Calibri" panose="020F0502020204030204" pitchFamily="34" charset="0"/>
              </a:rPr>
              <a:t>Schrooten</a:t>
            </a:r>
            <a:r>
              <a:rPr lang="es-US" dirty="0">
                <a:latin typeface="Calibri" panose="020F0502020204030204" pitchFamily="34" charset="0"/>
                <a:ea typeface="Calibri" panose="020F0502020204030204" pitchFamily="34" charset="0"/>
                <a:cs typeface="Calibri" panose="020F0502020204030204" pitchFamily="34" charset="0"/>
              </a:rPr>
              <a:t>, </a:t>
            </a:r>
            <a:endParaRPr lang="es-US" dirty="0" smtClean="0">
              <a:latin typeface="Calibri" panose="020F0502020204030204" pitchFamily="34" charset="0"/>
              <a:ea typeface="Calibri" panose="020F0502020204030204" pitchFamily="34" charset="0"/>
              <a:cs typeface="Calibri" panose="020F0502020204030204" pitchFamily="34" charset="0"/>
            </a:endParaRPr>
          </a:p>
          <a:p>
            <a:pPr algn="just">
              <a:lnSpc>
                <a:spcPct val="115000"/>
              </a:lnSpc>
            </a:pPr>
            <a:r>
              <a:rPr lang="es-US" dirty="0" err="1" smtClean="0">
                <a:latin typeface="Calibri" panose="020F0502020204030204" pitchFamily="34" charset="0"/>
                <a:ea typeface="Calibri" panose="020F0502020204030204" pitchFamily="34" charset="0"/>
                <a:cs typeface="Calibri" panose="020F0502020204030204" pitchFamily="34" charset="0"/>
              </a:rPr>
              <a:t>Lore</a:t>
            </a:r>
            <a:r>
              <a:rPr lang="es-US" dirty="0" smtClean="0">
                <a:latin typeface="Calibri" panose="020F0502020204030204" pitchFamily="34" charset="0"/>
                <a:ea typeface="Calibri" panose="020F0502020204030204" pitchFamily="34" charset="0"/>
                <a:cs typeface="Calibri" panose="020F0502020204030204" pitchFamily="34" charset="0"/>
              </a:rPr>
              <a:t> </a:t>
            </a:r>
            <a:r>
              <a:rPr lang="es-US" dirty="0" err="1">
                <a:latin typeface="Calibri" panose="020F0502020204030204" pitchFamily="34" charset="0"/>
                <a:ea typeface="Calibri" panose="020F0502020204030204" pitchFamily="34" charset="0"/>
                <a:cs typeface="Calibri" panose="020F0502020204030204" pitchFamily="34" charset="0"/>
              </a:rPr>
              <a:t>Vinken</a:t>
            </a:r>
            <a:r>
              <a:rPr lang="es-US" dirty="0">
                <a:latin typeface="Calibri" panose="020F0502020204030204" pitchFamily="34" charset="0"/>
                <a:ea typeface="Calibri" panose="020F0502020204030204" pitchFamily="34" charset="0"/>
                <a:cs typeface="Calibri" panose="020F0502020204030204" pitchFamily="34" charset="0"/>
              </a:rPr>
              <a:t>, </a:t>
            </a:r>
            <a:endParaRPr lang="es-US" dirty="0" smtClean="0">
              <a:latin typeface="Calibri" panose="020F0502020204030204" pitchFamily="34" charset="0"/>
              <a:ea typeface="Calibri" panose="020F0502020204030204" pitchFamily="34" charset="0"/>
              <a:cs typeface="Calibri" panose="020F0502020204030204" pitchFamily="34" charset="0"/>
            </a:endParaRPr>
          </a:p>
          <a:p>
            <a:pPr algn="just">
              <a:lnSpc>
                <a:spcPct val="115000"/>
              </a:lnSpc>
            </a:pPr>
            <a:r>
              <a:rPr lang="es-US" dirty="0" err="1" smtClean="0">
                <a:latin typeface="Calibri" panose="020F0502020204030204" pitchFamily="34" charset="0"/>
                <a:ea typeface="Calibri" panose="020F0502020204030204" pitchFamily="34" charset="0"/>
                <a:cs typeface="Calibri" panose="020F0502020204030204" pitchFamily="34" charset="0"/>
              </a:rPr>
              <a:t>Jurgen</a:t>
            </a:r>
            <a:r>
              <a:rPr lang="es-US" dirty="0" smtClean="0">
                <a:latin typeface="Calibri" panose="020F0502020204030204" pitchFamily="34" charset="0"/>
                <a:ea typeface="Calibri" panose="020F0502020204030204" pitchFamily="34" charset="0"/>
                <a:cs typeface="Calibri" panose="020F0502020204030204" pitchFamily="34" charset="0"/>
              </a:rPr>
              <a:t> </a:t>
            </a:r>
            <a:r>
              <a:rPr lang="es-US" dirty="0" err="1">
                <a:latin typeface="Calibri" panose="020F0502020204030204" pitchFamily="34" charset="0"/>
                <a:ea typeface="Calibri" panose="020F0502020204030204" pitchFamily="34" charset="0"/>
                <a:cs typeface="Calibri" panose="020F0502020204030204" pitchFamily="34" charset="0"/>
              </a:rPr>
              <a:t>Vercauteren</a:t>
            </a:r>
            <a:r>
              <a:rPr lang="es-US" dirty="0">
                <a:latin typeface="Calibri" panose="020F0502020204030204" pitchFamily="34" charset="0"/>
                <a:ea typeface="Calibri" panose="020F0502020204030204" pitchFamily="34" charset="0"/>
                <a:cs typeface="Calibri" panose="020F0502020204030204" pitchFamily="34" charset="0"/>
              </a:rPr>
              <a:t>, </a:t>
            </a:r>
            <a:endParaRPr lang="es-US" dirty="0" smtClean="0">
              <a:latin typeface="Calibri" panose="020F0502020204030204" pitchFamily="34" charset="0"/>
              <a:ea typeface="Calibri" panose="020F0502020204030204" pitchFamily="34" charset="0"/>
              <a:cs typeface="Calibri" panose="020F0502020204030204" pitchFamily="34" charset="0"/>
            </a:endParaRPr>
          </a:p>
          <a:p>
            <a:pPr algn="just">
              <a:lnSpc>
                <a:spcPct val="115000"/>
              </a:lnSpc>
            </a:pPr>
            <a:r>
              <a:rPr lang="en-US" dirty="0" smtClean="0">
                <a:latin typeface="Calibri" panose="020F0502020204030204" pitchFamily="34" charset="0"/>
                <a:ea typeface="Calibri" panose="020F0502020204030204" pitchFamily="34" charset="0"/>
                <a:cs typeface="Calibri" panose="020F0502020204030204" pitchFamily="34" charset="0"/>
              </a:rPr>
              <a:t>Andrea-</a:t>
            </a:r>
            <a:r>
              <a:rPr lang="en-US" dirty="0" err="1" smtClean="0">
                <a:latin typeface="Calibri" panose="020F0502020204030204" pitchFamily="34" charset="0"/>
                <a:ea typeface="Calibri" panose="020F0502020204030204" pitchFamily="34" charset="0"/>
                <a:cs typeface="Calibri" panose="020F0502020204030204" pitchFamily="34" charset="0"/>
              </a:rPr>
              <a:t>Clemencia</a:t>
            </a:r>
            <a:r>
              <a:rPr lang="en-US" dirty="0" smtClean="0">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Pineda-Peña,</a:t>
            </a:r>
            <a:r>
              <a:rPr lang="en-US" baseline="30000" dirty="0">
                <a:latin typeface="Calibri" panose="020F0502020204030204" pitchFamily="34" charset="0"/>
                <a:ea typeface="Calibri" panose="020F0502020204030204" pitchFamily="34" charset="0"/>
                <a:cs typeface="Calibri" panose="020F0502020204030204" pitchFamily="34" charset="0"/>
              </a:rPr>
              <a:t> </a:t>
            </a:r>
            <a:endParaRPr lang="en-US" baseline="30000" dirty="0" smtClean="0">
              <a:latin typeface="Calibri" panose="020F0502020204030204" pitchFamily="34" charset="0"/>
              <a:ea typeface="Calibri" panose="020F0502020204030204" pitchFamily="34" charset="0"/>
              <a:cs typeface="Calibri" panose="020F0502020204030204" pitchFamily="34" charset="0"/>
            </a:endParaRPr>
          </a:p>
          <a:p>
            <a:pPr algn="just">
              <a:lnSpc>
                <a:spcPct val="115000"/>
              </a:lnSpc>
            </a:pPr>
            <a:r>
              <a:rPr lang="en-US" dirty="0" err="1" smtClean="0">
                <a:latin typeface="Calibri" panose="020F0502020204030204" pitchFamily="34" charset="0"/>
                <a:ea typeface="Calibri" panose="020F0502020204030204" pitchFamily="34" charset="0"/>
                <a:cs typeface="Calibri" panose="020F0502020204030204" pitchFamily="34" charset="0"/>
              </a:rPr>
              <a:t>Kristof</a:t>
            </a:r>
            <a:r>
              <a:rPr lang="en-US" dirty="0" smtClean="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Theys</a:t>
            </a:r>
            <a:r>
              <a:rPr lang="en-US" dirty="0">
                <a:latin typeface="Calibri" panose="020F0502020204030204" pitchFamily="34" charset="0"/>
                <a:ea typeface="Calibri" panose="020F0502020204030204" pitchFamily="34" charset="0"/>
                <a:cs typeface="Calibri" panose="020F0502020204030204" pitchFamily="34" charset="0"/>
              </a:rPr>
              <a:t>, </a:t>
            </a:r>
            <a:endParaRPr lang="en-US" dirty="0" smtClean="0">
              <a:latin typeface="Calibri" panose="020F0502020204030204" pitchFamily="34" charset="0"/>
              <a:ea typeface="Calibri" panose="020F0502020204030204" pitchFamily="34" charset="0"/>
              <a:cs typeface="Calibri" panose="020F0502020204030204" pitchFamily="34" charset="0"/>
            </a:endParaRPr>
          </a:p>
          <a:p>
            <a:pPr algn="just">
              <a:lnSpc>
                <a:spcPct val="115000"/>
              </a:lnSpc>
            </a:pPr>
            <a:r>
              <a:rPr lang="en-US" dirty="0" smtClean="0">
                <a:latin typeface="Calibri" panose="020F0502020204030204" pitchFamily="34" charset="0"/>
                <a:ea typeface="Calibri" panose="020F0502020204030204" pitchFamily="34" charset="0"/>
                <a:cs typeface="Calibri" panose="020F0502020204030204" pitchFamily="34" charset="0"/>
              </a:rPr>
              <a:t>Sarah </a:t>
            </a:r>
            <a:r>
              <a:rPr lang="en-US" dirty="0" err="1">
                <a:latin typeface="Calibri" panose="020F0502020204030204" pitchFamily="34" charset="0"/>
                <a:ea typeface="Calibri" panose="020F0502020204030204" pitchFamily="34" charset="0"/>
                <a:cs typeface="Calibri" panose="020F0502020204030204" pitchFamily="34" charset="0"/>
              </a:rPr>
              <a:t>Megens</a:t>
            </a:r>
            <a:r>
              <a:rPr lang="en-US" dirty="0">
                <a:latin typeface="Calibri" panose="020F0502020204030204" pitchFamily="34" charset="0"/>
                <a:ea typeface="Calibri" panose="020F0502020204030204" pitchFamily="34" charset="0"/>
                <a:cs typeface="Calibri" panose="020F0502020204030204" pitchFamily="34" charset="0"/>
              </a:rPr>
              <a:t>, </a:t>
            </a:r>
            <a:endParaRPr lang="en-US" dirty="0" smtClean="0">
              <a:latin typeface="Calibri" panose="020F0502020204030204" pitchFamily="34" charset="0"/>
              <a:ea typeface="Calibri" panose="020F0502020204030204" pitchFamily="34" charset="0"/>
              <a:cs typeface="Calibri" panose="020F0502020204030204" pitchFamily="34" charset="0"/>
            </a:endParaRPr>
          </a:p>
          <a:p>
            <a:pPr algn="just">
              <a:lnSpc>
                <a:spcPct val="115000"/>
              </a:lnSpc>
            </a:pPr>
            <a:r>
              <a:rPr lang="en-US" dirty="0" smtClean="0">
                <a:latin typeface="Calibri" panose="020F0502020204030204" pitchFamily="34" charset="0"/>
                <a:ea typeface="Calibri" panose="020F0502020204030204" pitchFamily="34" charset="0"/>
                <a:cs typeface="Calibri" panose="020F0502020204030204" pitchFamily="34" charset="0"/>
              </a:rPr>
              <a:t>Michel </a:t>
            </a:r>
            <a:r>
              <a:rPr lang="en-US" dirty="0" err="1">
                <a:latin typeface="Calibri" panose="020F0502020204030204" pitchFamily="34" charset="0"/>
                <a:ea typeface="Calibri" panose="020F0502020204030204" pitchFamily="34" charset="0"/>
                <a:cs typeface="Calibri" panose="020F0502020204030204" pitchFamily="34" charset="0"/>
              </a:rPr>
              <a:t>Moutschen</a:t>
            </a:r>
            <a:r>
              <a:rPr lang="en-US" dirty="0">
                <a:latin typeface="Calibri" panose="020F0502020204030204" pitchFamily="34" charset="0"/>
                <a:ea typeface="Calibri" panose="020F0502020204030204" pitchFamily="34" charset="0"/>
                <a:cs typeface="Calibri" panose="020F0502020204030204" pitchFamily="34" charset="0"/>
              </a:rPr>
              <a:t>, </a:t>
            </a:r>
            <a:endParaRPr lang="en-US" dirty="0" smtClean="0">
              <a:latin typeface="Calibri" panose="020F0502020204030204" pitchFamily="34" charset="0"/>
              <a:ea typeface="Calibri" panose="020F0502020204030204" pitchFamily="34" charset="0"/>
              <a:cs typeface="Calibri" panose="020F0502020204030204" pitchFamily="34" charset="0"/>
            </a:endParaRPr>
          </a:p>
          <a:p>
            <a:pPr algn="just">
              <a:lnSpc>
                <a:spcPct val="115000"/>
              </a:lnSpc>
            </a:pPr>
            <a:r>
              <a:rPr lang="en-US" dirty="0" err="1" smtClean="0">
                <a:latin typeface="Calibri" panose="020F0502020204030204" pitchFamily="34" charset="0"/>
                <a:ea typeface="Calibri" panose="020F0502020204030204" pitchFamily="34" charset="0"/>
                <a:cs typeface="Calibri" panose="020F0502020204030204" pitchFamily="34" charset="0"/>
              </a:rPr>
              <a:t>Nico</a:t>
            </a:r>
            <a:r>
              <a:rPr lang="en-US" dirty="0" smtClean="0">
                <a:latin typeface="Calibri" panose="020F0502020204030204" pitchFamily="34" charset="0"/>
                <a:ea typeface="Calibri" panose="020F0502020204030204" pitchFamily="34" charset="0"/>
                <a:cs typeface="Calibri" panose="020F0502020204030204" pitchFamily="34" charset="0"/>
              </a:rPr>
              <a:t> </a:t>
            </a:r>
            <a:r>
              <a:rPr lang="es-ES" dirty="0" err="1">
                <a:latin typeface="Calibri" panose="020F0502020204030204" pitchFamily="34" charset="0"/>
                <a:ea typeface="Calibri" panose="020F0502020204030204" pitchFamily="34" charset="0"/>
                <a:cs typeface="Calibri" panose="020F0502020204030204" pitchFamily="34" charset="0"/>
              </a:rPr>
              <a:t>Pfeifer</a:t>
            </a:r>
            <a:r>
              <a:rPr lang="es-ES" dirty="0">
                <a:latin typeface="Calibri" panose="020F0502020204030204" pitchFamily="34" charset="0"/>
                <a:ea typeface="Calibri" panose="020F0502020204030204" pitchFamily="34" charset="0"/>
                <a:cs typeface="Calibri" panose="020F0502020204030204" pitchFamily="34" charset="0"/>
              </a:rPr>
              <a:t>, </a:t>
            </a:r>
            <a:endParaRPr lang="es-ES" dirty="0" smtClean="0">
              <a:latin typeface="Calibri" panose="020F0502020204030204" pitchFamily="34" charset="0"/>
              <a:ea typeface="Calibri" panose="020F0502020204030204" pitchFamily="34" charset="0"/>
              <a:cs typeface="Calibri" panose="020F0502020204030204" pitchFamily="34" charset="0"/>
            </a:endParaRPr>
          </a:p>
          <a:p>
            <a:pPr algn="just">
              <a:lnSpc>
                <a:spcPct val="115000"/>
              </a:lnSpc>
            </a:pPr>
            <a:r>
              <a:rPr lang="es-ES" dirty="0" smtClean="0">
                <a:latin typeface="Calibri" panose="020F0502020204030204" pitchFamily="34" charset="0"/>
                <a:ea typeface="Calibri" panose="020F0502020204030204" pitchFamily="34" charset="0"/>
                <a:cs typeface="Calibri" panose="020F0502020204030204" pitchFamily="34" charset="0"/>
              </a:rPr>
              <a:t>Johan </a:t>
            </a:r>
            <a:r>
              <a:rPr lang="es-ES" dirty="0">
                <a:latin typeface="Calibri" panose="020F0502020204030204" pitchFamily="34" charset="0"/>
                <a:ea typeface="Calibri" panose="020F0502020204030204" pitchFamily="34" charset="0"/>
                <a:cs typeface="Calibri" panose="020F0502020204030204" pitchFamily="34" charset="0"/>
              </a:rPr>
              <a:t>Van </a:t>
            </a:r>
            <a:r>
              <a:rPr lang="es-ES" dirty="0" err="1" smtClean="0">
                <a:latin typeface="Calibri" panose="020F0502020204030204" pitchFamily="34" charset="0"/>
                <a:ea typeface="Calibri" panose="020F0502020204030204" pitchFamily="34" charset="0"/>
                <a:cs typeface="Calibri" panose="020F0502020204030204" pitchFamily="34" charset="0"/>
              </a:rPr>
              <a:t>Weyenbergh</a:t>
            </a:r>
            <a:r>
              <a:rPr lang="es-ES" dirty="0">
                <a:latin typeface="Calibri" panose="020F0502020204030204" pitchFamily="34" charset="0"/>
                <a:ea typeface="Calibri" panose="020F0502020204030204" pitchFamily="34" charset="0"/>
                <a:cs typeface="Calibri" panose="020F0502020204030204" pitchFamily="34" charset="0"/>
              </a:rPr>
              <a:t>.</a:t>
            </a:r>
            <a:r>
              <a:rPr lang="es-ES" dirty="0" smtClean="0">
                <a:latin typeface="Calibri" panose="020F0502020204030204" pitchFamily="34" charset="0"/>
                <a:ea typeface="Calibri" panose="020F0502020204030204" pitchFamily="34" charset="0"/>
                <a:cs typeface="Calibri" panose="020F0502020204030204" pitchFamily="34" charset="0"/>
              </a:rPr>
              <a:t> </a:t>
            </a:r>
            <a:endParaRPr lang="es-US"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737418" y="2064394"/>
            <a:ext cx="2698955" cy="2308324"/>
          </a:xfrm>
          <a:prstGeom prst="rect">
            <a:avLst/>
          </a:prstGeom>
        </p:spPr>
        <p:txBody>
          <a:bodyPr wrap="square">
            <a:spAutoFit/>
          </a:bodyPr>
          <a:lstStyle/>
          <a:p>
            <a:r>
              <a:rPr lang="es-US" dirty="0">
                <a:latin typeface="Calibri" panose="020F0502020204030204" pitchFamily="34" charset="0"/>
                <a:ea typeface="Calibri" panose="020F0502020204030204" pitchFamily="34" charset="0"/>
                <a:cs typeface="Calibri" panose="020F0502020204030204" pitchFamily="34" charset="0"/>
              </a:rPr>
              <a:t>Lissette Pérez, </a:t>
            </a:r>
            <a:endParaRPr lang="es-US" dirty="0" smtClean="0">
              <a:latin typeface="Calibri" panose="020F0502020204030204" pitchFamily="34" charset="0"/>
              <a:ea typeface="Calibri" panose="020F0502020204030204" pitchFamily="34" charset="0"/>
              <a:cs typeface="Calibri" panose="020F0502020204030204" pitchFamily="34" charset="0"/>
            </a:endParaRPr>
          </a:p>
          <a:p>
            <a:r>
              <a:rPr lang="es-US" dirty="0" err="1" smtClean="0">
                <a:latin typeface="Calibri" panose="020F0502020204030204" pitchFamily="34" charset="0"/>
                <a:ea typeface="Calibri" panose="020F0502020204030204" pitchFamily="34" charset="0"/>
                <a:cs typeface="Calibri" panose="020F0502020204030204" pitchFamily="34" charset="0"/>
              </a:rPr>
              <a:t>Yoan</a:t>
            </a:r>
            <a:r>
              <a:rPr lang="es-US" dirty="0" smtClean="0">
                <a:latin typeface="Calibri" panose="020F0502020204030204" pitchFamily="34" charset="0"/>
                <a:ea typeface="Calibri" panose="020F0502020204030204" pitchFamily="34" charset="0"/>
                <a:cs typeface="Calibri" panose="020F0502020204030204" pitchFamily="34" charset="0"/>
              </a:rPr>
              <a:t> </a:t>
            </a:r>
            <a:r>
              <a:rPr lang="es-US" dirty="0">
                <a:latin typeface="Calibri" panose="020F0502020204030204" pitchFamily="34" charset="0"/>
                <a:ea typeface="Calibri" panose="020F0502020204030204" pitchFamily="34" charset="0"/>
                <a:cs typeface="Calibri" panose="020F0502020204030204" pitchFamily="34" charset="0"/>
              </a:rPr>
              <a:t>Alemán, </a:t>
            </a:r>
            <a:endParaRPr lang="es-US" dirty="0" smtClean="0">
              <a:latin typeface="Calibri" panose="020F0502020204030204" pitchFamily="34" charset="0"/>
              <a:ea typeface="Calibri" panose="020F0502020204030204" pitchFamily="34" charset="0"/>
              <a:cs typeface="Calibri" panose="020F0502020204030204" pitchFamily="34" charset="0"/>
            </a:endParaRPr>
          </a:p>
          <a:p>
            <a:r>
              <a:rPr lang="es-US" dirty="0" smtClean="0">
                <a:latin typeface="Calibri" panose="020F0502020204030204" pitchFamily="34" charset="0"/>
                <a:ea typeface="Calibri" panose="020F0502020204030204" pitchFamily="34" charset="0"/>
                <a:cs typeface="Calibri" panose="020F0502020204030204" pitchFamily="34" charset="0"/>
              </a:rPr>
              <a:t>Jorge </a:t>
            </a:r>
            <a:r>
              <a:rPr lang="es-US" dirty="0">
                <a:latin typeface="Calibri" panose="020F0502020204030204" pitchFamily="34" charset="0"/>
                <a:ea typeface="Calibri" panose="020F0502020204030204" pitchFamily="34" charset="0"/>
                <a:cs typeface="Calibri" panose="020F0502020204030204" pitchFamily="34" charset="0"/>
              </a:rPr>
              <a:t>Pérez, </a:t>
            </a:r>
            <a:endParaRPr lang="es-US" dirty="0" smtClean="0">
              <a:latin typeface="Calibri" panose="020F0502020204030204" pitchFamily="34" charset="0"/>
              <a:ea typeface="Calibri" panose="020F0502020204030204" pitchFamily="34" charset="0"/>
              <a:cs typeface="Calibri" panose="020F0502020204030204" pitchFamily="34" charset="0"/>
            </a:endParaRPr>
          </a:p>
          <a:p>
            <a:r>
              <a:rPr lang="es-US" dirty="0" smtClean="0">
                <a:latin typeface="Calibri" panose="020F0502020204030204" pitchFamily="34" charset="0"/>
                <a:ea typeface="Calibri" panose="020F0502020204030204" pitchFamily="34" charset="0"/>
                <a:cs typeface="Calibri" panose="020F0502020204030204" pitchFamily="34" charset="0"/>
              </a:rPr>
              <a:t>Carlos </a:t>
            </a:r>
            <a:r>
              <a:rPr lang="es-US" dirty="0">
                <a:latin typeface="Calibri" panose="020F0502020204030204" pitchFamily="34" charset="0"/>
                <a:ea typeface="Calibri" panose="020F0502020204030204" pitchFamily="34" charset="0"/>
                <a:cs typeface="Calibri" panose="020F0502020204030204" pitchFamily="34" charset="0"/>
              </a:rPr>
              <a:t>Fonseca</a:t>
            </a:r>
            <a:r>
              <a:rPr lang="es-US" dirty="0" smtClean="0">
                <a:latin typeface="Calibri" panose="020F0502020204030204" pitchFamily="34" charset="0"/>
                <a:ea typeface="Calibri" panose="020F0502020204030204" pitchFamily="34" charset="0"/>
                <a:cs typeface="Calibri" panose="020F0502020204030204" pitchFamily="34" charset="0"/>
              </a:rPr>
              <a:t>,</a:t>
            </a:r>
          </a:p>
          <a:p>
            <a:r>
              <a:rPr lang="es-US" dirty="0" smtClean="0">
                <a:latin typeface="Calibri" panose="020F0502020204030204" pitchFamily="34" charset="0"/>
                <a:ea typeface="Calibri" panose="020F0502020204030204" pitchFamily="34" charset="0"/>
                <a:cs typeface="Calibri" panose="020F0502020204030204" pitchFamily="34" charset="0"/>
              </a:rPr>
              <a:t> </a:t>
            </a:r>
            <a:r>
              <a:rPr lang="es-US" dirty="0">
                <a:latin typeface="Calibri" panose="020F0502020204030204" pitchFamily="34" charset="0"/>
                <a:ea typeface="Calibri" panose="020F0502020204030204" pitchFamily="34" charset="0"/>
                <a:cs typeface="Calibri" panose="020F0502020204030204" pitchFamily="34" charset="0"/>
              </a:rPr>
              <a:t>Lilia M Ortega, </a:t>
            </a:r>
            <a:endParaRPr lang="es-US" dirty="0" smtClean="0">
              <a:latin typeface="Calibri" panose="020F0502020204030204" pitchFamily="34" charset="0"/>
              <a:ea typeface="Calibri" panose="020F0502020204030204" pitchFamily="34" charset="0"/>
              <a:cs typeface="Calibri" panose="020F0502020204030204" pitchFamily="34" charset="0"/>
            </a:endParaRPr>
          </a:p>
          <a:p>
            <a:r>
              <a:rPr lang="es-US" dirty="0" smtClean="0">
                <a:latin typeface="Calibri" panose="020F0502020204030204" pitchFamily="34" charset="0"/>
                <a:ea typeface="Calibri" panose="020F0502020204030204" pitchFamily="34" charset="0"/>
                <a:cs typeface="Calibri" panose="020F0502020204030204" pitchFamily="34" charset="0"/>
              </a:rPr>
              <a:t>Jorge </a:t>
            </a:r>
            <a:r>
              <a:rPr lang="es-US" dirty="0">
                <a:latin typeface="Calibri" panose="020F0502020204030204" pitchFamily="34" charset="0"/>
                <a:ea typeface="Calibri" panose="020F0502020204030204" pitchFamily="34" charset="0"/>
                <a:cs typeface="Calibri" panose="020F0502020204030204" pitchFamily="34" charset="0"/>
              </a:rPr>
              <a:t>Campos</a:t>
            </a:r>
            <a:r>
              <a:rPr lang="es-US" dirty="0" smtClean="0">
                <a:latin typeface="Calibri" panose="020F0502020204030204" pitchFamily="34" charset="0"/>
                <a:ea typeface="Calibri" panose="020F0502020204030204" pitchFamily="34" charset="0"/>
                <a:cs typeface="Calibri" panose="020F0502020204030204" pitchFamily="34" charset="0"/>
              </a:rPr>
              <a:t>,</a:t>
            </a:r>
          </a:p>
          <a:p>
            <a:r>
              <a:rPr lang="es-US" dirty="0" smtClean="0">
                <a:latin typeface="Calibri" panose="020F0502020204030204" pitchFamily="34" charset="0"/>
                <a:ea typeface="Calibri" panose="020F0502020204030204" pitchFamily="34" charset="0"/>
                <a:cs typeface="Calibri" panose="020F0502020204030204" pitchFamily="34" charset="0"/>
              </a:rPr>
              <a:t> </a:t>
            </a:r>
            <a:r>
              <a:rPr lang="es-US" dirty="0">
                <a:latin typeface="Calibri" panose="020F0502020204030204" pitchFamily="34" charset="0"/>
                <a:ea typeface="Calibri" panose="020F0502020204030204" pitchFamily="34" charset="0"/>
                <a:cs typeface="Calibri" panose="020F0502020204030204" pitchFamily="34" charset="0"/>
              </a:rPr>
              <a:t>Celia M </a:t>
            </a:r>
            <a:r>
              <a:rPr lang="es-US" dirty="0" err="1">
                <a:latin typeface="Calibri" panose="020F0502020204030204" pitchFamily="34" charset="0"/>
                <a:ea typeface="Calibri" panose="020F0502020204030204" pitchFamily="34" charset="0"/>
                <a:cs typeface="Calibri" panose="020F0502020204030204" pitchFamily="34" charset="0"/>
              </a:rPr>
              <a:t>Limia</a:t>
            </a:r>
            <a:r>
              <a:rPr lang="es-US" dirty="0">
                <a:latin typeface="Calibri" panose="020F0502020204030204" pitchFamily="34" charset="0"/>
                <a:ea typeface="Calibri" panose="020F0502020204030204" pitchFamily="34" charset="0"/>
                <a:cs typeface="Calibri" panose="020F0502020204030204" pitchFamily="34" charset="0"/>
              </a:rPr>
              <a:t>, </a:t>
            </a:r>
            <a:endParaRPr lang="es-US" dirty="0" smtClean="0">
              <a:latin typeface="Calibri" panose="020F0502020204030204" pitchFamily="34" charset="0"/>
              <a:ea typeface="Calibri" panose="020F0502020204030204" pitchFamily="34" charset="0"/>
              <a:cs typeface="Calibri" panose="020F0502020204030204" pitchFamily="34" charset="0"/>
            </a:endParaRPr>
          </a:p>
          <a:p>
            <a:r>
              <a:rPr lang="es-US" dirty="0" smtClean="0">
                <a:latin typeface="Calibri" panose="020F0502020204030204" pitchFamily="34" charset="0"/>
                <a:ea typeface="Calibri" panose="020F0502020204030204" pitchFamily="34" charset="0"/>
                <a:cs typeface="Calibri" panose="020F0502020204030204" pitchFamily="34" charset="0"/>
              </a:rPr>
              <a:t>Yudira Soto</a:t>
            </a:r>
            <a:r>
              <a:rPr lang="es-US" dirty="0">
                <a:latin typeface="Calibri" panose="020F0502020204030204" pitchFamily="34" charset="0"/>
                <a:ea typeface="Calibri" panose="020F0502020204030204" pitchFamily="34" charset="0"/>
                <a:cs typeface="Calibri" panose="020F0502020204030204" pitchFamily="34" charset="0"/>
              </a:rPr>
              <a:t>.</a:t>
            </a:r>
            <a:endParaRPr lang="es-US" dirty="0"/>
          </a:p>
        </p:txBody>
      </p:sp>
      <p:pic>
        <p:nvPicPr>
          <p:cNvPr id="5" name="Afbeelding 3" descr="kuleuve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01341" y="1148751"/>
            <a:ext cx="1071562" cy="605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3" cstate="print"/>
          <a:srcRect/>
          <a:stretch>
            <a:fillRect/>
          </a:stretch>
        </p:blipFill>
        <p:spPr bwMode="auto">
          <a:xfrm>
            <a:off x="1002891" y="1455678"/>
            <a:ext cx="906650" cy="4286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16 Rectángulo"/>
          <p:cNvSpPr/>
          <p:nvPr/>
        </p:nvSpPr>
        <p:spPr bwMode="auto">
          <a:xfrm>
            <a:off x="0" y="0"/>
            <a:ext cx="9144000" cy="483103"/>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US" sz="4000" b="1" dirty="0" err="1"/>
              <a:t>Acknowledgments</a:t>
            </a:r>
            <a:endParaRPr lang="es-US" sz="4000" b="1" dirty="0"/>
          </a:p>
        </p:txBody>
      </p:sp>
    </p:spTree>
    <p:extLst>
      <p:ext uri="{BB962C8B-B14F-4D97-AF65-F5344CB8AC3E}">
        <p14:creationId xmlns:p14="http://schemas.microsoft.com/office/powerpoint/2010/main" val="9021073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4 Grupo"/>
          <p:cNvGrpSpPr>
            <a:grpSpLocks/>
          </p:cNvGrpSpPr>
          <p:nvPr/>
        </p:nvGrpSpPr>
        <p:grpSpPr bwMode="auto">
          <a:xfrm>
            <a:off x="0" y="-247650"/>
            <a:ext cx="9144000" cy="663575"/>
            <a:chOff x="0" y="0"/>
            <a:chExt cx="9144000" cy="663029"/>
          </a:xfrm>
        </p:grpSpPr>
        <p:sp>
          <p:nvSpPr>
            <p:cNvPr id="3" name="2 Rectángulo"/>
            <p:cNvSpPr/>
            <p:nvPr/>
          </p:nvSpPr>
          <p:spPr>
            <a:xfrm>
              <a:off x="0" y="0"/>
              <a:ext cx="9144000" cy="642409"/>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s-ES" sz="3200" b="1" dirty="0" err="1">
                  <a:ln/>
                  <a:solidFill>
                    <a:schemeClr val="bg1"/>
                  </a:solidFill>
                </a:rPr>
                <a:t>Genotypic</a:t>
              </a:r>
              <a:r>
                <a:rPr lang="es-ES" sz="3200" b="1" dirty="0">
                  <a:ln/>
                  <a:solidFill>
                    <a:schemeClr val="bg1"/>
                  </a:solidFill>
                </a:rPr>
                <a:t> </a:t>
              </a:r>
              <a:r>
                <a:rPr lang="es-ES" sz="3200" b="1" dirty="0" err="1">
                  <a:ln/>
                  <a:solidFill>
                    <a:schemeClr val="bg1"/>
                  </a:solidFill>
                </a:rPr>
                <a:t>Classification</a:t>
              </a:r>
              <a:r>
                <a:rPr lang="es-ES" sz="3200" b="1" dirty="0">
                  <a:ln/>
                  <a:solidFill>
                    <a:schemeClr val="bg1"/>
                  </a:solidFill>
                </a:rPr>
                <a:t> of  </a:t>
              </a:r>
              <a:r>
                <a:rPr lang="es-ES" sz="3200" b="1" dirty="0" smtClean="0">
                  <a:ln/>
                  <a:solidFill>
                    <a:schemeClr val="bg1"/>
                  </a:solidFill>
                </a:rPr>
                <a:t>HIV-1</a:t>
              </a:r>
              <a:endParaRPr lang="es-ES" sz="3200" b="1" dirty="0">
                <a:ln/>
                <a:solidFill>
                  <a:schemeClr val="bg1"/>
                </a:solidFill>
              </a:endParaRPr>
            </a:p>
          </p:txBody>
        </p:sp>
        <p:pic>
          <p:nvPicPr>
            <p:cNvPr id="4101" name="Imagen 1" descr="logoip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000099" cy="663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p:cNvPicPr>
            <a:picLocks noChangeAspect="1"/>
          </p:cNvPicPr>
          <p:nvPr/>
        </p:nvPicPr>
        <p:blipFill rotWithShape="1">
          <a:blip r:embed="rId4"/>
          <a:srcRect l="18226" t="29886" r="36142" b="24340"/>
          <a:stretch/>
        </p:blipFill>
        <p:spPr>
          <a:xfrm>
            <a:off x="742608" y="926270"/>
            <a:ext cx="8039783" cy="4534369"/>
          </a:xfrm>
          <a:prstGeom prst="rect">
            <a:avLst/>
          </a:prstGeom>
        </p:spPr>
      </p:pic>
      <p:sp>
        <p:nvSpPr>
          <p:cNvPr id="4" name="Rectangle 3"/>
          <p:cNvSpPr/>
          <p:nvPr/>
        </p:nvSpPr>
        <p:spPr>
          <a:xfrm>
            <a:off x="247700" y="5460639"/>
            <a:ext cx="8896300" cy="707886"/>
          </a:xfrm>
          <a:prstGeom prst="rect">
            <a:avLst/>
          </a:prstGeom>
        </p:spPr>
        <p:txBody>
          <a:bodyPr wrap="square">
            <a:spAutoFit/>
          </a:bodyPr>
          <a:lstStyle/>
          <a:p>
            <a:pPr algn="just"/>
            <a:r>
              <a:rPr lang="es-US" sz="2000" dirty="0" err="1" smtClean="0"/>
              <a:t>Phylogenetic</a:t>
            </a:r>
            <a:r>
              <a:rPr lang="es-US" sz="2000" dirty="0" smtClean="0"/>
              <a:t> </a:t>
            </a:r>
            <a:r>
              <a:rPr lang="en-US" sz="2000" dirty="0" smtClean="0"/>
              <a:t>relationships </a:t>
            </a:r>
            <a:r>
              <a:rPr lang="en-US" sz="2000" dirty="0"/>
              <a:t>of </a:t>
            </a:r>
            <a:r>
              <a:rPr lang="en-US" sz="2000" b="1" dirty="0"/>
              <a:t>HIV-1 groups M, N, O, and P </a:t>
            </a:r>
            <a:r>
              <a:rPr lang="en-US" sz="2000" dirty="0"/>
              <a:t>with different simian immunodeficiency virus (</a:t>
            </a:r>
            <a:r>
              <a:rPr lang="en-US" sz="2000" dirty="0" err="1"/>
              <a:t>SIV</a:t>
            </a:r>
            <a:r>
              <a:rPr lang="en-US" sz="900" dirty="0" err="1"/>
              <a:t>cpz</a:t>
            </a:r>
            <a:r>
              <a:rPr lang="en-US" sz="900" dirty="0"/>
              <a:t> </a:t>
            </a:r>
            <a:r>
              <a:rPr lang="en-US" sz="2000" dirty="0"/>
              <a:t>and </a:t>
            </a:r>
            <a:r>
              <a:rPr lang="en-US" sz="2000" dirty="0" err="1"/>
              <a:t>SIV</a:t>
            </a:r>
            <a:r>
              <a:rPr lang="en-US" sz="900" dirty="0" err="1"/>
              <a:t>gpr</a:t>
            </a:r>
            <a:r>
              <a:rPr lang="en-US" sz="2000" dirty="0"/>
              <a:t>) </a:t>
            </a:r>
            <a:r>
              <a:rPr lang="en-US" sz="2000" dirty="0" smtClean="0"/>
              <a:t>isolates</a:t>
            </a:r>
            <a:r>
              <a:rPr lang="fr-FR" sz="2000" dirty="0" smtClean="0"/>
              <a:t>.</a:t>
            </a:r>
            <a:endParaRPr lang="es-US" sz="2000" dirty="0"/>
          </a:p>
        </p:txBody>
      </p:sp>
      <p:sp>
        <p:nvSpPr>
          <p:cNvPr id="5" name="Down Arrow 4"/>
          <p:cNvSpPr/>
          <p:nvPr/>
        </p:nvSpPr>
        <p:spPr>
          <a:xfrm>
            <a:off x="1275008" y="1140692"/>
            <a:ext cx="450761" cy="399853"/>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6" name="TextBox 5"/>
          <p:cNvSpPr txBox="1"/>
          <p:nvPr/>
        </p:nvSpPr>
        <p:spPr>
          <a:xfrm>
            <a:off x="1275008" y="556938"/>
            <a:ext cx="1794787" cy="369332"/>
          </a:xfrm>
          <a:prstGeom prst="rect">
            <a:avLst/>
          </a:prstGeom>
          <a:noFill/>
        </p:spPr>
        <p:txBody>
          <a:bodyPr wrap="none" rtlCol="0">
            <a:spAutoFit/>
          </a:bodyPr>
          <a:lstStyle/>
          <a:p>
            <a:r>
              <a:rPr lang="en-US" b="1" dirty="0" smtClean="0"/>
              <a:t>9 HIV-1 </a:t>
            </a:r>
            <a:r>
              <a:rPr lang="en-US" b="1" dirty="0" smtClean="0"/>
              <a:t>subtypes</a:t>
            </a:r>
            <a:endParaRPr lang="es-US" b="1" dirty="0"/>
          </a:p>
        </p:txBody>
      </p:sp>
      <p:sp>
        <p:nvSpPr>
          <p:cNvPr id="7" name="Rectangle 6"/>
          <p:cNvSpPr/>
          <p:nvPr/>
        </p:nvSpPr>
        <p:spPr>
          <a:xfrm>
            <a:off x="303508" y="6518059"/>
            <a:ext cx="2954976" cy="276999"/>
          </a:xfrm>
          <a:prstGeom prst="rect">
            <a:avLst/>
          </a:prstGeom>
        </p:spPr>
        <p:txBody>
          <a:bodyPr wrap="none">
            <a:spAutoFit/>
          </a:bodyPr>
          <a:lstStyle/>
          <a:p>
            <a:r>
              <a:rPr lang="en-US" sz="1200" dirty="0"/>
              <a:t> </a:t>
            </a:r>
            <a:r>
              <a:rPr lang="en-US" sz="1200" dirty="0" smtClean="0"/>
              <a:t> </a:t>
            </a:r>
            <a:r>
              <a:rPr lang="fr-FR" sz="1200" i="1" dirty="0"/>
              <a:t>J </a:t>
            </a:r>
            <a:r>
              <a:rPr lang="fr-FR" sz="1200" i="1" dirty="0" err="1"/>
              <a:t>Neuroimmune</a:t>
            </a:r>
            <a:r>
              <a:rPr lang="fr-FR" sz="1200" i="1" dirty="0"/>
              <a:t> </a:t>
            </a:r>
            <a:r>
              <a:rPr lang="fr-FR" sz="1200" i="1" dirty="0" err="1"/>
              <a:t>Pharmacol</a:t>
            </a:r>
            <a:r>
              <a:rPr lang="fr-FR" sz="1200" i="1" dirty="0"/>
              <a:t> </a:t>
            </a:r>
            <a:r>
              <a:rPr lang="fr-FR" sz="1200" dirty="0"/>
              <a:t>2011;6:230–24</a:t>
            </a:r>
            <a:endParaRPr lang="es-US" sz="1200" dirty="0"/>
          </a:p>
        </p:txBody>
      </p:sp>
    </p:spTree>
    <p:extLst>
      <p:ext uri="{BB962C8B-B14F-4D97-AF65-F5344CB8AC3E}">
        <p14:creationId xmlns:p14="http://schemas.microsoft.com/office/powerpoint/2010/main" val="29501721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er imagen origin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241" y="762000"/>
            <a:ext cx="8057091" cy="5384799"/>
          </a:xfrm>
          <a:prstGeom prst="rect">
            <a:avLst/>
          </a:prstGeom>
          <a:noFill/>
          <a:extLst>
            <a:ext uri="{909E8E84-426E-40DD-AFC4-6F175D3DCCD1}">
              <a14:hiddenFill xmlns:a14="http://schemas.microsoft.com/office/drawing/2010/main">
                <a:solidFill>
                  <a:srgbClr val="FFFFFF"/>
                </a:solidFill>
              </a14:hiddenFill>
            </a:ext>
          </a:extLst>
        </p:spPr>
      </p:pic>
      <p:grpSp>
        <p:nvGrpSpPr>
          <p:cNvPr id="3" name="4 Grupo"/>
          <p:cNvGrpSpPr>
            <a:grpSpLocks/>
          </p:cNvGrpSpPr>
          <p:nvPr/>
        </p:nvGrpSpPr>
        <p:grpSpPr bwMode="auto">
          <a:xfrm>
            <a:off x="0" y="1"/>
            <a:ext cx="9144000" cy="558800"/>
            <a:chOff x="0" y="0"/>
            <a:chExt cx="9144000" cy="663029"/>
          </a:xfrm>
        </p:grpSpPr>
        <p:sp>
          <p:nvSpPr>
            <p:cNvPr id="4" name="9 Rectángulo"/>
            <p:cNvSpPr/>
            <p:nvPr/>
          </p:nvSpPr>
          <p:spPr>
            <a:xfrm>
              <a:off x="0" y="0"/>
              <a:ext cx="9144000" cy="642409"/>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3200" b="1" dirty="0" err="1" smtClean="0">
                  <a:solidFill>
                    <a:schemeClr val="bg1"/>
                  </a:solidFill>
                </a:rPr>
                <a:t>Circulant</a:t>
              </a:r>
              <a:r>
                <a:rPr lang="es-ES" sz="3200" b="1" dirty="0" smtClean="0">
                  <a:solidFill>
                    <a:schemeClr val="bg1"/>
                  </a:solidFill>
                </a:rPr>
                <a:t> </a:t>
              </a:r>
              <a:r>
                <a:rPr lang="es-ES" sz="3200" b="1" dirty="0" err="1" smtClean="0">
                  <a:solidFill>
                    <a:schemeClr val="bg1"/>
                  </a:solidFill>
                </a:rPr>
                <a:t>recombinant</a:t>
              </a:r>
              <a:r>
                <a:rPr lang="es-ES" sz="3200" b="1" dirty="0" smtClean="0">
                  <a:solidFill>
                    <a:schemeClr val="bg1"/>
                  </a:solidFill>
                </a:rPr>
                <a:t> </a:t>
              </a:r>
              <a:r>
                <a:rPr lang="es-ES" sz="3200" b="1" dirty="0" err="1" smtClean="0">
                  <a:solidFill>
                    <a:schemeClr val="bg1"/>
                  </a:solidFill>
                </a:rPr>
                <a:t>forms</a:t>
              </a:r>
              <a:r>
                <a:rPr lang="es-ES" sz="3200" b="1" dirty="0" smtClean="0">
                  <a:solidFill>
                    <a:schemeClr val="bg1"/>
                  </a:solidFill>
                </a:rPr>
                <a:t> (</a:t>
              </a:r>
              <a:r>
                <a:rPr lang="es-ES" sz="3200" b="1" dirty="0" err="1" smtClean="0">
                  <a:solidFill>
                    <a:schemeClr val="bg1"/>
                  </a:solidFill>
                </a:rPr>
                <a:t>CRFs</a:t>
              </a:r>
              <a:r>
                <a:rPr lang="es-ES" sz="3200" b="1" dirty="0" smtClean="0">
                  <a:solidFill>
                    <a:schemeClr val="bg1"/>
                  </a:solidFill>
                </a:rPr>
                <a:t>)</a:t>
              </a:r>
              <a:endParaRPr lang="es-ES" b="1" dirty="0">
                <a:solidFill>
                  <a:schemeClr val="bg1"/>
                </a:solidFill>
              </a:endParaRPr>
            </a:p>
          </p:txBody>
        </p:sp>
        <p:pic>
          <p:nvPicPr>
            <p:cNvPr id="5" name="Imagen 1" descr="logoip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1000099" cy="663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ectangle 1"/>
          <p:cNvSpPr/>
          <p:nvPr/>
        </p:nvSpPr>
        <p:spPr>
          <a:xfrm>
            <a:off x="500050" y="6299646"/>
            <a:ext cx="2352952" cy="369332"/>
          </a:xfrm>
          <a:prstGeom prst="rect">
            <a:avLst/>
          </a:prstGeom>
        </p:spPr>
        <p:txBody>
          <a:bodyPr wrap="none">
            <a:spAutoFit/>
          </a:bodyPr>
          <a:lstStyle/>
          <a:p>
            <a:r>
              <a:rPr lang="en-US" b="1" dirty="0" smtClean="0"/>
              <a:t>78 </a:t>
            </a:r>
            <a:r>
              <a:rPr lang="en-US" b="1" dirty="0"/>
              <a:t>CRFs and many URF</a:t>
            </a:r>
            <a:endParaRPr lang="es-US" b="1" dirty="0"/>
          </a:p>
        </p:txBody>
      </p:sp>
    </p:spTree>
    <p:extLst>
      <p:ext uri="{BB962C8B-B14F-4D97-AF65-F5344CB8AC3E}">
        <p14:creationId xmlns:p14="http://schemas.microsoft.com/office/powerpoint/2010/main" val="29035463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23274" t="17033" r="22581" b="21713"/>
          <a:stretch/>
        </p:blipFill>
        <p:spPr>
          <a:xfrm>
            <a:off x="0" y="457201"/>
            <a:ext cx="9144000" cy="5672666"/>
          </a:xfrm>
          <a:prstGeom prst="rect">
            <a:avLst/>
          </a:prstGeom>
        </p:spPr>
      </p:pic>
      <p:grpSp>
        <p:nvGrpSpPr>
          <p:cNvPr id="3" name="4 Grupo"/>
          <p:cNvGrpSpPr>
            <a:grpSpLocks/>
          </p:cNvGrpSpPr>
          <p:nvPr/>
        </p:nvGrpSpPr>
        <p:grpSpPr bwMode="auto">
          <a:xfrm>
            <a:off x="0" y="0"/>
            <a:ext cx="9144000" cy="457201"/>
            <a:chOff x="0" y="0"/>
            <a:chExt cx="9144000" cy="456825"/>
          </a:xfrm>
        </p:grpSpPr>
        <p:sp>
          <p:nvSpPr>
            <p:cNvPr id="4" name="12 Rectángulo"/>
            <p:cNvSpPr/>
            <p:nvPr/>
          </p:nvSpPr>
          <p:spPr>
            <a:xfrm>
              <a:off x="0" y="0"/>
              <a:ext cx="9144000" cy="456825"/>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s-ES" sz="3200" b="1" dirty="0" smtClean="0">
                  <a:ln/>
                  <a:solidFill>
                    <a:schemeClr val="bg1"/>
                  </a:solidFill>
                </a:rPr>
                <a:t>Global </a:t>
              </a:r>
              <a:r>
                <a:rPr lang="es-ES" sz="3200" b="1" dirty="0" err="1" smtClean="0">
                  <a:ln/>
                  <a:solidFill>
                    <a:schemeClr val="bg1"/>
                  </a:solidFill>
                </a:rPr>
                <a:t>Genetic</a:t>
              </a:r>
              <a:r>
                <a:rPr lang="es-ES" sz="3200" b="1" dirty="0" smtClean="0">
                  <a:ln/>
                  <a:solidFill>
                    <a:schemeClr val="bg1"/>
                  </a:solidFill>
                </a:rPr>
                <a:t> </a:t>
              </a:r>
              <a:r>
                <a:rPr lang="es-ES" sz="3200" b="1" dirty="0" err="1" smtClean="0">
                  <a:ln/>
                  <a:solidFill>
                    <a:schemeClr val="bg1"/>
                  </a:solidFill>
                </a:rPr>
                <a:t>Distribution</a:t>
              </a:r>
              <a:r>
                <a:rPr lang="es-ES" sz="3200" b="1" dirty="0" smtClean="0">
                  <a:ln/>
                  <a:solidFill>
                    <a:schemeClr val="bg1"/>
                  </a:solidFill>
                </a:rPr>
                <a:t> </a:t>
              </a:r>
              <a:r>
                <a:rPr lang="es-ES" sz="3200" b="1" dirty="0">
                  <a:ln/>
                  <a:solidFill>
                    <a:schemeClr val="bg1"/>
                  </a:solidFill>
                </a:rPr>
                <a:t>of  </a:t>
              </a:r>
              <a:r>
                <a:rPr lang="es-ES" sz="3200" b="1" dirty="0" smtClean="0">
                  <a:ln/>
                  <a:solidFill>
                    <a:schemeClr val="bg1"/>
                  </a:solidFill>
                </a:rPr>
                <a:t>HIV-1 </a:t>
              </a:r>
              <a:r>
                <a:rPr lang="es-ES" sz="3200" b="1" dirty="0" err="1" smtClean="0">
                  <a:ln/>
                  <a:solidFill>
                    <a:schemeClr val="bg1"/>
                  </a:solidFill>
                </a:rPr>
                <a:t>variants</a:t>
              </a:r>
              <a:endParaRPr lang="es-ES" sz="3200" b="1" dirty="0">
                <a:ln/>
                <a:solidFill>
                  <a:schemeClr val="bg1"/>
                </a:solidFill>
              </a:endParaRPr>
            </a:p>
          </p:txBody>
        </p:sp>
        <p:pic>
          <p:nvPicPr>
            <p:cNvPr id="5" name="Imagen 1" descr="logoip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
              <a:ext cx="689063" cy="456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7"/>
          <p:cNvGrpSpPr/>
          <p:nvPr/>
        </p:nvGrpSpPr>
        <p:grpSpPr>
          <a:xfrm>
            <a:off x="0" y="6265333"/>
            <a:ext cx="9144000" cy="592667"/>
            <a:chOff x="0" y="6265333"/>
            <a:chExt cx="9144000" cy="592667"/>
          </a:xfrm>
        </p:grpSpPr>
        <p:pic>
          <p:nvPicPr>
            <p:cNvPr id="6" name="Picture 5"/>
            <p:cNvPicPr>
              <a:picLocks noChangeAspect="1"/>
            </p:cNvPicPr>
            <p:nvPr/>
          </p:nvPicPr>
          <p:blipFill rotWithShape="1">
            <a:blip r:embed="rId3"/>
            <a:srcRect l="23274" t="84851" r="22581" b="8388"/>
            <a:stretch/>
          </p:blipFill>
          <p:spPr>
            <a:xfrm>
              <a:off x="0" y="6282267"/>
              <a:ext cx="9144000" cy="575733"/>
            </a:xfrm>
            <a:prstGeom prst="rect">
              <a:avLst/>
            </a:prstGeom>
          </p:spPr>
        </p:pic>
        <p:sp>
          <p:nvSpPr>
            <p:cNvPr id="7" name="Rectangle 6"/>
            <p:cNvSpPr/>
            <p:nvPr/>
          </p:nvSpPr>
          <p:spPr>
            <a:xfrm>
              <a:off x="293733" y="6265333"/>
              <a:ext cx="3939601" cy="2201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Tree>
    <p:extLst>
      <p:ext uri="{BB962C8B-B14F-4D97-AF65-F5344CB8AC3E}">
        <p14:creationId xmlns:p14="http://schemas.microsoft.com/office/powerpoint/2010/main" val="22512150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7867" y="917817"/>
            <a:ext cx="8377669" cy="5170646"/>
          </a:xfrm>
          <a:prstGeom prst="rect">
            <a:avLst/>
          </a:prstGeom>
        </p:spPr>
        <p:txBody>
          <a:bodyPr wrap="square">
            <a:spAutoFit/>
          </a:bodyPr>
          <a:lstStyle/>
          <a:p>
            <a:pPr algn="just">
              <a:spcBef>
                <a:spcPts val="600"/>
              </a:spcBef>
              <a:spcAft>
                <a:spcPts val="600"/>
              </a:spcAft>
              <a:buClr>
                <a:schemeClr val="bg1">
                  <a:lumMod val="75000"/>
                </a:schemeClr>
              </a:buClr>
              <a:buSzPct val="50000"/>
              <a:buFont typeface="Wingdings" pitchFamily="2" charset="2"/>
              <a:buChar char="Ø"/>
              <a:defRPr/>
            </a:pPr>
            <a:r>
              <a:rPr lang="es-ES" sz="2800" dirty="0">
                <a:cs typeface="Arial" charset="0"/>
              </a:rPr>
              <a:t>Cuba has </a:t>
            </a:r>
            <a:r>
              <a:rPr lang="es-ES" sz="2800" dirty="0" err="1" smtClean="0">
                <a:cs typeface="Arial" charset="0"/>
              </a:rPr>
              <a:t>low</a:t>
            </a:r>
            <a:r>
              <a:rPr lang="es-ES" sz="2800" dirty="0" smtClean="0">
                <a:cs typeface="Arial" charset="0"/>
              </a:rPr>
              <a:t> </a:t>
            </a:r>
            <a:r>
              <a:rPr lang="es-ES" sz="2800" dirty="0" err="1" smtClean="0">
                <a:cs typeface="Arial" charset="0"/>
              </a:rPr>
              <a:t>prevalence</a:t>
            </a:r>
            <a:r>
              <a:rPr lang="es-ES" sz="2800" dirty="0" smtClean="0">
                <a:cs typeface="Arial" charset="0"/>
              </a:rPr>
              <a:t> of HIV </a:t>
            </a:r>
            <a:r>
              <a:rPr lang="es-ES" sz="2800" dirty="0" err="1" smtClean="0">
                <a:cs typeface="Arial" charset="0"/>
              </a:rPr>
              <a:t>infection</a:t>
            </a:r>
            <a:r>
              <a:rPr lang="es-ES" sz="2800" dirty="0" smtClean="0">
                <a:cs typeface="Arial" charset="0"/>
              </a:rPr>
              <a:t> (</a:t>
            </a:r>
            <a:r>
              <a:rPr lang="es-ES" sz="2800" dirty="0" err="1" smtClean="0">
                <a:cs typeface="Arial" charset="0"/>
              </a:rPr>
              <a:t>around</a:t>
            </a:r>
            <a:r>
              <a:rPr lang="es-ES" sz="2800" dirty="0" smtClean="0">
                <a:cs typeface="Arial" charset="0"/>
              </a:rPr>
              <a:t> 24000 </a:t>
            </a:r>
            <a:r>
              <a:rPr lang="es-ES" sz="2800" dirty="0" err="1" smtClean="0">
                <a:cs typeface="Arial" charset="0"/>
              </a:rPr>
              <a:t>patients</a:t>
            </a:r>
            <a:r>
              <a:rPr lang="es-ES" sz="2800" dirty="0" smtClean="0">
                <a:cs typeface="Arial" charset="0"/>
              </a:rPr>
              <a:t>, 0,2%), </a:t>
            </a:r>
            <a:r>
              <a:rPr lang="es-ES" sz="2800" dirty="0" smtClean="0">
                <a:cs typeface="Arial" charset="0"/>
              </a:rPr>
              <a:t>&gt;70</a:t>
            </a:r>
            <a:r>
              <a:rPr lang="es-ES" sz="2800" dirty="0" smtClean="0">
                <a:cs typeface="Arial" charset="0"/>
              </a:rPr>
              <a:t>% </a:t>
            </a:r>
            <a:r>
              <a:rPr lang="es-ES" sz="2800" dirty="0">
                <a:cs typeface="Arial" charset="0"/>
              </a:rPr>
              <a:t>are </a:t>
            </a:r>
            <a:r>
              <a:rPr lang="es-ES" sz="2800" dirty="0" err="1">
                <a:cs typeface="Arial" charset="0"/>
              </a:rPr>
              <a:t>currently</a:t>
            </a:r>
            <a:r>
              <a:rPr lang="es-ES" sz="2800" dirty="0">
                <a:cs typeface="Arial" charset="0"/>
              </a:rPr>
              <a:t> </a:t>
            </a:r>
            <a:r>
              <a:rPr lang="es-ES" sz="2800" dirty="0" err="1">
                <a:cs typeface="Arial" charset="0"/>
              </a:rPr>
              <a:t>receiving</a:t>
            </a:r>
            <a:r>
              <a:rPr lang="es-ES" sz="2800" dirty="0">
                <a:cs typeface="Arial" charset="0"/>
              </a:rPr>
              <a:t> </a:t>
            </a:r>
            <a:r>
              <a:rPr lang="es-ES" sz="2800" dirty="0" smtClean="0">
                <a:cs typeface="Arial" charset="0"/>
              </a:rPr>
              <a:t>ARV </a:t>
            </a:r>
            <a:r>
              <a:rPr lang="es-ES" sz="2800" dirty="0" err="1" smtClean="0">
                <a:cs typeface="Arial" charset="0"/>
              </a:rPr>
              <a:t>treatment</a:t>
            </a:r>
            <a:r>
              <a:rPr lang="es-ES" sz="2800" dirty="0" smtClean="0">
                <a:cs typeface="Arial" charset="0"/>
              </a:rPr>
              <a:t>.</a:t>
            </a:r>
          </a:p>
          <a:p>
            <a:pPr algn="just">
              <a:spcBef>
                <a:spcPts val="600"/>
              </a:spcBef>
              <a:spcAft>
                <a:spcPts val="600"/>
              </a:spcAft>
              <a:buClr>
                <a:schemeClr val="bg1">
                  <a:lumMod val="75000"/>
                </a:schemeClr>
              </a:buClr>
              <a:buSzPct val="50000"/>
              <a:buFont typeface="Wingdings" pitchFamily="2" charset="2"/>
              <a:buChar char="Ø"/>
              <a:defRPr/>
            </a:pPr>
            <a:r>
              <a:rPr lang="es-ES" sz="2800" dirty="0" err="1" smtClean="0">
                <a:cs typeface="Arial" charset="0"/>
              </a:rPr>
              <a:t>Major</a:t>
            </a:r>
            <a:r>
              <a:rPr lang="es-ES" sz="2800" dirty="0" smtClean="0">
                <a:cs typeface="Arial" charset="0"/>
              </a:rPr>
              <a:t> </a:t>
            </a:r>
            <a:r>
              <a:rPr lang="es-ES" sz="2800" dirty="0" err="1" smtClean="0">
                <a:cs typeface="Arial" charset="0"/>
              </a:rPr>
              <a:t>route</a:t>
            </a:r>
            <a:r>
              <a:rPr lang="es-ES" sz="2800" dirty="0" smtClean="0">
                <a:cs typeface="Arial" charset="0"/>
              </a:rPr>
              <a:t> of </a:t>
            </a:r>
            <a:r>
              <a:rPr lang="es-ES" sz="2800" dirty="0" err="1" smtClean="0">
                <a:cs typeface="Arial" charset="0"/>
              </a:rPr>
              <a:t>transmission</a:t>
            </a:r>
            <a:r>
              <a:rPr lang="es-ES" sz="2800" dirty="0" smtClean="0">
                <a:cs typeface="Arial" charset="0"/>
              </a:rPr>
              <a:t>: sexual (99%).</a:t>
            </a:r>
          </a:p>
          <a:p>
            <a:pPr algn="just">
              <a:spcBef>
                <a:spcPts val="600"/>
              </a:spcBef>
              <a:spcAft>
                <a:spcPts val="600"/>
              </a:spcAft>
              <a:buClr>
                <a:schemeClr val="bg1">
                  <a:lumMod val="75000"/>
                </a:schemeClr>
              </a:buClr>
              <a:buSzPct val="50000"/>
              <a:buFont typeface="Wingdings" pitchFamily="2" charset="2"/>
              <a:buChar char="Ø"/>
              <a:defRPr/>
            </a:pPr>
            <a:r>
              <a:rPr lang="es-ES" sz="2800" dirty="0" smtClean="0">
                <a:cs typeface="Arial" charset="0"/>
              </a:rPr>
              <a:t>81% </a:t>
            </a:r>
            <a:r>
              <a:rPr lang="es-ES" sz="2800" dirty="0" err="1" smtClean="0">
                <a:cs typeface="Arial" charset="0"/>
              </a:rPr>
              <a:t>male</a:t>
            </a:r>
            <a:r>
              <a:rPr lang="es-ES" sz="2800" dirty="0" smtClean="0">
                <a:cs typeface="Arial" charset="0"/>
              </a:rPr>
              <a:t> sex, MSM more tan 70%.</a:t>
            </a:r>
          </a:p>
          <a:p>
            <a:pPr algn="just">
              <a:spcBef>
                <a:spcPts val="600"/>
              </a:spcBef>
              <a:spcAft>
                <a:spcPts val="600"/>
              </a:spcAft>
              <a:buClr>
                <a:schemeClr val="bg1">
                  <a:lumMod val="75000"/>
                </a:schemeClr>
              </a:buClr>
              <a:buSzPct val="50000"/>
              <a:buFont typeface="Wingdings" pitchFamily="2" charset="2"/>
              <a:buChar char="Ø"/>
              <a:defRPr/>
            </a:pPr>
            <a:r>
              <a:rPr lang="es-ES" sz="2800" dirty="0" err="1" smtClean="0">
                <a:cs typeface="Arial" charset="0"/>
              </a:rPr>
              <a:t>First</a:t>
            </a:r>
            <a:r>
              <a:rPr lang="es-ES" sz="2800" dirty="0" smtClean="0">
                <a:cs typeface="Arial" charset="0"/>
              </a:rPr>
              <a:t> </a:t>
            </a:r>
            <a:r>
              <a:rPr lang="es-ES" sz="2800" dirty="0">
                <a:cs typeface="Arial" charset="0"/>
              </a:rPr>
              <a:t>Cuban </a:t>
            </a:r>
            <a:r>
              <a:rPr lang="es-ES" sz="2800" dirty="0" smtClean="0">
                <a:cs typeface="Arial" charset="0"/>
              </a:rPr>
              <a:t>HIV-</a:t>
            </a:r>
            <a:r>
              <a:rPr lang="es-ES" sz="2800" dirty="0" err="1" smtClean="0">
                <a:cs typeface="Arial" charset="0"/>
              </a:rPr>
              <a:t>infected</a:t>
            </a:r>
            <a:r>
              <a:rPr lang="es-ES" sz="2800" dirty="0" smtClean="0">
                <a:cs typeface="Arial" charset="0"/>
              </a:rPr>
              <a:t> </a:t>
            </a:r>
            <a:r>
              <a:rPr lang="es-ES" sz="2800" dirty="0">
                <a:cs typeface="Arial" charset="0"/>
              </a:rPr>
              <a:t>individual </a:t>
            </a:r>
            <a:r>
              <a:rPr lang="es-ES" sz="2800" dirty="0" err="1">
                <a:cs typeface="Arial" charset="0"/>
              </a:rPr>
              <a:t>was</a:t>
            </a:r>
            <a:r>
              <a:rPr lang="es-ES" sz="2800" dirty="0">
                <a:cs typeface="Arial" charset="0"/>
              </a:rPr>
              <a:t> </a:t>
            </a:r>
            <a:r>
              <a:rPr lang="es-ES" sz="2800" dirty="0" err="1">
                <a:cs typeface="Arial" charset="0"/>
              </a:rPr>
              <a:t>diagnosed</a:t>
            </a:r>
            <a:r>
              <a:rPr lang="es-ES" sz="2800" dirty="0">
                <a:cs typeface="Arial" charset="0"/>
              </a:rPr>
              <a:t> in 1986.</a:t>
            </a:r>
          </a:p>
          <a:p>
            <a:pPr algn="just">
              <a:spcBef>
                <a:spcPts val="600"/>
              </a:spcBef>
              <a:spcAft>
                <a:spcPts val="600"/>
              </a:spcAft>
              <a:buClr>
                <a:schemeClr val="bg1">
                  <a:lumMod val="75000"/>
                </a:schemeClr>
              </a:buClr>
              <a:buSzPct val="50000"/>
              <a:buFont typeface="Wingdings" pitchFamily="2" charset="2"/>
              <a:buChar char="Ø"/>
              <a:defRPr/>
            </a:pPr>
            <a:r>
              <a:rPr lang="es-ES" sz="2800" dirty="0" smtClean="0">
                <a:cs typeface="Arial" charset="0"/>
              </a:rPr>
              <a:t>56 of </a:t>
            </a:r>
            <a:r>
              <a:rPr lang="es-ES" sz="2800" dirty="0" err="1" smtClean="0">
                <a:cs typeface="Arial" charset="0"/>
              </a:rPr>
              <a:t>the</a:t>
            </a:r>
            <a:r>
              <a:rPr lang="es-ES" sz="2800" dirty="0" smtClean="0">
                <a:cs typeface="Arial" charset="0"/>
              </a:rPr>
              <a:t> </a:t>
            </a:r>
            <a:r>
              <a:rPr lang="es-ES" sz="2800" dirty="0" err="1" smtClean="0">
                <a:cs typeface="Arial" charset="0"/>
              </a:rPr>
              <a:t>first</a:t>
            </a:r>
            <a:r>
              <a:rPr lang="es-ES" sz="2800" dirty="0" smtClean="0">
                <a:cs typeface="Arial" charset="0"/>
              </a:rPr>
              <a:t> HIV-</a:t>
            </a:r>
            <a:r>
              <a:rPr lang="es-ES" sz="2800" dirty="0" err="1" smtClean="0">
                <a:cs typeface="Arial" charset="0"/>
              </a:rPr>
              <a:t>patients</a:t>
            </a:r>
            <a:r>
              <a:rPr lang="es-ES" sz="2800" dirty="0" smtClean="0">
                <a:cs typeface="Arial" charset="0"/>
              </a:rPr>
              <a:t> </a:t>
            </a:r>
            <a:r>
              <a:rPr lang="es-ES" sz="2800" dirty="0" err="1" smtClean="0">
                <a:cs typeface="Arial" charset="0"/>
              </a:rPr>
              <a:t>were</a:t>
            </a:r>
            <a:r>
              <a:rPr lang="es-ES" sz="2800" dirty="0" smtClean="0">
                <a:cs typeface="Arial" charset="0"/>
              </a:rPr>
              <a:t> </a:t>
            </a:r>
            <a:r>
              <a:rPr lang="es-ES" sz="2800" dirty="0" err="1" smtClean="0">
                <a:cs typeface="Arial" charset="0"/>
              </a:rPr>
              <a:t>infected</a:t>
            </a:r>
            <a:r>
              <a:rPr lang="es-ES" sz="2800" dirty="0" smtClean="0">
                <a:cs typeface="Arial" charset="0"/>
              </a:rPr>
              <a:t> </a:t>
            </a:r>
            <a:r>
              <a:rPr lang="es-ES" sz="2800" dirty="0">
                <a:cs typeface="Arial" charset="0"/>
              </a:rPr>
              <a:t>in </a:t>
            </a:r>
            <a:r>
              <a:rPr lang="es-ES" sz="2800" dirty="0" err="1" smtClean="0">
                <a:cs typeface="Arial" charset="0"/>
              </a:rPr>
              <a:t>Africa</a:t>
            </a:r>
            <a:r>
              <a:rPr lang="es-ES" sz="2800" dirty="0" smtClean="0">
                <a:cs typeface="Arial" charset="0"/>
              </a:rPr>
              <a:t>. </a:t>
            </a:r>
          </a:p>
          <a:p>
            <a:pPr algn="just">
              <a:spcBef>
                <a:spcPts val="600"/>
              </a:spcBef>
              <a:spcAft>
                <a:spcPts val="600"/>
              </a:spcAft>
              <a:buClr>
                <a:schemeClr val="bg1">
                  <a:lumMod val="75000"/>
                </a:schemeClr>
              </a:buClr>
              <a:buSzPct val="50000"/>
              <a:buFont typeface="Wingdings" pitchFamily="2" charset="2"/>
              <a:buChar char="Ø"/>
              <a:defRPr/>
            </a:pPr>
            <a:r>
              <a:rPr lang="es-ES" sz="2800" dirty="0" err="1" smtClean="0">
                <a:cs typeface="Arial" charset="0"/>
              </a:rPr>
              <a:t>Presence</a:t>
            </a:r>
            <a:r>
              <a:rPr lang="es-ES" sz="2800" dirty="0" smtClean="0">
                <a:cs typeface="Arial" charset="0"/>
              </a:rPr>
              <a:t> of </a:t>
            </a:r>
            <a:r>
              <a:rPr lang="es-ES" sz="2800" dirty="0" err="1" smtClean="0">
                <a:cs typeface="Arial" charset="0"/>
              </a:rPr>
              <a:t>Cuban’s</a:t>
            </a:r>
            <a:r>
              <a:rPr lang="es-ES" sz="2800" dirty="0" smtClean="0">
                <a:cs typeface="Arial" charset="0"/>
              </a:rPr>
              <a:t> </a:t>
            </a:r>
            <a:r>
              <a:rPr lang="es-ES" sz="2800" dirty="0" err="1" smtClean="0">
                <a:cs typeface="Arial" charset="0"/>
              </a:rPr>
              <a:t>military</a:t>
            </a:r>
            <a:r>
              <a:rPr lang="es-ES" sz="2800" dirty="0" smtClean="0">
                <a:cs typeface="Arial" charset="0"/>
              </a:rPr>
              <a:t> and </a:t>
            </a:r>
            <a:r>
              <a:rPr lang="es-ES" sz="2800" dirty="0" err="1" smtClean="0">
                <a:cs typeface="Arial" charset="0"/>
              </a:rPr>
              <a:t>civilian</a:t>
            </a:r>
            <a:r>
              <a:rPr lang="es-ES" sz="2800" dirty="0" smtClean="0">
                <a:cs typeface="Arial" charset="0"/>
              </a:rPr>
              <a:t> </a:t>
            </a:r>
            <a:r>
              <a:rPr lang="es-ES" sz="2800" dirty="0" err="1" smtClean="0">
                <a:cs typeface="Arial" charset="0"/>
              </a:rPr>
              <a:t>during</a:t>
            </a:r>
            <a:r>
              <a:rPr lang="es-ES" sz="2800" dirty="0" smtClean="0">
                <a:cs typeface="Arial" charset="0"/>
              </a:rPr>
              <a:t> </a:t>
            </a:r>
            <a:r>
              <a:rPr lang="en-US" sz="2800" dirty="0" smtClean="0"/>
              <a:t>1970s </a:t>
            </a:r>
            <a:r>
              <a:rPr lang="en-US" sz="2800" dirty="0"/>
              <a:t>and 1980s in </a:t>
            </a:r>
            <a:r>
              <a:rPr lang="en-US" sz="2800" dirty="0" smtClean="0"/>
              <a:t>Angola, Ethiopia, DRC</a:t>
            </a:r>
            <a:r>
              <a:rPr lang="en-US" sz="2800" dirty="0" smtClean="0"/>
              <a:t>.</a:t>
            </a:r>
            <a:endParaRPr lang="es-ES" sz="2800" dirty="0" smtClean="0">
              <a:cs typeface="Arial" charset="0"/>
            </a:endParaRPr>
          </a:p>
        </p:txBody>
      </p:sp>
      <p:grpSp>
        <p:nvGrpSpPr>
          <p:cNvPr id="4" name="4 Grupo"/>
          <p:cNvGrpSpPr>
            <a:grpSpLocks/>
          </p:cNvGrpSpPr>
          <p:nvPr/>
        </p:nvGrpSpPr>
        <p:grpSpPr bwMode="auto">
          <a:xfrm>
            <a:off x="0" y="0"/>
            <a:ext cx="9144000" cy="451413"/>
            <a:chOff x="0" y="0"/>
            <a:chExt cx="9144000" cy="663029"/>
          </a:xfrm>
        </p:grpSpPr>
        <p:sp>
          <p:nvSpPr>
            <p:cNvPr id="5" name="12 Rectángulo"/>
            <p:cNvSpPr/>
            <p:nvPr/>
          </p:nvSpPr>
          <p:spPr>
            <a:xfrm>
              <a:off x="0" y="0"/>
              <a:ext cx="9144000" cy="642409"/>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s-ES" sz="3200" b="1" dirty="0" smtClean="0">
                  <a:ln/>
                  <a:solidFill>
                    <a:schemeClr val="bg1"/>
                  </a:solidFill>
                </a:rPr>
                <a:t>Cuban HIV </a:t>
              </a:r>
              <a:r>
                <a:rPr lang="es-ES" sz="3200" b="1" dirty="0" err="1" smtClean="0">
                  <a:ln/>
                  <a:solidFill>
                    <a:schemeClr val="bg1"/>
                  </a:solidFill>
                </a:rPr>
                <a:t>Epidemic</a:t>
              </a:r>
              <a:r>
                <a:rPr lang="es-ES" sz="3200" b="1" dirty="0" smtClean="0">
                  <a:ln/>
                  <a:solidFill>
                    <a:schemeClr val="bg1"/>
                  </a:solidFill>
                </a:rPr>
                <a:t>. </a:t>
              </a:r>
              <a:r>
                <a:rPr lang="es-ES" sz="3200" b="1" dirty="0" err="1" smtClean="0">
                  <a:ln/>
                  <a:solidFill>
                    <a:schemeClr val="bg1"/>
                  </a:solidFill>
                </a:rPr>
                <a:t>Background</a:t>
              </a:r>
              <a:endParaRPr lang="es-ES" sz="3200" b="1" dirty="0">
                <a:ln/>
                <a:solidFill>
                  <a:schemeClr val="bg1"/>
                </a:solidFill>
              </a:endParaRPr>
            </a:p>
          </p:txBody>
        </p:sp>
        <p:pic>
          <p:nvPicPr>
            <p:cNvPr id="6" name="Imagen 1" descr="logoip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000099" cy="663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166416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8823" t="36400" r="39013" b="6911"/>
          <a:stretch/>
        </p:blipFill>
        <p:spPr>
          <a:xfrm>
            <a:off x="991674" y="1450015"/>
            <a:ext cx="6787166" cy="3856082"/>
          </a:xfrm>
          <a:prstGeom prst="rect">
            <a:avLst/>
          </a:prstGeom>
        </p:spPr>
      </p:pic>
      <p:sp>
        <p:nvSpPr>
          <p:cNvPr id="3" name="Rectangle 2"/>
          <p:cNvSpPr/>
          <p:nvPr/>
        </p:nvSpPr>
        <p:spPr>
          <a:xfrm>
            <a:off x="753462" y="750659"/>
            <a:ext cx="7404206" cy="400110"/>
          </a:xfrm>
          <a:prstGeom prst="rect">
            <a:avLst/>
          </a:prstGeom>
        </p:spPr>
        <p:txBody>
          <a:bodyPr wrap="none">
            <a:spAutoFit/>
          </a:bodyPr>
          <a:lstStyle/>
          <a:p>
            <a:r>
              <a:rPr lang="es-US" sz="2000" dirty="0"/>
              <a:t>105 HIV-1-infected </a:t>
            </a:r>
            <a:r>
              <a:rPr lang="es-US" sz="2000" dirty="0" err="1" smtClean="0"/>
              <a:t>individuals</a:t>
            </a:r>
            <a:r>
              <a:rPr lang="es-US" sz="2000" dirty="0" smtClean="0"/>
              <a:t> </a:t>
            </a:r>
            <a:r>
              <a:rPr lang="es-US" sz="2000" dirty="0" err="1" smtClean="0"/>
              <a:t>from</a:t>
            </a:r>
            <a:r>
              <a:rPr lang="es-US" sz="2000" dirty="0" smtClean="0"/>
              <a:t> Cuba. </a:t>
            </a:r>
            <a:r>
              <a:rPr lang="es-US" sz="2000" dirty="0" err="1" smtClean="0"/>
              <a:t>Samples</a:t>
            </a:r>
            <a:r>
              <a:rPr lang="es-US" sz="2000" dirty="0" smtClean="0"/>
              <a:t> </a:t>
            </a:r>
            <a:r>
              <a:rPr lang="es-US" sz="2000" dirty="0" err="1" smtClean="0"/>
              <a:t>collected</a:t>
            </a:r>
            <a:r>
              <a:rPr lang="es-US" sz="2000" dirty="0" smtClean="0"/>
              <a:t> in 1999. </a:t>
            </a:r>
            <a:endParaRPr lang="es-US" sz="2000" dirty="0"/>
          </a:p>
        </p:txBody>
      </p:sp>
      <p:sp>
        <p:nvSpPr>
          <p:cNvPr id="4" name="Rectangle 3"/>
          <p:cNvSpPr/>
          <p:nvPr/>
        </p:nvSpPr>
        <p:spPr>
          <a:xfrm>
            <a:off x="1605242" y="6361021"/>
            <a:ext cx="3750579" cy="338554"/>
          </a:xfrm>
          <a:prstGeom prst="rect">
            <a:avLst/>
          </a:prstGeom>
        </p:spPr>
        <p:txBody>
          <a:bodyPr wrap="none">
            <a:spAutoFit/>
          </a:bodyPr>
          <a:lstStyle/>
          <a:p>
            <a:r>
              <a:rPr lang="es-US" sz="1600" i="1" dirty="0" smtClean="0"/>
              <a:t>Cuevas MT et al. AIDS </a:t>
            </a:r>
            <a:r>
              <a:rPr lang="es-US" sz="1600" i="1" dirty="0"/>
              <a:t>2002, 16:1643–1653</a:t>
            </a:r>
          </a:p>
        </p:txBody>
      </p:sp>
      <p:sp>
        <p:nvSpPr>
          <p:cNvPr id="5" name="12 Rectángulo"/>
          <p:cNvSpPr/>
          <p:nvPr/>
        </p:nvSpPr>
        <p:spPr bwMode="auto">
          <a:xfrm>
            <a:off x="0" y="0"/>
            <a:ext cx="9144000" cy="451413"/>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s-ES" sz="3200" b="1" dirty="0" smtClean="0">
                <a:ln/>
                <a:solidFill>
                  <a:schemeClr val="bg1"/>
                </a:solidFill>
              </a:rPr>
              <a:t>Cuban HIV </a:t>
            </a:r>
            <a:r>
              <a:rPr lang="es-ES" sz="3200" b="1" dirty="0" err="1" smtClean="0">
                <a:ln/>
                <a:solidFill>
                  <a:schemeClr val="bg1"/>
                </a:solidFill>
              </a:rPr>
              <a:t>Diversity</a:t>
            </a:r>
            <a:endParaRPr lang="es-ES" sz="3200" b="1" dirty="0">
              <a:ln/>
              <a:solidFill>
                <a:schemeClr val="bg1"/>
              </a:solidFill>
            </a:endParaRPr>
          </a:p>
        </p:txBody>
      </p:sp>
      <p:pic>
        <p:nvPicPr>
          <p:cNvPr id="6" name="Imagen 1" descr="logoip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 y="1"/>
            <a:ext cx="753460" cy="499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287867" y="5535288"/>
            <a:ext cx="8669866" cy="707886"/>
          </a:xfrm>
          <a:prstGeom prst="rect">
            <a:avLst/>
          </a:prstGeom>
          <a:noFill/>
        </p:spPr>
        <p:txBody>
          <a:bodyPr wrap="square" rtlCol="0">
            <a:spAutoFit/>
          </a:bodyPr>
          <a:lstStyle/>
          <a:p>
            <a:pPr algn="just"/>
            <a:r>
              <a:rPr lang="en-US" sz="2000" dirty="0" smtClean="0"/>
              <a:t>pol and </a:t>
            </a:r>
            <a:r>
              <a:rPr lang="en-US" sz="2000" dirty="0" err="1" smtClean="0"/>
              <a:t>env</a:t>
            </a:r>
            <a:r>
              <a:rPr lang="en-US" sz="2000" dirty="0" smtClean="0"/>
              <a:t> regions sequenced: 47.6% subtype B, many recombinants and </a:t>
            </a:r>
            <a:r>
              <a:rPr lang="en-US" sz="2000" dirty="0"/>
              <a:t>u</a:t>
            </a:r>
            <a:r>
              <a:rPr lang="en-US" sz="2000" dirty="0" smtClean="0"/>
              <a:t>ndefined subtypes.</a:t>
            </a:r>
            <a:endParaRPr lang="es-US" sz="2000" dirty="0"/>
          </a:p>
        </p:txBody>
      </p:sp>
    </p:spTree>
    <p:extLst>
      <p:ext uri="{BB962C8B-B14F-4D97-AF65-F5344CB8AC3E}">
        <p14:creationId xmlns:p14="http://schemas.microsoft.com/office/powerpoint/2010/main" val="20555061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0158" y="1352829"/>
            <a:ext cx="1386918" cy="284693"/>
          </a:xfrm>
          <a:prstGeom prst="rect">
            <a:avLst/>
          </a:prstGeom>
        </p:spPr>
        <p:txBody>
          <a:bodyPr wrap="none">
            <a:spAutoFit/>
          </a:bodyPr>
          <a:lstStyle/>
          <a:p>
            <a:pPr>
              <a:lnSpc>
                <a:spcPts val="1505"/>
              </a:lnSpc>
              <a:spcAft>
                <a:spcPts val="1000"/>
              </a:spcAft>
            </a:pPr>
            <a:r>
              <a:rPr lang="en-US" b="1" dirty="0">
                <a:solidFill>
                  <a:srgbClr val="333333"/>
                </a:solidFill>
                <a:latin typeface="Trebuchet MS" panose="020B0603020202020204" pitchFamily="34" charset="0"/>
                <a:ea typeface="Times New Roman" panose="02020603050405020304" pitchFamily="18" charset="0"/>
                <a:cs typeface="Times New Roman" panose="02020603050405020304" pitchFamily="18" charset="0"/>
              </a:rPr>
              <a:t>CRF18_cpx</a:t>
            </a:r>
            <a:endParaRPr lang="es-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a:spLocks noChangeArrowheads="1"/>
          </p:cNvSpPr>
          <p:nvPr/>
        </p:nvSpPr>
        <p:spPr bwMode="auto">
          <a:xfrm>
            <a:off x="2137076" y="1320787"/>
            <a:ext cx="235006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1pPr>
            <a:lvl2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2pPr>
            <a:lvl3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3pPr>
            <a:lvl4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4pPr>
            <a:lvl5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5pPr>
            <a:lvl6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6pPr>
            <a:lvl7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7pPr>
            <a:lvl8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8pPr>
            <a:lvl9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1400" b="0" i="1" u="none" strike="noStrike" cap="none" normalizeH="0" baseline="0" dirty="0" smtClean="0">
                <a:ln>
                  <a:noFill/>
                </a:ln>
                <a:solidFill>
                  <a:srgbClr val="333333"/>
                </a:solidFill>
                <a:effectLst/>
                <a:latin typeface="Trebuchet MS" panose="020B0603020202020204" pitchFamily="34" charset="0"/>
                <a:ea typeface="Times New Roman" panose="02020603050405020304" pitchFamily="18" charset="0"/>
                <a:cs typeface="Times New Roman" panose="02020603050405020304" pitchFamily="18" charset="0"/>
              </a:rPr>
              <a:t>Thomson et al., AIDS, 2005</a:t>
            </a:r>
            <a:endParaRPr kumimoji="0" lang="es-ES" sz="3200" b="0" i="1" u="none" strike="noStrike" cap="none" normalizeH="0" baseline="0" dirty="0" smtClean="0">
              <a:ln>
                <a:noFill/>
              </a:ln>
              <a:solidFill>
                <a:schemeClr val="tx1"/>
              </a:solidFill>
              <a:effectLst/>
            </a:endParaRPr>
          </a:p>
        </p:txBody>
      </p:sp>
      <p:pic>
        <p:nvPicPr>
          <p:cNvPr id="1025" name="Imagen 36" descr="CRF_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850" y="1600438"/>
            <a:ext cx="8390659" cy="181108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476519" y="5363648"/>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26960" numCol="1" anchor="ctr" anchorCtr="0" compatLnSpc="1">
            <a:prstTxWarp prst="textNoShape">
              <a:avLst/>
            </a:prstTxWarp>
            <a:spAutoFit/>
          </a:bodyPr>
          <a:lstStyle/>
          <a:p>
            <a:endParaRPr lang="es-US"/>
          </a:p>
        </p:txBody>
      </p:sp>
      <p:sp>
        <p:nvSpPr>
          <p:cNvPr id="6" name="Rectangle 6"/>
          <p:cNvSpPr>
            <a:spLocks noChangeArrowheads="1"/>
          </p:cNvSpPr>
          <p:nvPr/>
        </p:nvSpPr>
        <p:spPr bwMode="auto">
          <a:xfrm>
            <a:off x="2137076" y="4246264"/>
            <a:ext cx="413587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1pPr>
            <a:lvl2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2pPr>
            <a:lvl3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3pPr>
            <a:lvl4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4pPr>
            <a:lvl5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5pPr>
            <a:lvl6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6pPr>
            <a:lvl7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7pPr>
            <a:lvl8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8pPr>
            <a:lvl9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9pPr>
          </a:lstStyle>
          <a:p>
            <a:pPr lvl="0"/>
            <a:r>
              <a:rPr kumimoji="0" lang="en-US" sz="1400" b="0" i="1" u="none" strike="noStrike" cap="none" normalizeH="0" baseline="0" dirty="0" err="1" smtClean="0">
                <a:ln>
                  <a:noFill/>
                </a:ln>
                <a:solidFill>
                  <a:srgbClr val="333333"/>
                </a:solidFill>
                <a:effectLst/>
                <a:latin typeface="Trebuchet MS" panose="020B0603020202020204" pitchFamily="34" charset="0"/>
                <a:ea typeface="Times New Roman" panose="02020603050405020304" pitchFamily="18" charset="0"/>
                <a:cs typeface="Times New Roman" panose="02020603050405020304" pitchFamily="18" charset="0"/>
              </a:rPr>
              <a:t>Casado</a:t>
            </a:r>
            <a:r>
              <a:rPr kumimoji="0" lang="en-US" sz="1400" b="0" i="1" u="none" strike="noStrike" cap="none" normalizeH="0" baseline="0" dirty="0" smtClean="0">
                <a:ln>
                  <a:noFill/>
                </a:ln>
                <a:solidFill>
                  <a:srgbClr val="333333"/>
                </a:solidFill>
                <a:effectLst/>
                <a:latin typeface="Trebuchet MS" panose="020B0603020202020204" pitchFamily="34" charset="0"/>
                <a:ea typeface="Times New Roman" panose="02020603050405020304" pitchFamily="18" charset="0"/>
                <a:cs typeface="Times New Roman" panose="02020603050405020304" pitchFamily="18" charset="0"/>
              </a:rPr>
              <a:t> et al.,</a:t>
            </a:r>
            <a:r>
              <a:rPr lang="fr-FR" sz="1400" i="1" dirty="0">
                <a:solidFill>
                  <a:srgbClr val="333333"/>
                </a:solidFill>
                <a:latin typeface="Trebuchet MS" panose="020B0603020202020204" pitchFamily="34" charset="0"/>
                <a:ea typeface="Times New Roman" panose="02020603050405020304" pitchFamily="18" charset="0"/>
                <a:cs typeface="Times New Roman" panose="02020603050405020304" pitchFamily="18" charset="0"/>
              </a:rPr>
              <a:t> J </a:t>
            </a:r>
            <a:r>
              <a:rPr lang="fr-FR" sz="1400" i="1" dirty="0" err="1">
                <a:solidFill>
                  <a:srgbClr val="333333"/>
                </a:solidFill>
                <a:latin typeface="Trebuchet MS" panose="020B0603020202020204" pitchFamily="34" charset="0"/>
                <a:ea typeface="Times New Roman" panose="02020603050405020304" pitchFamily="18" charset="0"/>
                <a:cs typeface="Times New Roman" panose="02020603050405020304" pitchFamily="18" charset="0"/>
              </a:rPr>
              <a:t>Acquir</a:t>
            </a:r>
            <a:r>
              <a:rPr lang="fr-FR" sz="1400" i="1" dirty="0">
                <a:solidFill>
                  <a:srgbClr val="333333"/>
                </a:solidFill>
                <a:latin typeface="Trebuchet MS" panose="020B0603020202020204" pitchFamily="34" charset="0"/>
                <a:ea typeface="Times New Roman" panose="02020603050405020304" pitchFamily="18" charset="0"/>
                <a:cs typeface="Times New Roman" panose="02020603050405020304" pitchFamily="18" charset="0"/>
              </a:rPr>
              <a:t> Immune </a:t>
            </a:r>
            <a:r>
              <a:rPr lang="fr-FR" sz="1400" i="1" dirty="0" err="1">
                <a:solidFill>
                  <a:srgbClr val="333333"/>
                </a:solidFill>
                <a:latin typeface="Trebuchet MS" panose="020B0603020202020204" pitchFamily="34" charset="0"/>
                <a:ea typeface="Times New Roman" panose="02020603050405020304" pitchFamily="18" charset="0"/>
                <a:cs typeface="Times New Roman" panose="02020603050405020304" pitchFamily="18" charset="0"/>
              </a:rPr>
              <a:t>Defic</a:t>
            </a:r>
            <a:r>
              <a:rPr lang="fr-FR" sz="1400" i="1" dirty="0">
                <a:solidFill>
                  <a:srgbClr val="333333"/>
                </a:solidFill>
                <a:latin typeface="Trebuchet MS" panose="020B0603020202020204" pitchFamily="34" charset="0"/>
                <a:ea typeface="Times New Roman" panose="02020603050405020304" pitchFamily="18" charset="0"/>
                <a:cs typeface="Times New Roman" panose="02020603050405020304" pitchFamily="18" charset="0"/>
              </a:rPr>
              <a:t> </a:t>
            </a:r>
            <a:r>
              <a:rPr lang="fr-FR" sz="1400" i="1" dirty="0" err="1" smtClean="0">
                <a:solidFill>
                  <a:srgbClr val="333333"/>
                </a:solidFill>
                <a:latin typeface="Trebuchet MS" panose="020B0603020202020204" pitchFamily="34" charset="0"/>
                <a:ea typeface="Times New Roman" panose="02020603050405020304" pitchFamily="18" charset="0"/>
                <a:cs typeface="Times New Roman" panose="02020603050405020304" pitchFamily="18" charset="0"/>
              </a:rPr>
              <a:t>Syndr</a:t>
            </a:r>
            <a:r>
              <a:rPr lang="fr-FR" sz="1400" i="1" dirty="0" smtClean="0">
                <a:solidFill>
                  <a:srgbClr val="333333"/>
                </a:solidFill>
                <a:latin typeface="Trebuchet MS" panose="020B0603020202020204" pitchFamily="34" charset="0"/>
                <a:ea typeface="Times New Roman" panose="02020603050405020304" pitchFamily="18" charset="0"/>
                <a:cs typeface="Times New Roman" panose="02020603050405020304" pitchFamily="18" charset="0"/>
              </a:rPr>
              <a:t>,</a:t>
            </a:r>
            <a:r>
              <a:rPr kumimoji="0" lang="en-US" sz="1400" b="0" i="1" u="none" strike="noStrike" cap="none" normalizeH="0" baseline="0" dirty="0" smtClean="0">
                <a:ln>
                  <a:noFill/>
                </a:ln>
                <a:solidFill>
                  <a:srgbClr val="333333"/>
                </a:solidFill>
                <a:effectLst/>
                <a:latin typeface="Trebuchet MS" panose="020B0603020202020204" pitchFamily="34" charset="0"/>
                <a:ea typeface="Times New Roman" panose="02020603050405020304" pitchFamily="18" charset="0"/>
                <a:cs typeface="Times New Roman" panose="02020603050405020304" pitchFamily="18" charset="0"/>
              </a:rPr>
              <a:t> 2005</a:t>
            </a:r>
            <a:endParaRPr kumimoji="0" lang="en-US" sz="1400" b="0" i="1" u="none" strike="noStrike" cap="none" normalizeH="0" baseline="0" dirty="0" smtClean="0">
              <a:ln>
                <a:noFill/>
              </a:ln>
              <a:solidFill>
                <a:schemeClr val="tx1"/>
              </a:solidFill>
              <a:effectLst/>
            </a:endParaRPr>
          </a:p>
        </p:txBody>
      </p:sp>
      <p:pic>
        <p:nvPicPr>
          <p:cNvPr id="1029" name="Imagen 38" descr="CRF_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850" y="4584819"/>
            <a:ext cx="8255357" cy="172593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74629" y="4215487"/>
            <a:ext cx="1386918" cy="369332"/>
          </a:xfrm>
          <a:prstGeom prst="rect">
            <a:avLst/>
          </a:prstGeom>
        </p:spPr>
        <p:txBody>
          <a:bodyPr wrap="none">
            <a:spAutoFit/>
          </a:bodyPr>
          <a:lstStyle/>
          <a:p>
            <a:pPr lvl="0"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b="1" dirty="0">
                <a:solidFill>
                  <a:srgbClr val="333333"/>
                </a:solidFill>
                <a:latin typeface="Trebuchet MS" panose="020B0603020202020204" pitchFamily="34" charset="0"/>
                <a:ea typeface="Times New Roman" panose="02020603050405020304" pitchFamily="18" charset="0"/>
                <a:cs typeface="Times New Roman" panose="02020603050405020304" pitchFamily="18" charset="0"/>
              </a:rPr>
              <a:t>CRF19_cpx</a:t>
            </a:r>
            <a:endParaRPr lang="en-US" sz="1400" dirty="0"/>
          </a:p>
        </p:txBody>
      </p:sp>
      <p:sp>
        <p:nvSpPr>
          <p:cNvPr id="9" name="12 Rectángulo"/>
          <p:cNvSpPr/>
          <p:nvPr/>
        </p:nvSpPr>
        <p:spPr bwMode="auto">
          <a:xfrm>
            <a:off x="0" y="0"/>
            <a:ext cx="9144000" cy="466862"/>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s-ES" sz="3200" b="1" dirty="0" smtClean="0">
                <a:ln/>
                <a:solidFill>
                  <a:schemeClr val="bg1"/>
                </a:solidFill>
              </a:rPr>
              <a:t>Cuban HIV </a:t>
            </a:r>
            <a:r>
              <a:rPr lang="es-ES" sz="3200" b="1" dirty="0" err="1" smtClean="0">
                <a:ln/>
                <a:solidFill>
                  <a:schemeClr val="bg1"/>
                </a:solidFill>
              </a:rPr>
              <a:t>Diversity</a:t>
            </a:r>
            <a:endParaRPr lang="es-ES" sz="3200" b="1" dirty="0">
              <a:ln/>
              <a:solidFill>
                <a:schemeClr val="bg1"/>
              </a:solidFill>
            </a:endParaRPr>
          </a:p>
        </p:txBody>
      </p:sp>
      <p:pic>
        <p:nvPicPr>
          <p:cNvPr id="10" name="Imagen 1" descr="logoip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1"/>
            <a:ext cx="750157" cy="497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17987" y="6223259"/>
            <a:ext cx="8908025" cy="646331"/>
          </a:xfrm>
          <a:prstGeom prst="rect">
            <a:avLst/>
          </a:prstGeom>
          <a:noFill/>
        </p:spPr>
        <p:txBody>
          <a:bodyPr wrap="square" rtlCol="0">
            <a:spAutoFit/>
          </a:bodyPr>
          <a:lstStyle/>
          <a:p>
            <a:r>
              <a:rPr lang="es-US" dirty="0" smtClean="0"/>
              <a:t>4 Cuban </a:t>
            </a:r>
            <a:r>
              <a:rPr lang="es-US" dirty="0" err="1" smtClean="0"/>
              <a:t>individuals</a:t>
            </a:r>
            <a:r>
              <a:rPr lang="es-US" dirty="0" smtClean="0"/>
              <a:t>, </a:t>
            </a:r>
            <a:r>
              <a:rPr lang="es-US" dirty="0" err="1" smtClean="0"/>
              <a:t>diagnosed</a:t>
            </a:r>
            <a:r>
              <a:rPr lang="es-US" dirty="0" smtClean="0"/>
              <a:t> in 1997, </a:t>
            </a:r>
            <a:r>
              <a:rPr lang="es-US" dirty="0" err="1" smtClean="0"/>
              <a:t>samples</a:t>
            </a:r>
            <a:r>
              <a:rPr lang="es-US" dirty="0" smtClean="0"/>
              <a:t> </a:t>
            </a:r>
            <a:r>
              <a:rPr lang="es-US" dirty="0" err="1" smtClean="0"/>
              <a:t>collected</a:t>
            </a:r>
            <a:r>
              <a:rPr lang="es-US" dirty="0" smtClean="0"/>
              <a:t> in 1999. </a:t>
            </a:r>
            <a:r>
              <a:rPr lang="es-US" dirty="0" err="1" smtClean="0"/>
              <a:t>Not</a:t>
            </a:r>
            <a:r>
              <a:rPr lang="es-US" dirty="0" smtClean="0"/>
              <a:t> </a:t>
            </a:r>
            <a:r>
              <a:rPr lang="es-US" dirty="0" err="1" smtClean="0"/>
              <a:t>epidemiologically</a:t>
            </a:r>
            <a:r>
              <a:rPr lang="es-US" dirty="0" smtClean="0"/>
              <a:t> </a:t>
            </a:r>
            <a:r>
              <a:rPr lang="es-US" dirty="0" err="1" smtClean="0"/>
              <a:t>related</a:t>
            </a:r>
            <a:r>
              <a:rPr lang="es-US" dirty="0" smtClean="0"/>
              <a:t>. </a:t>
            </a:r>
            <a:endParaRPr lang="es-US" dirty="0"/>
          </a:p>
        </p:txBody>
      </p:sp>
      <p:sp>
        <p:nvSpPr>
          <p:cNvPr id="12" name="TextBox 11"/>
          <p:cNvSpPr txBox="1"/>
          <p:nvPr/>
        </p:nvSpPr>
        <p:spPr>
          <a:xfrm>
            <a:off x="76166" y="3202114"/>
            <a:ext cx="8908025" cy="646331"/>
          </a:xfrm>
          <a:prstGeom prst="rect">
            <a:avLst/>
          </a:prstGeom>
          <a:noFill/>
        </p:spPr>
        <p:txBody>
          <a:bodyPr wrap="square" rtlCol="0">
            <a:spAutoFit/>
          </a:bodyPr>
          <a:lstStyle/>
          <a:p>
            <a:r>
              <a:rPr lang="es-US" dirty="0" smtClean="0"/>
              <a:t>2 Cuban </a:t>
            </a:r>
            <a:r>
              <a:rPr lang="es-US" dirty="0" err="1" smtClean="0"/>
              <a:t>individuals</a:t>
            </a:r>
            <a:r>
              <a:rPr lang="es-US" dirty="0" smtClean="0"/>
              <a:t>, </a:t>
            </a:r>
            <a:r>
              <a:rPr lang="es-US" dirty="0" err="1" smtClean="0"/>
              <a:t>diagnosed</a:t>
            </a:r>
            <a:r>
              <a:rPr lang="es-US" dirty="0" smtClean="0"/>
              <a:t> in 1995 and 1996, </a:t>
            </a:r>
            <a:r>
              <a:rPr lang="es-US" dirty="0" err="1" smtClean="0"/>
              <a:t>samples</a:t>
            </a:r>
            <a:r>
              <a:rPr lang="es-US" dirty="0" smtClean="0"/>
              <a:t> </a:t>
            </a:r>
            <a:r>
              <a:rPr lang="es-US" dirty="0" err="1" smtClean="0"/>
              <a:t>collected</a:t>
            </a:r>
            <a:r>
              <a:rPr lang="es-US" dirty="0" smtClean="0"/>
              <a:t> in 1999. </a:t>
            </a:r>
            <a:r>
              <a:rPr lang="es-US" dirty="0" err="1" smtClean="0"/>
              <a:t>Not</a:t>
            </a:r>
            <a:r>
              <a:rPr lang="es-US" dirty="0" smtClean="0"/>
              <a:t> </a:t>
            </a:r>
            <a:r>
              <a:rPr lang="es-US" dirty="0" err="1" smtClean="0"/>
              <a:t>epidemiologically</a:t>
            </a:r>
            <a:r>
              <a:rPr lang="es-US" dirty="0" smtClean="0"/>
              <a:t> </a:t>
            </a:r>
            <a:r>
              <a:rPr lang="es-US" dirty="0" err="1" smtClean="0"/>
              <a:t>related</a:t>
            </a:r>
            <a:r>
              <a:rPr lang="es-US" dirty="0" smtClean="0"/>
              <a:t>. </a:t>
            </a:r>
            <a:endParaRPr lang="es-US" dirty="0"/>
          </a:p>
        </p:txBody>
      </p:sp>
    </p:spTree>
    <p:extLst>
      <p:ext uri="{BB962C8B-B14F-4D97-AF65-F5344CB8AC3E}">
        <p14:creationId xmlns:p14="http://schemas.microsoft.com/office/powerpoint/2010/main" val="15869860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8477" y="5359188"/>
            <a:ext cx="5126083" cy="338554"/>
          </a:xfrm>
          <a:prstGeom prst="rect">
            <a:avLst/>
          </a:prstGeom>
        </p:spPr>
        <p:txBody>
          <a:bodyPr wrap="none">
            <a:spAutoFit/>
          </a:bodyPr>
          <a:lstStyle/>
          <a:p>
            <a:r>
              <a:rPr lang="en-US" sz="1600" i="1" dirty="0" smtClean="0"/>
              <a:t>Perez L et al., Aids Research and Human Retroviruses, 2006.</a:t>
            </a:r>
            <a:endParaRPr lang="es-US" sz="1600" i="1" dirty="0"/>
          </a:p>
        </p:txBody>
      </p:sp>
      <p:pic>
        <p:nvPicPr>
          <p:cNvPr id="8" name="Picture 7"/>
          <p:cNvPicPr>
            <a:picLocks noChangeAspect="1"/>
          </p:cNvPicPr>
          <p:nvPr/>
        </p:nvPicPr>
        <p:blipFill>
          <a:blip r:embed="rId2"/>
          <a:stretch>
            <a:fillRect/>
          </a:stretch>
        </p:blipFill>
        <p:spPr>
          <a:xfrm>
            <a:off x="289986" y="858884"/>
            <a:ext cx="5466023" cy="4340728"/>
          </a:xfrm>
          <a:prstGeom prst="rect">
            <a:avLst/>
          </a:prstGeom>
        </p:spPr>
      </p:pic>
      <p:sp>
        <p:nvSpPr>
          <p:cNvPr id="9" name="12 Rectángulo"/>
          <p:cNvSpPr/>
          <p:nvPr/>
        </p:nvSpPr>
        <p:spPr bwMode="auto">
          <a:xfrm>
            <a:off x="1" y="10643"/>
            <a:ext cx="9144000" cy="440411"/>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s-ES" sz="3200" b="1" dirty="0" smtClean="0">
                <a:ln/>
                <a:solidFill>
                  <a:schemeClr val="bg1"/>
                </a:solidFill>
              </a:rPr>
              <a:t>Cuban HIV </a:t>
            </a:r>
            <a:r>
              <a:rPr lang="es-ES" sz="3200" b="1" dirty="0" err="1" smtClean="0">
                <a:ln/>
                <a:solidFill>
                  <a:schemeClr val="bg1"/>
                </a:solidFill>
              </a:rPr>
              <a:t>Diversity</a:t>
            </a:r>
            <a:endParaRPr lang="es-ES" sz="3200" b="1" dirty="0">
              <a:ln/>
              <a:solidFill>
                <a:schemeClr val="bg1"/>
              </a:solidFill>
            </a:endParaRPr>
          </a:p>
        </p:txBody>
      </p:sp>
      <p:pic>
        <p:nvPicPr>
          <p:cNvPr id="10" name="Imagen 1" descr="logoip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706055" cy="468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289986" y="6065192"/>
            <a:ext cx="8302925" cy="646331"/>
          </a:xfrm>
          <a:prstGeom prst="rect">
            <a:avLst/>
          </a:prstGeom>
        </p:spPr>
        <p:txBody>
          <a:bodyPr wrap="square">
            <a:spAutoFit/>
          </a:bodyPr>
          <a:lstStyle/>
          <a:p>
            <a:r>
              <a:rPr lang="en-US" b="1" dirty="0" smtClean="0"/>
              <a:t>High </a:t>
            </a:r>
            <a:r>
              <a:rPr lang="en-US" b="1" dirty="0"/>
              <a:t>HIV-1 diversity and frequent recombination in </a:t>
            </a:r>
            <a:r>
              <a:rPr lang="en-US" b="1" dirty="0" smtClean="0"/>
              <a:t>Cuba</a:t>
            </a:r>
          </a:p>
          <a:p>
            <a:r>
              <a:rPr lang="en-US" b="1" dirty="0" smtClean="0"/>
              <a:t>Recent </a:t>
            </a:r>
            <a:r>
              <a:rPr lang="en-US" b="1" dirty="0"/>
              <a:t>expansion </a:t>
            </a:r>
            <a:r>
              <a:rPr lang="en-US" b="1" dirty="0" smtClean="0"/>
              <a:t>of diverse </a:t>
            </a:r>
            <a:r>
              <a:rPr lang="en-US" b="1" dirty="0"/>
              <a:t>related BG recombinant </a:t>
            </a:r>
            <a:r>
              <a:rPr lang="en-US" b="1" dirty="0" smtClean="0"/>
              <a:t>forms</a:t>
            </a:r>
            <a:endParaRPr lang="es-US" dirty="0"/>
          </a:p>
        </p:txBody>
      </p:sp>
      <p:sp>
        <p:nvSpPr>
          <p:cNvPr id="12" name="TextBox 11"/>
          <p:cNvSpPr txBox="1"/>
          <p:nvPr/>
        </p:nvSpPr>
        <p:spPr>
          <a:xfrm>
            <a:off x="353028" y="587671"/>
            <a:ext cx="7923451" cy="400110"/>
          </a:xfrm>
          <a:prstGeom prst="rect">
            <a:avLst/>
          </a:prstGeom>
          <a:noFill/>
        </p:spPr>
        <p:txBody>
          <a:bodyPr wrap="none" rtlCol="0">
            <a:spAutoFit/>
          </a:bodyPr>
          <a:lstStyle/>
          <a:p>
            <a:r>
              <a:rPr lang="en-US" sz="2000" dirty="0" smtClean="0"/>
              <a:t>425 samples from Cuban HIV-1 infected individuals, samples taken in 2003</a:t>
            </a:r>
            <a:endParaRPr lang="es-US" sz="2000" dirty="0"/>
          </a:p>
        </p:txBody>
      </p:sp>
      <p:sp>
        <p:nvSpPr>
          <p:cNvPr id="13" name="Rectangle 12"/>
          <p:cNvSpPr/>
          <p:nvPr/>
        </p:nvSpPr>
        <p:spPr>
          <a:xfrm>
            <a:off x="6682617" y="1317742"/>
            <a:ext cx="2177178" cy="3170099"/>
          </a:xfrm>
          <a:prstGeom prst="rect">
            <a:avLst/>
          </a:prstGeom>
        </p:spPr>
        <p:txBody>
          <a:bodyPr wrap="square">
            <a:spAutoFit/>
          </a:bodyPr>
          <a:lstStyle/>
          <a:p>
            <a:pPr algn="just"/>
            <a:r>
              <a:rPr lang="en-US" sz="2000" dirty="0" smtClean="0"/>
              <a:t>Subtype </a:t>
            </a:r>
            <a:r>
              <a:rPr lang="en-US" sz="2000" dirty="0"/>
              <a:t>B</a:t>
            </a:r>
            <a:r>
              <a:rPr lang="en-US" sz="2000" dirty="0" smtClean="0"/>
              <a:t>, </a:t>
            </a:r>
            <a:r>
              <a:rPr lang="es-US" sz="2000" dirty="0" smtClean="0"/>
              <a:t>41.2</a:t>
            </a:r>
            <a:r>
              <a:rPr lang="es-US" sz="2000" dirty="0"/>
              <a:t>%; CRF19_cpx, 18.4%; BG </a:t>
            </a:r>
            <a:r>
              <a:rPr lang="es-US" sz="2000" dirty="0" err="1" smtClean="0"/>
              <a:t>recomb</a:t>
            </a:r>
            <a:r>
              <a:rPr lang="es-US" sz="2000" dirty="0" smtClean="0"/>
              <a:t>. 11.6</a:t>
            </a:r>
            <a:r>
              <a:rPr lang="es-US" sz="2000" dirty="0"/>
              <a:t>%; CRF18_cpx, 7.1%; </a:t>
            </a:r>
            <a:r>
              <a:rPr lang="es-US" sz="2000" dirty="0" err="1"/>
              <a:t>subtype</a:t>
            </a:r>
            <a:r>
              <a:rPr lang="es-US" sz="2000" dirty="0"/>
              <a:t> C, 6.1%; </a:t>
            </a:r>
            <a:r>
              <a:rPr lang="es-US" sz="2000" dirty="0" err="1"/>
              <a:t>subtype</a:t>
            </a:r>
            <a:r>
              <a:rPr lang="es-US" sz="2000" dirty="0"/>
              <a:t> G, 3.8</a:t>
            </a:r>
            <a:r>
              <a:rPr lang="es-US" sz="2000" dirty="0" smtClean="0"/>
              <a:t>%; </a:t>
            </a:r>
            <a:r>
              <a:rPr lang="en-US" sz="2000" dirty="0" smtClean="0"/>
              <a:t>B/CRF18 2.6</a:t>
            </a:r>
            <a:r>
              <a:rPr lang="en-US" sz="2000" dirty="0"/>
              <a:t>%; subtype H, 2.1%; B/CRF19 </a:t>
            </a:r>
            <a:r>
              <a:rPr lang="en-US" sz="2000" dirty="0" smtClean="0"/>
              <a:t>1.7%</a:t>
            </a:r>
          </a:p>
          <a:p>
            <a:pPr algn="just"/>
            <a:r>
              <a:rPr lang="en-US" sz="2000" dirty="0" smtClean="0"/>
              <a:t>and </a:t>
            </a:r>
            <a:r>
              <a:rPr lang="en-US" sz="2000" dirty="0"/>
              <a:t>others, 5.4%.</a:t>
            </a:r>
            <a:endParaRPr lang="es-US" sz="2000" dirty="0"/>
          </a:p>
        </p:txBody>
      </p:sp>
      <p:pic>
        <p:nvPicPr>
          <p:cNvPr id="3" name="Picture 2"/>
          <p:cNvPicPr>
            <a:picLocks noChangeAspect="1"/>
          </p:cNvPicPr>
          <p:nvPr/>
        </p:nvPicPr>
        <p:blipFill rotWithShape="1">
          <a:blip r:embed="rId4"/>
          <a:srcRect l="88430" t="23284" b="32823"/>
          <a:stretch/>
        </p:blipFill>
        <p:spPr>
          <a:xfrm>
            <a:off x="5264560" y="1224140"/>
            <a:ext cx="636502" cy="1236812"/>
          </a:xfrm>
          <a:prstGeom prst="rect">
            <a:avLst/>
          </a:prstGeom>
        </p:spPr>
      </p:pic>
    </p:spTree>
    <p:extLst>
      <p:ext uri="{BB962C8B-B14F-4D97-AF65-F5344CB8AC3E}">
        <p14:creationId xmlns:p14="http://schemas.microsoft.com/office/powerpoint/2010/main" val="27511309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8471</TotalTime>
  <Words>2005</Words>
  <Application>Microsoft Office PowerPoint</Application>
  <PresentationFormat>On-screen Show (4:3)</PresentationFormat>
  <Paragraphs>244</Paragraphs>
  <Slides>26</Slides>
  <Notes>14</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26</vt:i4>
      </vt:variant>
    </vt:vector>
  </HeadingPairs>
  <TitlesOfParts>
    <vt:vector size="39" baseType="lpstr">
      <vt:lpstr>ＭＳ 明朝</vt:lpstr>
      <vt:lpstr>AdvTT94c8263f.I</vt:lpstr>
      <vt:lpstr>AdvTT94c8263f.I+20</vt:lpstr>
      <vt:lpstr>Arial</vt:lpstr>
      <vt:lpstr>Calibri</vt:lpstr>
      <vt:lpstr>Calibri Light</vt:lpstr>
      <vt:lpstr>Cambria</vt:lpstr>
      <vt:lpstr>ScalaLancetPro</vt:lpstr>
      <vt:lpstr>Times New Roman</vt:lpstr>
      <vt:lpstr>Times-Roman</vt:lpstr>
      <vt:lpstr>Trebuchet MS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Roberto Campos</dc:creator>
  <cp:lastModifiedBy>Roberto Campos</cp:lastModifiedBy>
  <cp:revision>85</cp:revision>
  <dcterms:created xsi:type="dcterms:W3CDTF">2016-04-24T15:56:52Z</dcterms:created>
  <dcterms:modified xsi:type="dcterms:W3CDTF">2016-05-30T07:15:55Z</dcterms:modified>
</cp:coreProperties>
</file>