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3" r:id="rId2"/>
    <p:sldId id="25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81" r:id="rId13"/>
    <p:sldId id="266" r:id="rId14"/>
    <p:sldId id="275" r:id="rId15"/>
    <p:sldId id="276" r:id="rId16"/>
    <p:sldId id="277" r:id="rId17"/>
    <p:sldId id="278" r:id="rId18"/>
    <p:sldId id="282" r:id="rId19"/>
    <p:sldId id="270" r:id="rId20"/>
    <p:sldId id="271" r:id="rId21"/>
    <p:sldId id="274" r:id="rId22"/>
    <p:sldId id="279" r:id="rId23"/>
    <p:sldId id="283" r:id="rId24"/>
    <p:sldId id="280" r:id="rId2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A0A"/>
    <a:srgbClr val="EC06CB"/>
    <a:srgbClr val="1E7A08"/>
    <a:srgbClr val="1909E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52" autoAdjust="0"/>
  </p:normalViewPr>
  <p:slideViewPr>
    <p:cSldViewPr>
      <p:cViewPr>
        <p:scale>
          <a:sx n="130" d="100"/>
          <a:sy n="130" d="100"/>
        </p:scale>
        <p:origin x="-150" y="19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12" Type="http://schemas.openxmlformats.org/officeDocument/2006/relationships/image" Target="../media/image105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11" Type="http://schemas.openxmlformats.org/officeDocument/2006/relationships/image" Target="../media/image104.wmf"/><Relationship Id="rId5" Type="http://schemas.openxmlformats.org/officeDocument/2006/relationships/image" Target="../media/image98.wmf"/><Relationship Id="rId10" Type="http://schemas.openxmlformats.org/officeDocument/2006/relationships/image" Target="../media/image103.wmf"/><Relationship Id="rId4" Type="http://schemas.openxmlformats.org/officeDocument/2006/relationships/image" Target="../media/image97.wmf"/><Relationship Id="rId9" Type="http://schemas.openxmlformats.org/officeDocument/2006/relationships/image" Target="../media/image102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wmf"/><Relationship Id="rId13" Type="http://schemas.openxmlformats.org/officeDocument/2006/relationships/image" Target="../media/image118.wmf"/><Relationship Id="rId18" Type="http://schemas.openxmlformats.org/officeDocument/2006/relationships/image" Target="../media/image123.wmf"/><Relationship Id="rId3" Type="http://schemas.openxmlformats.org/officeDocument/2006/relationships/image" Target="../media/image108.wmf"/><Relationship Id="rId7" Type="http://schemas.openxmlformats.org/officeDocument/2006/relationships/image" Target="../media/image112.wmf"/><Relationship Id="rId12" Type="http://schemas.openxmlformats.org/officeDocument/2006/relationships/image" Target="../media/image117.wmf"/><Relationship Id="rId17" Type="http://schemas.openxmlformats.org/officeDocument/2006/relationships/image" Target="../media/image122.wmf"/><Relationship Id="rId2" Type="http://schemas.openxmlformats.org/officeDocument/2006/relationships/image" Target="../media/image107.wmf"/><Relationship Id="rId16" Type="http://schemas.openxmlformats.org/officeDocument/2006/relationships/image" Target="../media/image121.wmf"/><Relationship Id="rId1" Type="http://schemas.openxmlformats.org/officeDocument/2006/relationships/image" Target="../media/image106.wmf"/><Relationship Id="rId6" Type="http://schemas.openxmlformats.org/officeDocument/2006/relationships/image" Target="../media/image111.wmf"/><Relationship Id="rId11" Type="http://schemas.openxmlformats.org/officeDocument/2006/relationships/image" Target="../media/image116.wmf"/><Relationship Id="rId5" Type="http://schemas.openxmlformats.org/officeDocument/2006/relationships/image" Target="../media/image110.wmf"/><Relationship Id="rId15" Type="http://schemas.openxmlformats.org/officeDocument/2006/relationships/image" Target="../media/image120.wmf"/><Relationship Id="rId10" Type="http://schemas.openxmlformats.org/officeDocument/2006/relationships/image" Target="../media/image115.wmf"/><Relationship Id="rId19" Type="http://schemas.openxmlformats.org/officeDocument/2006/relationships/image" Target="../media/image124.wmf"/><Relationship Id="rId4" Type="http://schemas.openxmlformats.org/officeDocument/2006/relationships/image" Target="../media/image109.wmf"/><Relationship Id="rId9" Type="http://schemas.openxmlformats.org/officeDocument/2006/relationships/image" Target="../media/image114.wmf"/><Relationship Id="rId14" Type="http://schemas.openxmlformats.org/officeDocument/2006/relationships/image" Target="../media/image119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13" Type="http://schemas.openxmlformats.org/officeDocument/2006/relationships/image" Target="../media/image137.wmf"/><Relationship Id="rId18" Type="http://schemas.openxmlformats.org/officeDocument/2006/relationships/image" Target="../media/image142.wmf"/><Relationship Id="rId26" Type="http://schemas.openxmlformats.org/officeDocument/2006/relationships/image" Target="../media/image150.wmf"/><Relationship Id="rId3" Type="http://schemas.openxmlformats.org/officeDocument/2006/relationships/image" Target="../media/image127.wmf"/><Relationship Id="rId21" Type="http://schemas.openxmlformats.org/officeDocument/2006/relationships/image" Target="../media/image145.wmf"/><Relationship Id="rId7" Type="http://schemas.openxmlformats.org/officeDocument/2006/relationships/image" Target="../media/image131.wmf"/><Relationship Id="rId12" Type="http://schemas.openxmlformats.org/officeDocument/2006/relationships/image" Target="../media/image136.wmf"/><Relationship Id="rId17" Type="http://schemas.openxmlformats.org/officeDocument/2006/relationships/image" Target="../media/image141.wmf"/><Relationship Id="rId25" Type="http://schemas.openxmlformats.org/officeDocument/2006/relationships/image" Target="../media/image149.wmf"/><Relationship Id="rId2" Type="http://schemas.openxmlformats.org/officeDocument/2006/relationships/image" Target="../media/image126.wmf"/><Relationship Id="rId16" Type="http://schemas.openxmlformats.org/officeDocument/2006/relationships/image" Target="../media/image140.wmf"/><Relationship Id="rId20" Type="http://schemas.openxmlformats.org/officeDocument/2006/relationships/image" Target="../media/image144.wmf"/><Relationship Id="rId1" Type="http://schemas.openxmlformats.org/officeDocument/2006/relationships/image" Target="../media/image125.wmf"/><Relationship Id="rId6" Type="http://schemas.openxmlformats.org/officeDocument/2006/relationships/image" Target="../media/image130.wmf"/><Relationship Id="rId11" Type="http://schemas.openxmlformats.org/officeDocument/2006/relationships/image" Target="../media/image135.wmf"/><Relationship Id="rId24" Type="http://schemas.openxmlformats.org/officeDocument/2006/relationships/image" Target="../media/image148.wmf"/><Relationship Id="rId5" Type="http://schemas.openxmlformats.org/officeDocument/2006/relationships/image" Target="../media/image129.wmf"/><Relationship Id="rId15" Type="http://schemas.openxmlformats.org/officeDocument/2006/relationships/image" Target="../media/image139.wmf"/><Relationship Id="rId23" Type="http://schemas.openxmlformats.org/officeDocument/2006/relationships/image" Target="../media/image147.wmf"/><Relationship Id="rId10" Type="http://schemas.openxmlformats.org/officeDocument/2006/relationships/image" Target="../media/image134.wmf"/><Relationship Id="rId19" Type="http://schemas.openxmlformats.org/officeDocument/2006/relationships/image" Target="../media/image143.wmf"/><Relationship Id="rId4" Type="http://schemas.openxmlformats.org/officeDocument/2006/relationships/image" Target="../media/image128.wmf"/><Relationship Id="rId9" Type="http://schemas.openxmlformats.org/officeDocument/2006/relationships/image" Target="../media/image133.wmf"/><Relationship Id="rId14" Type="http://schemas.openxmlformats.org/officeDocument/2006/relationships/image" Target="../media/image138.wmf"/><Relationship Id="rId22" Type="http://schemas.openxmlformats.org/officeDocument/2006/relationships/image" Target="../media/image146.wmf"/><Relationship Id="rId27" Type="http://schemas.openxmlformats.org/officeDocument/2006/relationships/image" Target="../media/image151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7.wmf"/><Relationship Id="rId13" Type="http://schemas.openxmlformats.org/officeDocument/2006/relationships/image" Target="../media/image162.wmf"/><Relationship Id="rId18" Type="http://schemas.openxmlformats.org/officeDocument/2006/relationships/image" Target="../media/image167.wmf"/><Relationship Id="rId26" Type="http://schemas.openxmlformats.org/officeDocument/2006/relationships/image" Target="../media/image175.wmf"/><Relationship Id="rId39" Type="http://schemas.openxmlformats.org/officeDocument/2006/relationships/image" Target="../media/image188.wmf"/><Relationship Id="rId3" Type="http://schemas.openxmlformats.org/officeDocument/2006/relationships/image" Target="../media/image121.wmf"/><Relationship Id="rId21" Type="http://schemas.openxmlformats.org/officeDocument/2006/relationships/image" Target="../media/image170.wmf"/><Relationship Id="rId34" Type="http://schemas.openxmlformats.org/officeDocument/2006/relationships/image" Target="../media/image183.wmf"/><Relationship Id="rId7" Type="http://schemas.openxmlformats.org/officeDocument/2006/relationships/image" Target="../media/image156.wmf"/><Relationship Id="rId12" Type="http://schemas.openxmlformats.org/officeDocument/2006/relationships/image" Target="../media/image161.wmf"/><Relationship Id="rId17" Type="http://schemas.openxmlformats.org/officeDocument/2006/relationships/image" Target="../media/image166.wmf"/><Relationship Id="rId25" Type="http://schemas.openxmlformats.org/officeDocument/2006/relationships/image" Target="../media/image174.wmf"/><Relationship Id="rId33" Type="http://schemas.openxmlformats.org/officeDocument/2006/relationships/image" Target="../media/image182.wmf"/><Relationship Id="rId38" Type="http://schemas.openxmlformats.org/officeDocument/2006/relationships/image" Target="../media/image187.wmf"/><Relationship Id="rId2" Type="http://schemas.openxmlformats.org/officeDocument/2006/relationships/image" Target="../media/image108.wmf"/><Relationship Id="rId16" Type="http://schemas.openxmlformats.org/officeDocument/2006/relationships/image" Target="../media/image165.wmf"/><Relationship Id="rId20" Type="http://schemas.openxmlformats.org/officeDocument/2006/relationships/image" Target="../media/image169.wmf"/><Relationship Id="rId29" Type="http://schemas.openxmlformats.org/officeDocument/2006/relationships/image" Target="../media/image178.wmf"/><Relationship Id="rId41" Type="http://schemas.openxmlformats.org/officeDocument/2006/relationships/image" Target="../media/image190.wmf"/><Relationship Id="rId1" Type="http://schemas.openxmlformats.org/officeDocument/2006/relationships/image" Target="../media/image152.wmf"/><Relationship Id="rId6" Type="http://schemas.openxmlformats.org/officeDocument/2006/relationships/image" Target="../media/image155.wmf"/><Relationship Id="rId11" Type="http://schemas.openxmlformats.org/officeDocument/2006/relationships/image" Target="../media/image160.wmf"/><Relationship Id="rId24" Type="http://schemas.openxmlformats.org/officeDocument/2006/relationships/image" Target="../media/image173.wmf"/><Relationship Id="rId32" Type="http://schemas.openxmlformats.org/officeDocument/2006/relationships/image" Target="../media/image181.wmf"/><Relationship Id="rId37" Type="http://schemas.openxmlformats.org/officeDocument/2006/relationships/image" Target="../media/image186.wmf"/><Relationship Id="rId40" Type="http://schemas.openxmlformats.org/officeDocument/2006/relationships/image" Target="../media/image189.wmf"/><Relationship Id="rId5" Type="http://schemas.openxmlformats.org/officeDocument/2006/relationships/image" Target="../media/image154.wmf"/><Relationship Id="rId15" Type="http://schemas.openxmlformats.org/officeDocument/2006/relationships/image" Target="../media/image164.wmf"/><Relationship Id="rId23" Type="http://schemas.openxmlformats.org/officeDocument/2006/relationships/image" Target="../media/image172.wmf"/><Relationship Id="rId28" Type="http://schemas.openxmlformats.org/officeDocument/2006/relationships/image" Target="../media/image177.wmf"/><Relationship Id="rId36" Type="http://schemas.openxmlformats.org/officeDocument/2006/relationships/image" Target="../media/image185.wmf"/><Relationship Id="rId10" Type="http://schemas.openxmlformats.org/officeDocument/2006/relationships/image" Target="../media/image159.wmf"/><Relationship Id="rId19" Type="http://schemas.openxmlformats.org/officeDocument/2006/relationships/image" Target="../media/image168.wmf"/><Relationship Id="rId31" Type="http://schemas.openxmlformats.org/officeDocument/2006/relationships/image" Target="../media/image180.wmf"/><Relationship Id="rId4" Type="http://schemas.openxmlformats.org/officeDocument/2006/relationships/image" Target="../media/image153.wmf"/><Relationship Id="rId9" Type="http://schemas.openxmlformats.org/officeDocument/2006/relationships/image" Target="../media/image158.wmf"/><Relationship Id="rId14" Type="http://schemas.openxmlformats.org/officeDocument/2006/relationships/image" Target="../media/image163.wmf"/><Relationship Id="rId22" Type="http://schemas.openxmlformats.org/officeDocument/2006/relationships/image" Target="../media/image171.wmf"/><Relationship Id="rId27" Type="http://schemas.openxmlformats.org/officeDocument/2006/relationships/image" Target="../media/image176.wmf"/><Relationship Id="rId30" Type="http://schemas.openxmlformats.org/officeDocument/2006/relationships/image" Target="../media/image179.wmf"/><Relationship Id="rId35" Type="http://schemas.openxmlformats.org/officeDocument/2006/relationships/image" Target="../media/image18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3.wmf"/><Relationship Id="rId7" Type="http://schemas.openxmlformats.org/officeDocument/2006/relationships/image" Target="../media/image197.wmf"/><Relationship Id="rId2" Type="http://schemas.openxmlformats.org/officeDocument/2006/relationships/image" Target="../media/image192.wmf"/><Relationship Id="rId1" Type="http://schemas.openxmlformats.org/officeDocument/2006/relationships/image" Target="../media/image191.wmf"/><Relationship Id="rId6" Type="http://schemas.openxmlformats.org/officeDocument/2006/relationships/image" Target="../media/image196.wmf"/><Relationship Id="rId5" Type="http://schemas.openxmlformats.org/officeDocument/2006/relationships/image" Target="../media/image195.wmf"/><Relationship Id="rId4" Type="http://schemas.openxmlformats.org/officeDocument/2006/relationships/image" Target="../media/image194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3.wmf"/><Relationship Id="rId3" Type="http://schemas.openxmlformats.org/officeDocument/2006/relationships/image" Target="../media/image193.wmf"/><Relationship Id="rId7" Type="http://schemas.openxmlformats.org/officeDocument/2006/relationships/image" Target="../media/image202.wmf"/><Relationship Id="rId2" Type="http://schemas.openxmlformats.org/officeDocument/2006/relationships/image" Target="../media/image192.wmf"/><Relationship Id="rId1" Type="http://schemas.openxmlformats.org/officeDocument/2006/relationships/image" Target="../media/image198.wmf"/><Relationship Id="rId6" Type="http://schemas.openxmlformats.org/officeDocument/2006/relationships/image" Target="../media/image201.wmf"/><Relationship Id="rId5" Type="http://schemas.openxmlformats.org/officeDocument/2006/relationships/image" Target="../media/image200.wmf"/><Relationship Id="rId4" Type="http://schemas.openxmlformats.org/officeDocument/2006/relationships/image" Target="../media/image199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3.wmf"/><Relationship Id="rId3" Type="http://schemas.openxmlformats.org/officeDocument/2006/relationships/image" Target="../media/image208.wmf"/><Relationship Id="rId7" Type="http://schemas.openxmlformats.org/officeDocument/2006/relationships/image" Target="../media/image212.wmf"/><Relationship Id="rId2" Type="http://schemas.openxmlformats.org/officeDocument/2006/relationships/image" Target="../media/image207.wmf"/><Relationship Id="rId1" Type="http://schemas.openxmlformats.org/officeDocument/2006/relationships/image" Target="../media/image206.wmf"/><Relationship Id="rId6" Type="http://schemas.openxmlformats.org/officeDocument/2006/relationships/image" Target="../media/image211.wmf"/><Relationship Id="rId5" Type="http://schemas.openxmlformats.org/officeDocument/2006/relationships/image" Target="../media/image210.wmf"/><Relationship Id="rId10" Type="http://schemas.openxmlformats.org/officeDocument/2006/relationships/image" Target="../media/image215.wmf"/><Relationship Id="rId4" Type="http://schemas.openxmlformats.org/officeDocument/2006/relationships/image" Target="../media/image209.wmf"/><Relationship Id="rId9" Type="http://schemas.openxmlformats.org/officeDocument/2006/relationships/image" Target="../media/image214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5.wmf"/><Relationship Id="rId3" Type="http://schemas.openxmlformats.org/officeDocument/2006/relationships/image" Target="../media/image218.wmf"/><Relationship Id="rId7" Type="http://schemas.openxmlformats.org/officeDocument/2006/relationships/image" Target="../media/image222.wmf"/><Relationship Id="rId2" Type="http://schemas.openxmlformats.org/officeDocument/2006/relationships/image" Target="../media/image217.wmf"/><Relationship Id="rId1" Type="http://schemas.openxmlformats.org/officeDocument/2006/relationships/image" Target="../media/image216.wmf"/><Relationship Id="rId6" Type="http://schemas.openxmlformats.org/officeDocument/2006/relationships/image" Target="../media/image221.wmf"/><Relationship Id="rId5" Type="http://schemas.openxmlformats.org/officeDocument/2006/relationships/image" Target="../media/image220.wmf"/><Relationship Id="rId4" Type="http://schemas.openxmlformats.org/officeDocument/2006/relationships/image" Target="../media/image21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4.wmf"/><Relationship Id="rId1" Type="http://schemas.openxmlformats.org/officeDocument/2006/relationships/image" Target="../media/image22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0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3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6.wmf"/><Relationship Id="rId7" Type="http://schemas.openxmlformats.org/officeDocument/2006/relationships/image" Target="../media/image39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10" Type="http://schemas.openxmlformats.org/officeDocument/2006/relationships/image" Target="../media/image42.wmf"/><Relationship Id="rId4" Type="http://schemas.openxmlformats.org/officeDocument/2006/relationships/image" Target="../media/image11.wmf"/><Relationship Id="rId9" Type="http://schemas.openxmlformats.org/officeDocument/2006/relationships/image" Target="../media/image4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9.wmf"/><Relationship Id="rId7" Type="http://schemas.openxmlformats.org/officeDocument/2006/relationships/image" Target="../media/image37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11" Type="http://schemas.openxmlformats.org/officeDocument/2006/relationships/image" Target="../media/image56.wmf"/><Relationship Id="rId5" Type="http://schemas.openxmlformats.org/officeDocument/2006/relationships/image" Target="../media/image51.wmf"/><Relationship Id="rId10" Type="http://schemas.openxmlformats.org/officeDocument/2006/relationships/image" Target="../media/image55.wmf"/><Relationship Id="rId4" Type="http://schemas.openxmlformats.org/officeDocument/2006/relationships/image" Target="../media/image50.wmf"/><Relationship Id="rId9" Type="http://schemas.openxmlformats.org/officeDocument/2006/relationships/image" Target="../media/image5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image" Target="../media/image66.wmf"/><Relationship Id="rId18" Type="http://schemas.openxmlformats.org/officeDocument/2006/relationships/image" Target="../media/image71.wmf"/><Relationship Id="rId3" Type="http://schemas.openxmlformats.org/officeDocument/2006/relationships/image" Target="../media/image53.wmf"/><Relationship Id="rId21" Type="http://schemas.openxmlformats.org/officeDocument/2006/relationships/image" Target="../media/image74.wmf"/><Relationship Id="rId7" Type="http://schemas.openxmlformats.org/officeDocument/2006/relationships/image" Target="../media/image60.wmf"/><Relationship Id="rId12" Type="http://schemas.openxmlformats.org/officeDocument/2006/relationships/image" Target="../media/image65.wmf"/><Relationship Id="rId17" Type="http://schemas.openxmlformats.org/officeDocument/2006/relationships/image" Target="../media/image70.wmf"/><Relationship Id="rId2" Type="http://schemas.openxmlformats.org/officeDocument/2006/relationships/image" Target="../media/image37.wmf"/><Relationship Id="rId16" Type="http://schemas.openxmlformats.org/officeDocument/2006/relationships/image" Target="../media/image69.wmf"/><Relationship Id="rId20" Type="http://schemas.openxmlformats.org/officeDocument/2006/relationships/image" Target="../media/image73.wmf"/><Relationship Id="rId1" Type="http://schemas.openxmlformats.org/officeDocument/2006/relationships/image" Target="../media/image52.wmf"/><Relationship Id="rId6" Type="http://schemas.openxmlformats.org/officeDocument/2006/relationships/image" Target="../media/image59.wmf"/><Relationship Id="rId11" Type="http://schemas.openxmlformats.org/officeDocument/2006/relationships/image" Target="../media/image64.wmf"/><Relationship Id="rId24" Type="http://schemas.openxmlformats.org/officeDocument/2006/relationships/image" Target="../media/image77.wmf"/><Relationship Id="rId5" Type="http://schemas.openxmlformats.org/officeDocument/2006/relationships/image" Target="../media/image58.wmf"/><Relationship Id="rId15" Type="http://schemas.openxmlformats.org/officeDocument/2006/relationships/image" Target="../media/image68.wmf"/><Relationship Id="rId23" Type="http://schemas.openxmlformats.org/officeDocument/2006/relationships/image" Target="../media/image76.wmf"/><Relationship Id="rId10" Type="http://schemas.openxmlformats.org/officeDocument/2006/relationships/image" Target="../media/image63.wmf"/><Relationship Id="rId19" Type="http://schemas.openxmlformats.org/officeDocument/2006/relationships/image" Target="../media/image72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Relationship Id="rId14" Type="http://schemas.openxmlformats.org/officeDocument/2006/relationships/image" Target="../media/image67.wmf"/><Relationship Id="rId22" Type="http://schemas.openxmlformats.org/officeDocument/2006/relationships/image" Target="../media/image7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image" Target="../media/image92.wmf"/><Relationship Id="rId3" Type="http://schemas.openxmlformats.org/officeDocument/2006/relationships/image" Target="../media/image82.wmf"/><Relationship Id="rId7" Type="http://schemas.openxmlformats.org/officeDocument/2006/relationships/image" Target="../media/image86.wmf"/><Relationship Id="rId12" Type="http://schemas.openxmlformats.org/officeDocument/2006/relationships/image" Target="../media/image91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5.wmf"/><Relationship Id="rId11" Type="http://schemas.openxmlformats.org/officeDocument/2006/relationships/image" Target="../media/image90.wmf"/><Relationship Id="rId5" Type="http://schemas.openxmlformats.org/officeDocument/2006/relationships/image" Target="../media/image84.wmf"/><Relationship Id="rId10" Type="http://schemas.openxmlformats.org/officeDocument/2006/relationships/image" Target="../media/image89.wmf"/><Relationship Id="rId4" Type="http://schemas.openxmlformats.org/officeDocument/2006/relationships/image" Target="../media/image83.wmf"/><Relationship Id="rId9" Type="http://schemas.openxmlformats.org/officeDocument/2006/relationships/image" Target="../media/image88.wmf"/><Relationship Id="rId14" Type="http://schemas.openxmlformats.org/officeDocument/2006/relationships/image" Target="../media/image9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F4117-15A6-4083-896B-98D7FA7A9EFE}" type="datetimeFigureOut">
              <a:rPr lang="nl-BE" smtClean="0"/>
              <a:pPr/>
              <a:t>13/12/2012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1F2DA-C5CF-4107-B554-2205BD2A1225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1F2DA-C5CF-4107-B554-2205BD2A1225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1F2DA-C5CF-4107-B554-2205BD2A1225}" type="slidenum">
              <a:rPr lang="nl-BE" smtClean="0"/>
              <a:pPr/>
              <a:t>11</a:t>
            </a:fld>
            <a:endParaRPr lang="nl-B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1F2DA-C5CF-4107-B554-2205BD2A1225}" type="slidenum">
              <a:rPr lang="nl-BE" smtClean="0"/>
              <a:pPr/>
              <a:t>12</a:t>
            </a:fld>
            <a:endParaRPr lang="nl-B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1F2DA-C5CF-4107-B554-2205BD2A1225}" type="slidenum">
              <a:rPr lang="nl-BE" smtClean="0"/>
              <a:pPr/>
              <a:t>13</a:t>
            </a:fld>
            <a:endParaRPr lang="nl-B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1F2DA-C5CF-4107-B554-2205BD2A1225}" type="slidenum">
              <a:rPr lang="nl-BE" smtClean="0"/>
              <a:pPr/>
              <a:t>14</a:t>
            </a:fld>
            <a:endParaRPr lang="nl-B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1F2DA-C5CF-4107-B554-2205BD2A1225}" type="slidenum">
              <a:rPr lang="nl-BE" smtClean="0"/>
              <a:pPr/>
              <a:t>15</a:t>
            </a:fld>
            <a:endParaRPr lang="nl-B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1F2DA-C5CF-4107-B554-2205BD2A1225}" type="slidenum">
              <a:rPr lang="nl-BE" smtClean="0"/>
              <a:pPr/>
              <a:t>16</a:t>
            </a:fld>
            <a:endParaRPr lang="nl-B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1F2DA-C5CF-4107-B554-2205BD2A1225}" type="slidenum">
              <a:rPr lang="nl-BE" smtClean="0"/>
              <a:pPr/>
              <a:t>17</a:t>
            </a:fld>
            <a:endParaRPr lang="nl-B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1F2DA-C5CF-4107-B554-2205BD2A1225}" type="slidenum">
              <a:rPr lang="nl-BE" smtClean="0"/>
              <a:pPr/>
              <a:t>18</a:t>
            </a:fld>
            <a:endParaRPr lang="nl-B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1F2DA-C5CF-4107-B554-2205BD2A1225}" type="slidenum">
              <a:rPr lang="nl-BE" smtClean="0"/>
              <a:pPr/>
              <a:t>19</a:t>
            </a:fld>
            <a:endParaRPr lang="nl-B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1F2DA-C5CF-4107-B554-2205BD2A1225}" type="slidenum">
              <a:rPr lang="nl-BE" smtClean="0"/>
              <a:pPr/>
              <a:t>20</a:t>
            </a:fld>
            <a:endParaRPr lang="nl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1F2DA-C5CF-4107-B554-2205BD2A1225}" type="slidenum">
              <a:rPr lang="nl-BE" smtClean="0"/>
              <a:pPr/>
              <a:t>2</a:t>
            </a:fld>
            <a:endParaRPr lang="nl-B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1F2DA-C5CF-4107-B554-2205BD2A1225}" type="slidenum">
              <a:rPr lang="nl-BE" smtClean="0"/>
              <a:pPr/>
              <a:t>21</a:t>
            </a:fld>
            <a:endParaRPr lang="nl-B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1F2DA-C5CF-4107-B554-2205BD2A1225}" type="slidenum">
              <a:rPr lang="nl-BE" smtClean="0"/>
              <a:pPr/>
              <a:t>22</a:t>
            </a:fld>
            <a:endParaRPr lang="nl-B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1F2DA-C5CF-4107-B554-2205BD2A1225}" type="slidenum">
              <a:rPr lang="nl-BE" smtClean="0"/>
              <a:pPr/>
              <a:t>23</a:t>
            </a:fld>
            <a:endParaRPr lang="nl-B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1F2DA-C5CF-4107-B554-2205BD2A1225}" type="slidenum">
              <a:rPr lang="nl-BE" smtClean="0"/>
              <a:pPr/>
              <a:t>24</a:t>
            </a:fld>
            <a:endParaRPr lang="nl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1F2DA-C5CF-4107-B554-2205BD2A1225}" type="slidenum">
              <a:rPr lang="nl-BE" smtClean="0"/>
              <a:pPr/>
              <a:t>3</a:t>
            </a:fld>
            <a:endParaRPr lang="nl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1F2DA-C5CF-4107-B554-2205BD2A1225}" type="slidenum">
              <a:rPr lang="nl-BE" smtClean="0"/>
              <a:pPr/>
              <a:t>5</a:t>
            </a:fld>
            <a:endParaRPr lang="nl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1F2DA-C5CF-4107-B554-2205BD2A1225}" type="slidenum">
              <a:rPr lang="nl-BE" smtClean="0"/>
              <a:pPr/>
              <a:t>6</a:t>
            </a:fld>
            <a:endParaRPr lang="nl-B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1F2DA-C5CF-4107-B554-2205BD2A1225}" type="slidenum">
              <a:rPr lang="nl-BE" smtClean="0"/>
              <a:pPr/>
              <a:t>7</a:t>
            </a:fld>
            <a:endParaRPr lang="nl-B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smtClean="0"/>
              <a:t>KLEUR JENSEN VERANDEREN!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1F2DA-C5CF-4107-B554-2205BD2A1225}" type="slidenum">
              <a:rPr lang="nl-BE" smtClean="0"/>
              <a:pPr/>
              <a:t>8</a:t>
            </a:fld>
            <a:endParaRPr lang="nl-B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1F2DA-C5CF-4107-B554-2205BD2A1225}" type="slidenum">
              <a:rPr lang="nl-BE" smtClean="0"/>
              <a:pPr/>
              <a:t>9</a:t>
            </a:fld>
            <a:endParaRPr lang="nl-B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1F2DA-C5CF-4107-B554-2205BD2A1225}" type="slidenum">
              <a:rPr lang="nl-BE" smtClean="0"/>
              <a:pPr/>
              <a:t>10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0D7A-3630-4B1F-B7F3-8CEB49654080}" type="datetimeFigureOut">
              <a:rPr lang="nl-BE" smtClean="0"/>
              <a:pPr/>
              <a:t>13/12/2012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AE59-4C35-4D99-AD49-925DFAE1250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0D7A-3630-4B1F-B7F3-8CEB49654080}" type="datetimeFigureOut">
              <a:rPr lang="nl-BE" smtClean="0"/>
              <a:pPr/>
              <a:t>13/12/2012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AE59-4C35-4D99-AD49-925DFAE1250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0D7A-3630-4B1F-B7F3-8CEB49654080}" type="datetimeFigureOut">
              <a:rPr lang="nl-BE" smtClean="0"/>
              <a:pPr/>
              <a:t>13/12/2012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AE59-4C35-4D99-AD49-925DFAE1250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0D7A-3630-4B1F-B7F3-8CEB49654080}" type="datetimeFigureOut">
              <a:rPr lang="nl-BE" smtClean="0"/>
              <a:pPr/>
              <a:t>13/12/2012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AE59-4C35-4D99-AD49-925DFAE1250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0D7A-3630-4B1F-B7F3-8CEB49654080}" type="datetimeFigureOut">
              <a:rPr lang="nl-BE" smtClean="0"/>
              <a:pPr/>
              <a:t>13/12/2012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AE59-4C35-4D99-AD49-925DFAE1250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0D7A-3630-4B1F-B7F3-8CEB49654080}" type="datetimeFigureOut">
              <a:rPr lang="nl-BE" smtClean="0"/>
              <a:pPr/>
              <a:t>13/12/2012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AE59-4C35-4D99-AD49-925DFAE1250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0D7A-3630-4B1F-B7F3-8CEB49654080}" type="datetimeFigureOut">
              <a:rPr lang="nl-BE" smtClean="0"/>
              <a:pPr/>
              <a:t>13/12/2012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AE59-4C35-4D99-AD49-925DFAE1250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0D7A-3630-4B1F-B7F3-8CEB49654080}" type="datetimeFigureOut">
              <a:rPr lang="nl-BE" smtClean="0"/>
              <a:pPr/>
              <a:t>13/12/2012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AE59-4C35-4D99-AD49-925DFAE1250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0D7A-3630-4B1F-B7F3-8CEB49654080}" type="datetimeFigureOut">
              <a:rPr lang="nl-BE" smtClean="0"/>
              <a:pPr/>
              <a:t>13/12/2012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AE59-4C35-4D99-AD49-925DFAE1250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0D7A-3630-4B1F-B7F3-8CEB49654080}" type="datetimeFigureOut">
              <a:rPr lang="nl-BE" smtClean="0"/>
              <a:pPr/>
              <a:t>13/12/2012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AE59-4C35-4D99-AD49-925DFAE1250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0D7A-3630-4B1F-B7F3-8CEB49654080}" type="datetimeFigureOut">
              <a:rPr lang="nl-BE" smtClean="0"/>
              <a:pPr/>
              <a:t>13/12/2012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AE59-4C35-4D99-AD49-925DFAE1250A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E0D7A-3630-4B1F-B7F3-8CEB49654080}" type="datetimeFigureOut">
              <a:rPr lang="nl-BE" smtClean="0"/>
              <a:pPr/>
              <a:t>13/12/2012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BAE59-4C35-4D99-AD49-925DFAE1250A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oleObject" Target="../embeddings/oleObject74.bin"/><Relationship Id="rId18" Type="http://schemas.openxmlformats.org/officeDocument/2006/relationships/oleObject" Target="../embeddings/oleObject79.bin"/><Relationship Id="rId26" Type="http://schemas.openxmlformats.org/officeDocument/2006/relationships/oleObject" Target="../embeddings/oleObject87.bin"/><Relationship Id="rId3" Type="http://schemas.openxmlformats.org/officeDocument/2006/relationships/notesSlide" Target="../notesSlides/notesSlide9.xml"/><Relationship Id="rId21" Type="http://schemas.openxmlformats.org/officeDocument/2006/relationships/oleObject" Target="../embeddings/oleObject82.bin"/><Relationship Id="rId7" Type="http://schemas.openxmlformats.org/officeDocument/2006/relationships/oleObject" Target="../embeddings/oleObject68.bin"/><Relationship Id="rId12" Type="http://schemas.openxmlformats.org/officeDocument/2006/relationships/oleObject" Target="../embeddings/oleObject73.bin"/><Relationship Id="rId17" Type="http://schemas.openxmlformats.org/officeDocument/2006/relationships/oleObject" Target="../embeddings/oleObject78.bin"/><Relationship Id="rId25" Type="http://schemas.openxmlformats.org/officeDocument/2006/relationships/oleObject" Target="../embeddings/oleObject8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7.bin"/><Relationship Id="rId20" Type="http://schemas.openxmlformats.org/officeDocument/2006/relationships/oleObject" Target="../embeddings/oleObject81.bin"/><Relationship Id="rId29" Type="http://schemas.openxmlformats.org/officeDocument/2006/relationships/oleObject" Target="../embeddings/oleObject90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7.bin"/><Relationship Id="rId11" Type="http://schemas.openxmlformats.org/officeDocument/2006/relationships/oleObject" Target="../embeddings/oleObject72.bin"/><Relationship Id="rId24" Type="http://schemas.openxmlformats.org/officeDocument/2006/relationships/oleObject" Target="../embeddings/oleObject85.bin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76.bin"/><Relationship Id="rId23" Type="http://schemas.openxmlformats.org/officeDocument/2006/relationships/oleObject" Target="../embeddings/oleObject84.bin"/><Relationship Id="rId28" Type="http://schemas.openxmlformats.org/officeDocument/2006/relationships/oleObject" Target="../embeddings/oleObject89.bin"/><Relationship Id="rId10" Type="http://schemas.openxmlformats.org/officeDocument/2006/relationships/oleObject" Target="../embeddings/oleObject71.bin"/><Relationship Id="rId19" Type="http://schemas.openxmlformats.org/officeDocument/2006/relationships/oleObject" Target="../embeddings/oleObject80.bin"/><Relationship Id="rId4" Type="http://schemas.openxmlformats.org/officeDocument/2006/relationships/oleObject" Target="../embeddings/oleObject65.bin"/><Relationship Id="rId9" Type="http://schemas.openxmlformats.org/officeDocument/2006/relationships/oleObject" Target="../embeddings/oleObject70.bin"/><Relationship Id="rId14" Type="http://schemas.openxmlformats.org/officeDocument/2006/relationships/oleObject" Target="../embeddings/oleObject75.bin"/><Relationship Id="rId22" Type="http://schemas.openxmlformats.org/officeDocument/2006/relationships/oleObject" Target="../embeddings/oleObject83.bin"/><Relationship Id="rId27" Type="http://schemas.openxmlformats.org/officeDocument/2006/relationships/oleObject" Target="../embeddings/oleObject8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9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3.bin"/><Relationship Id="rId5" Type="http://schemas.openxmlformats.org/officeDocument/2006/relationships/oleObject" Target="../embeddings/oleObject92.bin"/><Relationship Id="rId4" Type="http://schemas.openxmlformats.org/officeDocument/2006/relationships/oleObject" Target="../embeddings/oleObject9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13" Type="http://schemas.openxmlformats.org/officeDocument/2006/relationships/oleObject" Target="../embeddings/oleObject105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99.bin"/><Relationship Id="rId12" Type="http://schemas.openxmlformats.org/officeDocument/2006/relationships/oleObject" Target="../embeddings/oleObject104.bin"/><Relationship Id="rId17" Type="http://schemas.openxmlformats.org/officeDocument/2006/relationships/oleObject" Target="../embeddings/oleObject10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8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8.bin"/><Relationship Id="rId11" Type="http://schemas.openxmlformats.org/officeDocument/2006/relationships/oleObject" Target="../embeddings/oleObject103.bin"/><Relationship Id="rId5" Type="http://schemas.openxmlformats.org/officeDocument/2006/relationships/oleObject" Target="../embeddings/oleObject97.bin"/><Relationship Id="rId15" Type="http://schemas.openxmlformats.org/officeDocument/2006/relationships/oleObject" Target="../embeddings/oleObject107.bin"/><Relationship Id="rId10" Type="http://schemas.openxmlformats.org/officeDocument/2006/relationships/oleObject" Target="../embeddings/oleObject102.bin"/><Relationship Id="rId4" Type="http://schemas.openxmlformats.org/officeDocument/2006/relationships/oleObject" Target="../embeddings/oleObject96.bin"/><Relationship Id="rId9" Type="http://schemas.openxmlformats.org/officeDocument/2006/relationships/oleObject" Target="../embeddings/oleObject101.bin"/><Relationship Id="rId14" Type="http://schemas.openxmlformats.org/officeDocument/2006/relationships/oleObject" Target="../embeddings/oleObject10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4.bin"/><Relationship Id="rId13" Type="http://schemas.openxmlformats.org/officeDocument/2006/relationships/oleObject" Target="../embeddings/oleObject119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13.bin"/><Relationship Id="rId12" Type="http://schemas.openxmlformats.org/officeDocument/2006/relationships/oleObject" Target="../embeddings/oleObject1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12.bin"/><Relationship Id="rId11" Type="http://schemas.openxmlformats.org/officeDocument/2006/relationships/oleObject" Target="../embeddings/oleObject117.bin"/><Relationship Id="rId5" Type="http://schemas.openxmlformats.org/officeDocument/2006/relationships/oleObject" Target="../embeddings/oleObject111.bin"/><Relationship Id="rId15" Type="http://schemas.openxmlformats.org/officeDocument/2006/relationships/oleObject" Target="../embeddings/oleObject121.bin"/><Relationship Id="rId10" Type="http://schemas.openxmlformats.org/officeDocument/2006/relationships/oleObject" Target="../embeddings/oleObject116.bin"/><Relationship Id="rId4" Type="http://schemas.openxmlformats.org/officeDocument/2006/relationships/oleObject" Target="../embeddings/oleObject110.bin"/><Relationship Id="rId9" Type="http://schemas.openxmlformats.org/officeDocument/2006/relationships/oleObject" Target="../embeddings/oleObject115.bin"/><Relationship Id="rId14" Type="http://schemas.openxmlformats.org/officeDocument/2006/relationships/oleObject" Target="../embeddings/oleObject12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6.bin"/><Relationship Id="rId13" Type="http://schemas.openxmlformats.org/officeDocument/2006/relationships/oleObject" Target="../embeddings/oleObject131.bin"/><Relationship Id="rId18" Type="http://schemas.openxmlformats.org/officeDocument/2006/relationships/oleObject" Target="../embeddings/oleObject136.bin"/><Relationship Id="rId3" Type="http://schemas.openxmlformats.org/officeDocument/2006/relationships/notesSlide" Target="../notesSlides/notesSlide14.xml"/><Relationship Id="rId21" Type="http://schemas.openxmlformats.org/officeDocument/2006/relationships/oleObject" Target="../embeddings/oleObject139.bin"/><Relationship Id="rId7" Type="http://schemas.openxmlformats.org/officeDocument/2006/relationships/oleObject" Target="../embeddings/oleObject125.bin"/><Relationship Id="rId12" Type="http://schemas.openxmlformats.org/officeDocument/2006/relationships/oleObject" Target="../embeddings/oleObject130.bin"/><Relationship Id="rId17" Type="http://schemas.openxmlformats.org/officeDocument/2006/relationships/oleObject" Target="../embeddings/oleObject13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4.bin"/><Relationship Id="rId20" Type="http://schemas.openxmlformats.org/officeDocument/2006/relationships/oleObject" Target="../embeddings/oleObject138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24.bin"/><Relationship Id="rId11" Type="http://schemas.openxmlformats.org/officeDocument/2006/relationships/oleObject" Target="../embeddings/oleObject129.bin"/><Relationship Id="rId5" Type="http://schemas.openxmlformats.org/officeDocument/2006/relationships/oleObject" Target="../embeddings/oleObject123.bin"/><Relationship Id="rId15" Type="http://schemas.openxmlformats.org/officeDocument/2006/relationships/oleObject" Target="../embeddings/oleObject133.bin"/><Relationship Id="rId10" Type="http://schemas.openxmlformats.org/officeDocument/2006/relationships/oleObject" Target="../embeddings/oleObject128.bin"/><Relationship Id="rId19" Type="http://schemas.openxmlformats.org/officeDocument/2006/relationships/oleObject" Target="../embeddings/oleObject137.bin"/><Relationship Id="rId4" Type="http://schemas.openxmlformats.org/officeDocument/2006/relationships/oleObject" Target="../embeddings/oleObject122.bin"/><Relationship Id="rId9" Type="http://schemas.openxmlformats.org/officeDocument/2006/relationships/oleObject" Target="../embeddings/oleObject127.bin"/><Relationship Id="rId14" Type="http://schemas.openxmlformats.org/officeDocument/2006/relationships/oleObject" Target="../embeddings/oleObject132.bin"/><Relationship Id="rId22" Type="http://schemas.openxmlformats.org/officeDocument/2006/relationships/oleObject" Target="../embeddings/oleObject14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5.bin"/><Relationship Id="rId13" Type="http://schemas.openxmlformats.org/officeDocument/2006/relationships/oleObject" Target="../embeddings/oleObject150.bin"/><Relationship Id="rId18" Type="http://schemas.openxmlformats.org/officeDocument/2006/relationships/oleObject" Target="../embeddings/oleObject155.bin"/><Relationship Id="rId26" Type="http://schemas.openxmlformats.org/officeDocument/2006/relationships/oleObject" Target="../embeddings/oleObject163.bin"/><Relationship Id="rId3" Type="http://schemas.openxmlformats.org/officeDocument/2006/relationships/notesSlide" Target="../notesSlides/notesSlide15.xml"/><Relationship Id="rId21" Type="http://schemas.openxmlformats.org/officeDocument/2006/relationships/oleObject" Target="../embeddings/oleObject158.bin"/><Relationship Id="rId7" Type="http://schemas.openxmlformats.org/officeDocument/2006/relationships/oleObject" Target="../embeddings/oleObject144.bin"/><Relationship Id="rId12" Type="http://schemas.openxmlformats.org/officeDocument/2006/relationships/oleObject" Target="../embeddings/oleObject149.bin"/><Relationship Id="rId17" Type="http://schemas.openxmlformats.org/officeDocument/2006/relationships/oleObject" Target="../embeddings/oleObject154.bin"/><Relationship Id="rId25" Type="http://schemas.openxmlformats.org/officeDocument/2006/relationships/oleObject" Target="../embeddings/oleObject16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3.bin"/><Relationship Id="rId20" Type="http://schemas.openxmlformats.org/officeDocument/2006/relationships/oleObject" Target="../embeddings/oleObject157.bin"/><Relationship Id="rId29" Type="http://schemas.openxmlformats.org/officeDocument/2006/relationships/oleObject" Target="../embeddings/oleObject166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43.bin"/><Relationship Id="rId11" Type="http://schemas.openxmlformats.org/officeDocument/2006/relationships/oleObject" Target="../embeddings/oleObject148.bin"/><Relationship Id="rId24" Type="http://schemas.openxmlformats.org/officeDocument/2006/relationships/oleObject" Target="../embeddings/oleObject161.bin"/><Relationship Id="rId5" Type="http://schemas.openxmlformats.org/officeDocument/2006/relationships/oleObject" Target="../embeddings/oleObject142.bin"/><Relationship Id="rId15" Type="http://schemas.openxmlformats.org/officeDocument/2006/relationships/oleObject" Target="../embeddings/oleObject152.bin"/><Relationship Id="rId23" Type="http://schemas.openxmlformats.org/officeDocument/2006/relationships/oleObject" Target="../embeddings/oleObject160.bin"/><Relationship Id="rId28" Type="http://schemas.openxmlformats.org/officeDocument/2006/relationships/oleObject" Target="../embeddings/oleObject165.bin"/><Relationship Id="rId10" Type="http://schemas.openxmlformats.org/officeDocument/2006/relationships/oleObject" Target="../embeddings/oleObject147.bin"/><Relationship Id="rId19" Type="http://schemas.openxmlformats.org/officeDocument/2006/relationships/oleObject" Target="../embeddings/oleObject156.bin"/><Relationship Id="rId4" Type="http://schemas.openxmlformats.org/officeDocument/2006/relationships/oleObject" Target="../embeddings/oleObject141.bin"/><Relationship Id="rId9" Type="http://schemas.openxmlformats.org/officeDocument/2006/relationships/oleObject" Target="../embeddings/oleObject146.bin"/><Relationship Id="rId14" Type="http://schemas.openxmlformats.org/officeDocument/2006/relationships/oleObject" Target="../embeddings/oleObject151.bin"/><Relationship Id="rId22" Type="http://schemas.openxmlformats.org/officeDocument/2006/relationships/oleObject" Target="../embeddings/oleObject159.bin"/><Relationship Id="rId27" Type="http://schemas.openxmlformats.org/officeDocument/2006/relationships/oleObject" Target="../embeddings/oleObject164.bin"/><Relationship Id="rId30" Type="http://schemas.openxmlformats.org/officeDocument/2006/relationships/oleObject" Target="../embeddings/oleObject16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2.bin"/><Relationship Id="rId13" Type="http://schemas.openxmlformats.org/officeDocument/2006/relationships/oleObject" Target="../embeddings/oleObject177.bin"/><Relationship Id="rId18" Type="http://schemas.openxmlformats.org/officeDocument/2006/relationships/oleObject" Target="../embeddings/oleObject182.bin"/><Relationship Id="rId26" Type="http://schemas.openxmlformats.org/officeDocument/2006/relationships/oleObject" Target="../embeddings/oleObject190.bin"/><Relationship Id="rId39" Type="http://schemas.openxmlformats.org/officeDocument/2006/relationships/oleObject" Target="../embeddings/oleObject203.bin"/><Relationship Id="rId3" Type="http://schemas.openxmlformats.org/officeDocument/2006/relationships/notesSlide" Target="../notesSlides/notesSlide16.xml"/><Relationship Id="rId21" Type="http://schemas.openxmlformats.org/officeDocument/2006/relationships/oleObject" Target="../embeddings/oleObject185.bin"/><Relationship Id="rId34" Type="http://schemas.openxmlformats.org/officeDocument/2006/relationships/oleObject" Target="../embeddings/oleObject198.bin"/><Relationship Id="rId42" Type="http://schemas.openxmlformats.org/officeDocument/2006/relationships/oleObject" Target="../embeddings/oleObject206.bin"/><Relationship Id="rId7" Type="http://schemas.openxmlformats.org/officeDocument/2006/relationships/oleObject" Target="../embeddings/oleObject171.bin"/><Relationship Id="rId12" Type="http://schemas.openxmlformats.org/officeDocument/2006/relationships/oleObject" Target="../embeddings/oleObject176.bin"/><Relationship Id="rId17" Type="http://schemas.openxmlformats.org/officeDocument/2006/relationships/oleObject" Target="../embeddings/oleObject181.bin"/><Relationship Id="rId25" Type="http://schemas.openxmlformats.org/officeDocument/2006/relationships/oleObject" Target="../embeddings/oleObject189.bin"/><Relationship Id="rId33" Type="http://schemas.openxmlformats.org/officeDocument/2006/relationships/oleObject" Target="../embeddings/oleObject197.bin"/><Relationship Id="rId38" Type="http://schemas.openxmlformats.org/officeDocument/2006/relationships/oleObject" Target="../embeddings/oleObject202.bin"/><Relationship Id="rId46" Type="http://schemas.openxmlformats.org/officeDocument/2006/relationships/oleObject" Target="../embeddings/oleObject21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0.bin"/><Relationship Id="rId20" Type="http://schemas.openxmlformats.org/officeDocument/2006/relationships/oleObject" Target="../embeddings/oleObject184.bin"/><Relationship Id="rId29" Type="http://schemas.openxmlformats.org/officeDocument/2006/relationships/oleObject" Target="../embeddings/oleObject193.bin"/><Relationship Id="rId41" Type="http://schemas.openxmlformats.org/officeDocument/2006/relationships/oleObject" Target="../embeddings/oleObject205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70.bin"/><Relationship Id="rId11" Type="http://schemas.openxmlformats.org/officeDocument/2006/relationships/oleObject" Target="../embeddings/oleObject175.bin"/><Relationship Id="rId24" Type="http://schemas.openxmlformats.org/officeDocument/2006/relationships/oleObject" Target="../embeddings/oleObject188.bin"/><Relationship Id="rId32" Type="http://schemas.openxmlformats.org/officeDocument/2006/relationships/oleObject" Target="../embeddings/oleObject196.bin"/><Relationship Id="rId37" Type="http://schemas.openxmlformats.org/officeDocument/2006/relationships/oleObject" Target="../embeddings/oleObject201.bin"/><Relationship Id="rId40" Type="http://schemas.openxmlformats.org/officeDocument/2006/relationships/oleObject" Target="../embeddings/oleObject204.bin"/><Relationship Id="rId45" Type="http://schemas.openxmlformats.org/officeDocument/2006/relationships/oleObject" Target="../embeddings/oleObject209.bin"/><Relationship Id="rId5" Type="http://schemas.openxmlformats.org/officeDocument/2006/relationships/oleObject" Target="../embeddings/oleObject169.bin"/><Relationship Id="rId15" Type="http://schemas.openxmlformats.org/officeDocument/2006/relationships/oleObject" Target="../embeddings/oleObject179.bin"/><Relationship Id="rId23" Type="http://schemas.openxmlformats.org/officeDocument/2006/relationships/oleObject" Target="../embeddings/oleObject187.bin"/><Relationship Id="rId28" Type="http://schemas.openxmlformats.org/officeDocument/2006/relationships/oleObject" Target="../embeddings/oleObject192.bin"/><Relationship Id="rId36" Type="http://schemas.openxmlformats.org/officeDocument/2006/relationships/oleObject" Target="../embeddings/oleObject200.bin"/><Relationship Id="rId10" Type="http://schemas.openxmlformats.org/officeDocument/2006/relationships/oleObject" Target="../embeddings/oleObject174.bin"/><Relationship Id="rId19" Type="http://schemas.openxmlformats.org/officeDocument/2006/relationships/oleObject" Target="../embeddings/oleObject183.bin"/><Relationship Id="rId31" Type="http://schemas.openxmlformats.org/officeDocument/2006/relationships/oleObject" Target="../embeddings/oleObject195.bin"/><Relationship Id="rId44" Type="http://schemas.openxmlformats.org/officeDocument/2006/relationships/oleObject" Target="../embeddings/oleObject208.bin"/><Relationship Id="rId4" Type="http://schemas.openxmlformats.org/officeDocument/2006/relationships/oleObject" Target="../embeddings/oleObject168.bin"/><Relationship Id="rId9" Type="http://schemas.openxmlformats.org/officeDocument/2006/relationships/oleObject" Target="../embeddings/oleObject173.bin"/><Relationship Id="rId14" Type="http://schemas.openxmlformats.org/officeDocument/2006/relationships/oleObject" Target="../embeddings/oleObject178.bin"/><Relationship Id="rId22" Type="http://schemas.openxmlformats.org/officeDocument/2006/relationships/oleObject" Target="../embeddings/oleObject186.bin"/><Relationship Id="rId27" Type="http://schemas.openxmlformats.org/officeDocument/2006/relationships/oleObject" Target="../embeddings/oleObject191.bin"/><Relationship Id="rId30" Type="http://schemas.openxmlformats.org/officeDocument/2006/relationships/oleObject" Target="../embeddings/oleObject194.bin"/><Relationship Id="rId35" Type="http://schemas.openxmlformats.org/officeDocument/2006/relationships/oleObject" Target="../embeddings/oleObject199.bin"/><Relationship Id="rId43" Type="http://schemas.openxmlformats.org/officeDocument/2006/relationships/oleObject" Target="../embeddings/oleObject207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5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2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13.bin"/><Relationship Id="rId5" Type="http://schemas.openxmlformats.org/officeDocument/2006/relationships/oleObject" Target="../embeddings/oleObject212.bin"/><Relationship Id="rId10" Type="http://schemas.openxmlformats.org/officeDocument/2006/relationships/oleObject" Target="../embeddings/oleObject217.bin"/><Relationship Id="rId4" Type="http://schemas.openxmlformats.org/officeDocument/2006/relationships/oleObject" Target="../embeddings/oleObject211.bin"/><Relationship Id="rId9" Type="http://schemas.openxmlformats.org/officeDocument/2006/relationships/oleObject" Target="../embeddings/oleObject21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jpeg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2.bin"/><Relationship Id="rId13" Type="http://schemas.openxmlformats.org/officeDocument/2006/relationships/image" Target="../media/image205.jpeg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221.bin"/><Relationship Id="rId12" Type="http://schemas.openxmlformats.org/officeDocument/2006/relationships/image" Target="../media/image20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20.bin"/><Relationship Id="rId11" Type="http://schemas.openxmlformats.org/officeDocument/2006/relationships/oleObject" Target="../embeddings/oleObject225.bin"/><Relationship Id="rId5" Type="http://schemas.openxmlformats.org/officeDocument/2006/relationships/oleObject" Target="../embeddings/oleObject219.bin"/><Relationship Id="rId10" Type="http://schemas.openxmlformats.org/officeDocument/2006/relationships/oleObject" Target="../embeddings/oleObject224.bin"/><Relationship Id="rId4" Type="http://schemas.openxmlformats.org/officeDocument/2006/relationships/oleObject" Target="../embeddings/oleObject218.bin"/><Relationship Id="rId9" Type="http://schemas.openxmlformats.org/officeDocument/2006/relationships/oleObject" Target="../embeddings/oleObject223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0.bin"/><Relationship Id="rId13" Type="http://schemas.openxmlformats.org/officeDocument/2006/relationships/oleObject" Target="../embeddings/oleObject235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229.bin"/><Relationship Id="rId12" Type="http://schemas.openxmlformats.org/officeDocument/2006/relationships/oleObject" Target="../embeddings/oleObject2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28.bin"/><Relationship Id="rId11" Type="http://schemas.openxmlformats.org/officeDocument/2006/relationships/oleObject" Target="../embeddings/oleObject233.bin"/><Relationship Id="rId5" Type="http://schemas.openxmlformats.org/officeDocument/2006/relationships/oleObject" Target="../embeddings/oleObject227.bin"/><Relationship Id="rId10" Type="http://schemas.openxmlformats.org/officeDocument/2006/relationships/oleObject" Target="../embeddings/oleObject232.bin"/><Relationship Id="rId4" Type="http://schemas.openxmlformats.org/officeDocument/2006/relationships/oleObject" Target="../embeddings/oleObject226.bin"/><Relationship Id="rId9" Type="http://schemas.openxmlformats.org/officeDocument/2006/relationships/oleObject" Target="../embeddings/oleObject231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0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239.bin"/><Relationship Id="rId12" Type="http://schemas.openxmlformats.org/officeDocument/2006/relationships/oleObject" Target="../embeddings/oleObject2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38.bin"/><Relationship Id="rId11" Type="http://schemas.openxmlformats.org/officeDocument/2006/relationships/oleObject" Target="../embeddings/oleObject243.bin"/><Relationship Id="rId5" Type="http://schemas.openxmlformats.org/officeDocument/2006/relationships/oleObject" Target="../embeddings/oleObject237.bin"/><Relationship Id="rId10" Type="http://schemas.openxmlformats.org/officeDocument/2006/relationships/oleObject" Target="../embeddings/oleObject242.bin"/><Relationship Id="rId4" Type="http://schemas.openxmlformats.org/officeDocument/2006/relationships/oleObject" Target="../embeddings/oleObject236.bin"/><Relationship Id="rId9" Type="http://schemas.openxmlformats.org/officeDocument/2006/relationships/oleObject" Target="../embeddings/oleObject241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25.gif"/><Relationship Id="rId5" Type="http://schemas.openxmlformats.org/officeDocument/2006/relationships/oleObject" Target="../embeddings/oleObject246.bin"/><Relationship Id="rId4" Type="http://schemas.openxmlformats.org/officeDocument/2006/relationships/oleObject" Target="../embeddings/oleObject245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oleObject" Target="../embeddings/oleObject29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2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31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Relationship Id="rId14" Type="http://schemas.openxmlformats.org/officeDocument/2006/relationships/oleObject" Target="../embeddings/oleObject3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oleObject" Target="../embeddings/oleObject42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36.bin"/><Relationship Id="rId12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5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5.bin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44.bin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8.bin"/><Relationship Id="rId14" Type="http://schemas.openxmlformats.org/officeDocument/2006/relationships/oleObject" Target="../embeddings/oleObject4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8.bin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47.bin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oleObject" Target="../embeddings/oleObject63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57.bin"/><Relationship Id="rId12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6.bin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5.bin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4.bin"/><Relationship Id="rId9" Type="http://schemas.openxmlformats.org/officeDocument/2006/relationships/oleObject" Target="../embeddings/oleObject59.bin"/><Relationship Id="rId14" Type="http://schemas.openxmlformats.org/officeDocument/2006/relationships/oleObject" Target="../embeddings/oleObject6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6288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5000" b="1" dirty="0" smtClean="0">
                <a:solidFill>
                  <a:srgbClr val="C00000"/>
                </a:solidFill>
              </a:rPr>
              <a:t>Some addenda to the </a:t>
            </a:r>
          </a:p>
          <a:p>
            <a:pPr algn="ctr"/>
            <a:r>
              <a:rPr lang="nl-BE" sz="5000" b="1" dirty="0" smtClean="0">
                <a:solidFill>
                  <a:srgbClr val="C00000"/>
                </a:solidFill>
              </a:rPr>
              <a:t>Casas-Alvero conjecture</a:t>
            </a:r>
            <a:endParaRPr lang="nl-BE" sz="50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20" y="3933056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dirty="0" smtClean="0"/>
              <a:t>Wouter Castryck (KU Leuven)</a:t>
            </a:r>
          </a:p>
          <a:p>
            <a:pPr algn="ctr"/>
            <a:r>
              <a:rPr lang="nl-BE" sz="2000" dirty="0" smtClean="0"/>
              <a:t>joint work with Robert Laterveer and Myriam Ounaïes (Univ. Strasbourg)</a:t>
            </a:r>
          </a:p>
          <a:p>
            <a:pPr algn="ctr"/>
            <a:endParaRPr lang="nl-BE" sz="2000" dirty="0" smtClean="0"/>
          </a:p>
          <a:p>
            <a:pPr algn="ctr"/>
            <a:endParaRPr lang="nl-BE" sz="2000" dirty="0" smtClean="0"/>
          </a:p>
          <a:p>
            <a:pPr algn="ctr"/>
            <a:r>
              <a:rPr lang="nl-BE" sz="2000" dirty="0" smtClean="0"/>
              <a:t>Arithmétique en Plat Pays (Univ. Lille-1)</a:t>
            </a:r>
          </a:p>
          <a:p>
            <a:pPr algn="ctr"/>
            <a:r>
              <a:rPr lang="nl-BE" sz="2000" dirty="0" smtClean="0"/>
              <a:t>December 10, 2012</a:t>
            </a:r>
            <a:endParaRPr lang="nl-B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2132856"/>
            <a:ext cx="7560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By contradiction.</a:t>
            </a:r>
          </a:p>
          <a:p>
            <a:r>
              <a:rPr lang="nl-BE" sz="2000" dirty="0" smtClean="0"/>
              <a:t>Normalize:                         ,  leading coefficient </a:t>
            </a:r>
          </a:p>
          <a:p>
            <a:r>
              <a:rPr lang="nl-BE" sz="2000" dirty="0" smtClean="0"/>
              <a:t>Write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8271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000" b="1" dirty="0" smtClean="0">
                <a:solidFill>
                  <a:srgbClr val="C00000"/>
                </a:solidFill>
              </a:rPr>
              <a:t>Number of recycled roots &gt; 2</a:t>
            </a:r>
            <a:endParaRPr lang="nl-BE" sz="3000" b="1" dirty="0">
              <a:solidFill>
                <a:srgbClr val="C0000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51520" y="908721"/>
            <a:ext cx="8712968" cy="1152127"/>
            <a:chOff x="251520" y="764704"/>
            <a:chExt cx="8712968" cy="1152127"/>
          </a:xfrm>
        </p:grpSpPr>
        <p:grpSp>
          <p:nvGrpSpPr>
            <p:cNvPr id="14" name="Group 13"/>
            <p:cNvGrpSpPr/>
            <p:nvPr/>
          </p:nvGrpSpPr>
          <p:grpSpPr>
            <a:xfrm>
              <a:off x="323528" y="836712"/>
              <a:ext cx="8640960" cy="1015663"/>
              <a:chOff x="323528" y="836712"/>
              <a:chExt cx="8640960" cy="1015663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323528" y="836712"/>
                <a:ext cx="864096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BE" sz="2000" b="1" dirty="0" smtClean="0"/>
                  <a:t>Draisma, de Jong, Knopper, 2010:</a:t>
                </a:r>
                <a:r>
                  <a:rPr lang="nl-BE" sz="20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nl-BE" sz="2000" dirty="0" smtClean="0"/>
                  <a:t>If                is a pair of distinct roots of a polynomial           , then there is at least one     such that neither                        nor     </a:t>
                </a:r>
              </a:p>
              <a:p>
                <a:r>
                  <a:rPr lang="nl-BE" sz="2000" dirty="0" smtClean="0"/>
                  <a:t>                    .</a:t>
                </a:r>
                <a:endParaRPr lang="nl-BE" sz="2000" b="1" dirty="0" smtClean="0"/>
              </a:p>
            </p:txBody>
          </p:sp>
          <p:graphicFrame>
            <p:nvGraphicFramePr>
              <p:cNvPr id="9" name="Object 9"/>
              <p:cNvGraphicFramePr>
                <a:graphicFrameLocks noChangeAspect="1"/>
              </p:cNvGraphicFramePr>
              <p:nvPr/>
            </p:nvGraphicFramePr>
            <p:xfrm>
              <a:off x="4211960" y="862422"/>
              <a:ext cx="763587" cy="358775"/>
            </p:xfrm>
            <a:graphic>
              <a:graphicData uri="http://schemas.openxmlformats.org/presentationml/2006/ole">
                <p:oleObj spid="_x0000_s28676" name="Equation" r:id="rId4" imgW="457200" imgH="215640" progId="Equation.3">
                  <p:embed/>
                </p:oleObj>
              </a:graphicData>
            </a:graphic>
          </p:graphicFrame>
          <p:graphicFrame>
            <p:nvGraphicFramePr>
              <p:cNvPr id="10" name="Object 10"/>
              <p:cNvGraphicFramePr>
                <a:graphicFrameLocks noChangeAspect="1"/>
              </p:cNvGraphicFramePr>
              <p:nvPr/>
            </p:nvGraphicFramePr>
            <p:xfrm>
              <a:off x="1608406" y="1189601"/>
              <a:ext cx="573087" cy="338138"/>
            </p:xfrm>
            <a:graphic>
              <a:graphicData uri="http://schemas.openxmlformats.org/presentationml/2006/ole">
                <p:oleObj spid="_x0000_s28677" name="Equation" r:id="rId5" imgW="342720" imgH="203040" progId="Equation.3">
                  <p:embed/>
                </p:oleObj>
              </a:graphicData>
            </a:graphic>
          </p:graphicFrame>
          <p:graphicFrame>
            <p:nvGraphicFramePr>
              <p:cNvPr id="11" name="Object 11"/>
              <p:cNvGraphicFramePr>
                <a:graphicFrameLocks noChangeAspect="1"/>
              </p:cNvGraphicFramePr>
              <p:nvPr/>
            </p:nvGraphicFramePr>
            <p:xfrm>
              <a:off x="4945958" y="1221778"/>
              <a:ext cx="149225" cy="274638"/>
            </p:xfrm>
            <a:graphic>
              <a:graphicData uri="http://schemas.openxmlformats.org/presentationml/2006/ole">
                <p:oleObj spid="_x0000_s28678" name="Equation" r:id="rId6" imgW="88560" imgH="164880" progId="Equation.3">
                  <p:embed/>
                </p:oleObj>
              </a:graphicData>
            </a:graphic>
          </p:graphicFrame>
          <p:graphicFrame>
            <p:nvGraphicFramePr>
              <p:cNvPr id="12" name="Object 12"/>
              <p:cNvGraphicFramePr>
                <a:graphicFrameLocks noChangeAspect="1"/>
              </p:cNvGraphicFramePr>
              <p:nvPr/>
            </p:nvGraphicFramePr>
            <p:xfrm>
              <a:off x="363091" y="1464246"/>
              <a:ext cx="1230313" cy="381000"/>
            </p:xfrm>
            <a:graphic>
              <a:graphicData uri="http://schemas.openxmlformats.org/presentationml/2006/ole">
                <p:oleObj spid="_x0000_s28679" name="Equation" r:id="rId7" imgW="736560" imgH="228600" progId="Equation.3">
                  <p:embed/>
                </p:oleObj>
              </a:graphicData>
            </a:graphic>
          </p:graphicFrame>
          <p:graphicFrame>
            <p:nvGraphicFramePr>
              <p:cNvPr id="13" name="Object 13"/>
              <p:cNvGraphicFramePr>
                <a:graphicFrameLocks noChangeAspect="1"/>
              </p:cNvGraphicFramePr>
              <p:nvPr/>
            </p:nvGraphicFramePr>
            <p:xfrm>
              <a:off x="6994079" y="1143571"/>
              <a:ext cx="1209675" cy="382587"/>
            </p:xfrm>
            <a:graphic>
              <a:graphicData uri="http://schemas.openxmlformats.org/presentationml/2006/ole">
                <p:oleObj spid="_x0000_s28680" name="Equation" r:id="rId8" imgW="723600" imgH="228600" progId="Equation.3">
                  <p:embed/>
                </p:oleObj>
              </a:graphicData>
            </a:graphic>
          </p:graphicFrame>
        </p:grpSp>
        <p:sp>
          <p:nvSpPr>
            <p:cNvPr id="15" name="Rounded Rectangle 14"/>
            <p:cNvSpPr/>
            <p:nvPr/>
          </p:nvSpPr>
          <p:spPr>
            <a:xfrm>
              <a:off x="251520" y="764704"/>
              <a:ext cx="8568952" cy="115212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aphicFrame>
        <p:nvGraphicFramePr>
          <p:cNvPr id="17" name="Object 9"/>
          <p:cNvGraphicFramePr>
            <a:graphicFrameLocks noChangeAspect="1"/>
          </p:cNvGraphicFramePr>
          <p:nvPr/>
        </p:nvGraphicFramePr>
        <p:xfrm>
          <a:off x="2592419" y="2461355"/>
          <a:ext cx="1381125" cy="358775"/>
        </p:xfrm>
        <a:graphic>
          <a:graphicData uri="http://schemas.openxmlformats.org/presentationml/2006/ole">
            <p:oleObj spid="_x0000_s28681" name="Equation" r:id="rId9" imgW="825480" imgH="215640" progId="Equation.3">
              <p:embed/>
            </p:oleObj>
          </a:graphicData>
        </a:graphic>
      </p:graphicFrame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6099680" y="2482334"/>
          <a:ext cx="234950" cy="295275"/>
        </p:xfrm>
        <a:graphic>
          <a:graphicData uri="http://schemas.openxmlformats.org/presentationml/2006/ole">
            <p:oleObj spid="_x0000_s28682" name="Equation" r:id="rId10" imgW="139680" imgH="177480" progId="Equation.3">
              <p:embed/>
            </p:oleObj>
          </a:graphicData>
        </a:graphic>
      </p:graphicFrame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2286000" y="3141663"/>
          <a:ext cx="4654550" cy="404812"/>
        </p:xfrm>
        <a:graphic>
          <a:graphicData uri="http://schemas.openxmlformats.org/presentationml/2006/ole">
            <p:oleObj spid="_x0000_s28683" name="Equation" r:id="rId11" imgW="2768400" imgH="241200" progId="Equation.3">
              <p:embed/>
            </p:oleObj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2565122" y="3621651"/>
            <a:ext cx="4635599" cy="824160"/>
            <a:chOff x="2565122" y="3621651"/>
            <a:chExt cx="4635599" cy="824160"/>
          </a:xfrm>
        </p:grpSpPr>
        <p:graphicFrame>
          <p:nvGraphicFramePr>
            <p:cNvPr id="28684" name="Object 12"/>
            <p:cNvGraphicFramePr>
              <a:graphicFrameLocks noChangeAspect="1"/>
            </p:cNvGraphicFramePr>
            <p:nvPr/>
          </p:nvGraphicFramePr>
          <p:xfrm>
            <a:off x="2565122" y="3621651"/>
            <a:ext cx="2743200" cy="392112"/>
          </p:xfrm>
          <a:graphic>
            <a:graphicData uri="http://schemas.openxmlformats.org/presentationml/2006/ole">
              <p:oleObj spid="_x0000_s28684" name="Equation" r:id="rId12" imgW="1600200" imgH="228600" progId="Equation.3">
                <p:embed/>
              </p:oleObj>
            </a:graphicData>
          </a:graphic>
        </p:graphicFrame>
        <p:graphicFrame>
          <p:nvGraphicFramePr>
            <p:cNvPr id="28685" name="Object 13"/>
            <p:cNvGraphicFramePr>
              <a:graphicFrameLocks noChangeAspect="1"/>
            </p:cNvGraphicFramePr>
            <p:nvPr/>
          </p:nvGraphicFramePr>
          <p:xfrm>
            <a:off x="2565122" y="4053699"/>
            <a:ext cx="1349375" cy="392112"/>
          </p:xfrm>
          <a:graphic>
            <a:graphicData uri="http://schemas.openxmlformats.org/presentationml/2006/ole">
              <p:oleObj spid="_x0000_s28685" name="Equation" r:id="rId13" imgW="787320" imgH="228600" progId="Equation.3">
                <p:embed/>
              </p:oleObj>
            </a:graphicData>
          </a:graphic>
        </p:graphicFrame>
        <p:graphicFrame>
          <p:nvGraphicFramePr>
            <p:cNvPr id="28686" name="Object 14"/>
            <p:cNvGraphicFramePr>
              <a:graphicFrameLocks noChangeAspect="1"/>
            </p:cNvGraphicFramePr>
            <p:nvPr/>
          </p:nvGraphicFramePr>
          <p:xfrm>
            <a:off x="4523472" y="4053699"/>
            <a:ext cx="1306513" cy="392112"/>
          </p:xfrm>
          <a:graphic>
            <a:graphicData uri="http://schemas.openxmlformats.org/presentationml/2006/ole">
              <p:oleObj spid="_x0000_s28686" name="Equation" r:id="rId14" imgW="761760" imgH="228600" progId="Equation.3">
                <p:embed/>
              </p:oleObj>
            </a:graphicData>
          </a:graphic>
        </p:graphicFrame>
        <p:sp>
          <p:nvSpPr>
            <p:cNvPr id="22" name="TextBox 21"/>
            <p:cNvSpPr txBox="1"/>
            <p:nvPr/>
          </p:nvSpPr>
          <p:spPr>
            <a:xfrm>
              <a:off x="4028432" y="4030550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or</a:t>
              </a:r>
            </a:p>
          </p:txBody>
        </p:sp>
        <p:graphicFrame>
          <p:nvGraphicFramePr>
            <p:cNvPr id="28687" name="Object 15"/>
            <p:cNvGraphicFramePr>
              <a:graphicFrameLocks noChangeAspect="1"/>
            </p:cNvGraphicFramePr>
            <p:nvPr/>
          </p:nvGraphicFramePr>
          <p:xfrm>
            <a:off x="6222821" y="3803274"/>
            <a:ext cx="977900" cy="358775"/>
          </p:xfrm>
          <a:graphic>
            <a:graphicData uri="http://schemas.openxmlformats.org/presentationml/2006/ole">
              <p:oleObj spid="_x0000_s28687" name="Equation" r:id="rId15" imgW="583920" imgH="215640" progId="Equation.3">
                <p:embed/>
              </p:oleObj>
            </a:graphicData>
          </a:graphic>
        </p:graphicFrame>
      </p:grpSp>
      <p:grpSp>
        <p:nvGrpSpPr>
          <p:cNvPr id="31" name="Group 30"/>
          <p:cNvGrpSpPr/>
          <p:nvPr/>
        </p:nvGrpSpPr>
        <p:grpSpPr>
          <a:xfrm>
            <a:off x="2555776" y="3501008"/>
            <a:ext cx="5701283" cy="998255"/>
            <a:chOff x="2473325" y="4767545"/>
            <a:chExt cx="5701283" cy="998255"/>
          </a:xfrm>
        </p:grpSpPr>
        <p:graphicFrame>
          <p:nvGraphicFramePr>
            <p:cNvPr id="26" name="Object 12"/>
            <p:cNvGraphicFramePr>
              <a:graphicFrameLocks noChangeAspect="1"/>
            </p:cNvGraphicFramePr>
            <p:nvPr/>
          </p:nvGraphicFramePr>
          <p:xfrm>
            <a:off x="2487553" y="4767545"/>
            <a:ext cx="4289425" cy="676275"/>
          </p:xfrm>
          <a:graphic>
            <a:graphicData uri="http://schemas.openxmlformats.org/presentationml/2006/ole">
              <p:oleObj spid="_x0000_s28688" name="Equation" r:id="rId16" imgW="2501640" imgH="393480" progId="Equation.3">
                <p:embed/>
              </p:oleObj>
            </a:graphicData>
          </a:graphic>
        </p:graphicFrame>
        <p:graphicFrame>
          <p:nvGraphicFramePr>
            <p:cNvPr id="27" name="Object 13"/>
            <p:cNvGraphicFramePr>
              <a:graphicFrameLocks noChangeAspect="1"/>
            </p:cNvGraphicFramePr>
            <p:nvPr/>
          </p:nvGraphicFramePr>
          <p:xfrm>
            <a:off x="2473325" y="5373688"/>
            <a:ext cx="1371600" cy="392112"/>
          </p:xfrm>
          <a:graphic>
            <a:graphicData uri="http://schemas.openxmlformats.org/presentationml/2006/ole">
              <p:oleObj spid="_x0000_s28689" name="Equation" r:id="rId17" imgW="799920" imgH="228600" progId="Equation.3">
                <p:embed/>
              </p:oleObj>
            </a:graphicData>
          </a:graphic>
        </p:graphicFrame>
        <p:graphicFrame>
          <p:nvGraphicFramePr>
            <p:cNvPr id="28" name="Object 14"/>
            <p:cNvGraphicFramePr>
              <a:graphicFrameLocks noChangeAspect="1"/>
            </p:cNvGraphicFramePr>
            <p:nvPr/>
          </p:nvGraphicFramePr>
          <p:xfrm>
            <a:off x="4432300" y="5373688"/>
            <a:ext cx="1327150" cy="392112"/>
          </p:xfrm>
          <a:graphic>
            <a:graphicData uri="http://schemas.openxmlformats.org/presentationml/2006/ole">
              <p:oleObj spid="_x0000_s28690" name="Equation" r:id="rId18" imgW="774360" imgH="228600" progId="Equation.3">
                <p:embed/>
              </p:oleObj>
            </a:graphicData>
          </a:graphic>
        </p:graphicFrame>
        <p:sp>
          <p:nvSpPr>
            <p:cNvPr id="29" name="TextBox 28"/>
            <p:cNvSpPr txBox="1"/>
            <p:nvPr/>
          </p:nvSpPr>
          <p:spPr>
            <a:xfrm>
              <a:off x="3947078" y="5350067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or</a:t>
              </a:r>
            </a:p>
          </p:txBody>
        </p:sp>
        <p:graphicFrame>
          <p:nvGraphicFramePr>
            <p:cNvPr id="30" name="Object 15"/>
            <p:cNvGraphicFramePr>
              <a:graphicFrameLocks noChangeAspect="1"/>
            </p:cNvGraphicFramePr>
            <p:nvPr/>
          </p:nvGraphicFramePr>
          <p:xfrm>
            <a:off x="7153845" y="5170717"/>
            <a:ext cx="1020763" cy="358775"/>
          </p:xfrm>
          <a:graphic>
            <a:graphicData uri="http://schemas.openxmlformats.org/presentationml/2006/ole">
              <p:oleObj spid="_x0000_s28691" name="Equation" r:id="rId19" imgW="609480" imgH="215640" progId="Equation.3">
                <p:embed/>
              </p:oleObj>
            </a:graphicData>
          </a:graphic>
        </p:graphicFrame>
      </p:grpSp>
      <p:grpSp>
        <p:nvGrpSpPr>
          <p:cNvPr id="34" name="Group 33"/>
          <p:cNvGrpSpPr/>
          <p:nvPr/>
        </p:nvGrpSpPr>
        <p:grpSpPr>
          <a:xfrm>
            <a:off x="2571466" y="3628106"/>
            <a:ext cx="4536504" cy="400110"/>
            <a:chOff x="2843808" y="5157192"/>
            <a:chExt cx="4536504" cy="400110"/>
          </a:xfrm>
        </p:grpSpPr>
        <p:sp>
          <p:nvSpPr>
            <p:cNvPr id="32" name="TextBox 31"/>
            <p:cNvSpPr txBox="1"/>
            <p:nvPr/>
          </p:nvSpPr>
          <p:spPr>
            <a:xfrm>
              <a:off x="2843808" y="5157192"/>
              <a:ext cx="45365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and so on... so            is a real polynomial. </a:t>
              </a:r>
            </a:p>
          </p:txBody>
        </p:sp>
        <p:graphicFrame>
          <p:nvGraphicFramePr>
            <p:cNvPr id="33" name="Object 10"/>
            <p:cNvGraphicFramePr>
              <a:graphicFrameLocks noChangeAspect="1"/>
            </p:cNvGraphicFramePr>
            <p:nvPr/>
          </p:nvGraphicFramePr>
          <p:xfrm>
            <a:off x="4452147" y="5197041"/>
            <a:ext cx="573087" cy="338138"/>
          </p:xfrm>
          <a:graphic>
            <a:graphicData uri="http://schemas.openxmlformats.org/presentationml/2006/ole">
              <p:oleObj spid="_x0000_s28692" name="Equation" r:id="rId20" imgW="342720" imgH="203040" progId="Equation.3">
                <p:embed/>
              </p:oleObj>
            </a:graphicData>
          </a:graphic>
        </p:graphicFrame>
      </p:grpSp>
      <p:grpSp>
        <p:nvGrpSpPr>
          <p:cNvPr id="38" name="Group 37"/>
          <p:cNvGrpSpPr/>
          <p:nvPr/>
        </p:nvGrpSpPr>
        <p:grpSpPr>
          <a:xfrm>
            <a:off x="1331640" y="4077072"/>
            <a:ext cx="7560840" cy="400110"/>
            <a:chOff x="1043608" y="4869160"/>
            <a:chExt cx="7560840" cy="400110"/>
          </a:xfrm>
        </p:grpSpPr>
        <p:sp>
          <p:nvSpPr>
            <p:cNvPr id="36" name="TextBox 35"/>
            <p:cNvSpPr txBox="1"/>
            <p:nvPr/>
          </p:nvSpPr>
          <p:spPr>
            <a:xfrm>
              <a:off x="1043608" y="4869160"/>
              <a:ext cx="75608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Now                            is a linear function, so with graph either</a:t>
              </a:r>
            </a:p>
          </p:txBody>
        </p:sp>
        <p:graphicFrame>
          <p:nvGraphicFramePr>
            <p:cNvPr id="37" name="Object 10"/>
            <p:cNvGraphicFramePr>
              <a:graphicFrameLocks noChangeAspect="1"/>
            </p:cNvGraphicFramePr>
            <p:nvPr/>
          </p:nvGraphicFramePr>
          <p:xfrm>
            <a:off x="1688789" y="4876837"/>
            <a:ext cx="1443037" cy="381000"/>
          </p:xfrm>
          <a:graphic>
            <a:graphicData uri="http://schemas.openxmlformats.org/presentationml/2006/ole">
              <p:oleObj spid="_x0000_s28693" name="Equation" r:id="rId21" imgW="863280" imgH="228600" progId="Equation.3">
                <p:embed/>
              </p:oleObj>
            </a:graphicData>
          </a:graphic>
        </p:graphicFrame>
      </p:grpSp>
      <p:grpSp>
        <p:nvGrpSpPr>
          <p:cNvPr id="62" name="Group 61"/>
          <p:cNvGrpSpPr/>
          <p:nvPr/>
        </p:nvGrpSpPr>
        <p:grpSpPr>
          <a:xfrm>
            <a:off x="1691680" y="4759526"/>
            <a:ext cx="6400404" cy="1191916"/>
            <a:chOff x="1691680" y="4759526"/>
            <a:chExt cx="6400404" cy="1191916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1691680" y="5373216"/>
              <a:ext cx="287201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483768" y="5301208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563888" y="5301208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2195736" y="4759526"/>
              <a:ext cx="1584176" cy="756388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5220072" y="5373216"/>
              <a:ext cx="287201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6012160" y="5301208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7092280" y="5301208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5895422" y="5229435"/>
              <a:ext cx="1512168" cy="722007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4716016" y="4869160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or 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403648" y="5949280"/>
            <a:ext cx="7272808" cy="707886"/>
            <a:chOff x="1403648" y="5949280"/>
            <a:chExt cx="7272808" cy="707886"/>
          </a:xfrm>
        </p:grpSpPr>
        <p:sp>
          <p:nvSpPr>
            <p:cNvPr id="64" name="TextBox 63"/>
            <p:cNvSpPr txBox="1"/>
            <p:nvPr/>
          </p:nvSpPr>
          <p:spPr>
            <a:xfrm>
              <a:off x="1403648" y="5949280"/>
              <a:ext cx="72728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So                 is either strictly positive or strictly negative on the interval</a:t>
              </a:r>
            </a:p>
          </p:txBody>
        </p:sp>
        <p:graphicFrame>
          <p:nvGraphicFramePr>
            <p:cNvPr id="65" name="Object 10"/>
            <p:cNvGraphicFramePr>
              <a:graphicFrameLocks noChangeAspect="1"/>
            </p:cNvGraphicFramePr>
            <p:nvPr/>
          </p:nvGraphicFramePr>
          <p:xfrm>
            <a:off x="1731048" y="5964440"/>
            <a:ext cx="933450" cy="381000"/>
          </p:xfrm>
          <a:graphic>
            <a:graphicData uri="http://schemas.openxmlformats.org/presentationml/2006/ole">
              <p:oleObj spid="_x0000_s28695" name="Equation" r:id="rId22" imgW="558720" imgH="228600" progId="Equation.3">
                <p:embed/>
              </p:oleObj>
            </a:graphicData>
          </a:graphic>
        </p:graphicFrame>
        <p:graphicFrame>
          <p:nvGraphicFramePr>
            <p:cNvPr id="66" name="Object 10"/>
            <p:cNvGraphicFramePr>
              <a:graphicFrameLocks noChangeAspect="1"/>
            </p:cNvGraphicFramePr>
            <p:nvPr/>
          </p:nvGraphicFramePr>
          <p:xfrm>
            <a:off x="2305432" y="6284901"/>
            <a:ext cx="508000" cy="360363"/>
          </p:xfrm>
          <a:graphic>
            <a:graphicData uri="http://schemas.openxmlformats.org/presentationml/2006/ole">
              <p:oleObj spid="_x0000_s28696" name="Equation" r:id="rId23" imgW="304560" imgH="215640" progId="Equation.3">
                <p:embed/>
              </p:oleObj>
            </a:graphicData>
          </a:graphic>
        </p:graphicFrame>
      </p:grpSp>
      <p:sp>
        <p:nvSpPr>
          <p:cNvPr id="68" name="TextBox 67"/>
          <p:cNvSpPr txBox="1"/>
          <p:nvPr/>
        </p:nvSpPr>
        <p:spPr>
          <a:xfrm>
            <a:off x="323528" y="213285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i="1" u="sng" dirty="0" smtClean="0"/>
              <a:t>Proof:</a:t>
            </a:r>
          </a:p>
        </p:txBody>
      </p:sp>
      <p:grpSp>
        <p:nvGrpSpPr>
          <p:cNvPr id="117" name="Group 116"/>
          <p:cNvGrpSpPr/>
          <p:nvPr/>
        </p:nvGrpSpPr>
        <p:grpSpPr>
          <a:xfrm>
            <a:off x="1382669" y="4716005"/>
            <a:ext cx="7560840" cy="2065433"/>
            <a:chOff x="1382669" y="4716005"/>
            <a:chExt cx="7560840" cy="2065433"/>
          </a:xfrm>
        </p:grpSpPr>
        <p:grpSp>
          <p:nvGrpSpPr>
            <p:cNvPr id="94" name="Group 93"/>
            <p:cNvGrpSpPr/>
            <p:nvPr/>
          </p:nvGrpSpPr>
          <p:grpSpPr>
            <a:xfrm>
              <a:off x="1382669" y="4716005"/>
              <a:ext cx="7560840" cy="400110"/>
              <a:chOff x="1331640" y="4509120"/>
              <a:chExt cx="7560840" cy="400110"/>
            </a:xfrm>
          </p:grpSpPr>
          <p:sp>
            <p:nvSpPr>
              <p:cNvPr id="91" name="TextBox 90"/>
              <p:cNvSpPr txBox="1"/>
              <p:nvPr/>
            </p:nvSpPr>
            <p:spPr>
              <a:xfrm>
                <a:off x="1331640" y="4509120"/>
                <a:ext cx="75608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BE" sz="2000" dirty="0" smtClean="0"/>
                  <a:t>But then                           is strictly increasing or decreasing on </a:t>
                </a:r>
              </a:p>
            </p:txBody>
          </p:sp>
          <p:graphicFrame>
            <p:nvGraphicFramePr>
              <p:cNvPr id="92" name="Object 10"/>
              <p:cNvGraphicFramePr>
                <a:graphicFrameLocks noChangeAspect="1"/>
              </p:cNvGraphicFramePr>
              <p:nvPr/>
            </p:nvGraphicFramePr>
            <p:xfrm>
              <a:off x="2339975" y="4519613"/>
              <a:ext cx="1463675" cy="381000"/>
            </p:xfrm>
            <a:graphic>
              <a:graphicData uri="http://schemas.openxmlformats.org/presentationml/2006/ole">
                <p:oleObj spid="_x0000_s28697" name="Equation" r:id="rId24" imgW="876240" imgH="228600" progId="Equation.3">
                  <p:embed/>
                </p:oleObj>
              </a:graphicData>
            </a:graphic>
          </p:graphicFrame>
          <p:graphicFrame>
            <p:nvGraphicFramePr>
              <p:cNvPr id="93" name="Object 10"/>
              <p:cNvGraphicFramePr>
                <a:graphicFrameLocks noChangeAspect="1"/>
              </p:cNvGraphicFramePr>
              <p:nvPr/>
            </p:nvGraphicFramePr>
            <p:xfrm>
              <a:off x="7725545" y="4545147"/>
              <a:ext cx="508000" cy="360363"/>
            </p:xfrm>
            <a:graphic>
              <a:graphicData uri="http://schemas.openxmlformats.org/presentationml/2006/ole">
                <p:oleObj spid="_x0000_s28698" name="Equation" r:id="rId25" imgW="304560" imgH="215640" progId="Equation.3">
                  <p:embed/>
                </p:oleObj>
              </a:graphicData>
            </a:graphic>
          </p:graphicFrame>
        </p:grpSp>
        <p:grpSp>
          <p:nvGrpSpPr>
            <p:cNvPr id="95" name="Group 94"/>
            <p:cNvGrpSpPr/>
            <p:nvPr/>
          </p:nvGrpSpPr>
          <p:grpSpPr>
            <a:xfrm>
              <a:off x="1403648" y="5229200"/>
              <a:ext cx="7353098" cy="1197076"/>
              <a:chOff x="1979712" y="3911110"/>
              <a:chExt cx="7353098" cy="1197076"/>
            </a:xfrm>
          </p:grpSpPr>
          <p:grpSp>
            <p:nvGrpSpPr>
              <p:cNvPr id="96" name="Group 29"/>
              <p:cNvGrpSpPr/>
              <p:nvPr/>
            </p:nvGrpSpPr>
            <p:grpSpPr>
              <a:xfrm>
                <a:off x="1979712" y="4443233"/>
                <a:ext cx="1728192" cy="144016"/>
                <a:chOff x="1979712" y="4443233"/>
                <a:chExt cx="1728192" cy="144016"/>
              </a:xfrm>
            </p:grpSpPr>
            <p:cxnSp>
              <p:nvCxnSpPr>
                <p:cNvPr id="113" name="Straight Arrow Connector 112"/>
                <p:cNvCxnSpPr/>
                <p:nvPr/>
              </p:nvCxnSpPr>
              <p:spPr>
                <a:xfrm>
                  <a:off x="1979712" y="4515241"/>
                  <a:ext cx="1728192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2267744" y="4443233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3491880" y="4443233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7" name="Freeform 96"/>
              <p:cNvSpPr/>
              <p:nvPr/>
            </p:nvSpPr>
            <p:spPr>
              <a:xfrm>
                <a:off x="2147745" y="3911110"/>
                <a:ext cx="1343378" cy="622056"/>
              </a:xfrm>
              <a:custGeom>
                <a:avLst/>
                <a:gdLst>
                  <a:gd name="connsiteX0" fmla="*/ 0 w 1343378"/>
                  <a:gd name="connsiteY0" fmla="*/ 857955 h 857955"/>
                  <a:gd name="connsiteX1" fmla="*/ 790222 w 1343378"/>
                  <a:gd name="connsiteY1" fmla="*/ 541866 h 857955"/>
                  <a:gd name="connsiteX2" fmla="*/ 1343378 w 1343378"/>
                  <a:gd name="connsiteY2" fmla="*/ 0 h 857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43378" h="857955">
                    <a:moveTo>
                      <a:pt x="0" y="857955"/>
                    </a:moveTo>
                    <a:cubicBezTo>
                      <a:pt x="283163" y="771407"/>
                      <a:pt x="566326" y="684859"/>
                      <a:pt x="790222" y="541866"/>
                    </a:cubicBezTo>
                    <a:cubicBezTo>
                      <a:pt x="1014118" y="398874"/>
                      <a:pt x="1178748" y="199437"/>
                      <a:pt x="1343378" y="0"/>
                    </a:cubicBezTo>
                  </a:path>
                </a:pathLst>
              </a:cu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grpSp>
            <p:nvGrpSpPr>
              <p:cNvPr id="98" name="Group 30"/>
              <p:cNvGrpSpPr/>
              <p:nvPr/>
            </p:nvGrpSpPr>
            <p:grpSpPr>
              <a:xfrm>
                <a:off x="3851920" y="4437112"/>
                <a:ext cx="1728192" cy="144016"/>
                <a:chOff x="1979712" y="4443233"/>
                <a:chExt cx="1728192" cy="144016"/>
              </a:xfrm>
            </p:grpSpPr>
            <p:cxnSp>
              <p:nvCxnSpPr>
                <p:cNvPr id="110" name="Straight Arrow Connector 109"/>
                <p:cNvCxnSpPr/>
                <p:nvPr/>
              </p:nvCxnSpPr>
              <p:spPr>
                <a:xfrm>
                  <a:off x="1979712" y="4515241"/>
                  <a:ext cx="1728192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2267744" y="4443233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3491880" y="4443233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9" name="Freeform 98"/>
              <p:cNvSpPr/>
              <p:nvPr/>
            </p:nvSpPr>
            <p:spPr>
              <a:xfrm>
                <a:off x="4116361" y="4412610"/>
                <a:ext cx="1343378" cy="629827"/>
              </a:xfrm>
              <a:custGeom>
                <a:avLst/>
                <a:gdLst>
                  <a:gd name="connsiteX0" fmla="*/ 0 w 1343378"/>
                  <a:gd name="connsiteY0" fmla="*/ 857955 h 857955"/>
                  <a:gd name="connsiteX1" fmla="*/ 790222 w 1343378"/>
                  <a:gd name="connsiteY1" fmla="*/ 541866 h 857955"/>
                  <a:gd name="connsiteX2" fmla="*/ 1343378 w 1343378"/>
                  <a:gd name="connsiteY2" fmla="*/ 0 h 857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43378" h="857955">
                    <a:moveTo>
                      <a:pt x="0" y="857955"/>
                    </a:moveTo>
                    <a:cubicBezTo>
                      <a:pt x="283163" y="771407"/>
                      <a:pt x="566326" y="684859"/>
                      <a:pt x="790222" y="541866"/>
                    </a:cubicBezTo>
                    <a:cubicBezTo>
                      <a:pt x="1014118" y="398874"/>
                      <a:pt x="1178748" y="199437"/>
                      <a:pt x="1343378" y="0"/>
                    </a:cubicBezTo>
                  </a:path>
                </a:pathLst>
              </a:cu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grpSp>
            <p:nvGrpSpPr>
              <p:cNvPr id="100" name="Group 35"/>
              <p:cNvGrpSpPr/>
              <p:nvPr/>
            </p:nvGrpSpPr>
            <p:grpSpPr>
              <a:xfrm>
                <a:off x="5724128" y="4437112"/>
                <a:ext cx="1728192" cy="144016"/>
                <a:chOff x="1979712" y="4443233"/>
                <a:chExt cx="1728192" cy="144016"/>
              </a:xfrm>
            </p:grpSpPr>
            <p:cxnSp>
              <p:nvCxnSpPr>
                <p:cNvPr id="107" name="Straight Arrow Connector 106"/>
                <p:cNvCxnSpPr/>
                <p:nvPr/>
              </p:nvCxnSpPr>
              <p:spPr>
                <a:xfrm>
                  <a:off x="1979712" y="4515241"/>
                  <a:ext cx="1728192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2267744" y="4443233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3491880" y="4443233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1" name="Freeform 100"/>
              <p:cNvSpPr/>
              <p:nvPr/>
            </p:nvSpPr>
            <p:spPr>
              <a:xfrm flipV="1">
                <a:off x="5974433" y="3953480"/>
                <a:ext cx="1343378" cy="622056"/>
              </a:xfrm>
              <a:custGeom>
                <a:avLst/>
                <a:gdLst>
                  <a:gd name="connsiteX0" fmla="*/ 0 w 1343378"/>
                  <a:gd name="connsiteY0" fmla="*/ 857955 h 857955"/>
                  <a:gd name="connsiteX1" fmla="*/ 790222 w 1343378"/>
                  <a:gd name="connsiteY1" fmla="*/ 541866 h 857955"/>
                  <a:gd name="connsiteX2" fmla="*/ 1343378 w 1343378"/>
                  <a:gd name="connsiteY2" fmla="*/ 0 h 857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43378" h="857955">
                    <a:moveTo>
                      <a:pt x="0" y="857955"/>
                    </a:moveTo>
                    <a:cubicBezTo>
                      <a:pt x="283163" y="771407"/>
                      <a:pt x="566326" y="684859"/>
                      <a:pt x="790222" y="541866"/>
                    </a:cubicBezTo>
                    <a:cubicBezTo>
                      <a:pt x="1014118" y="398874"/>
                      <a:pt x="1178748" y="199437"/>
                      <a:pt x="1343378" y="0"/>
                    </a:cubicBezTo>
                  </a:path>
                </a:pathLst>
              </a:cu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grpSp>
            <p:nvGrpSpPr>
              <p:cNvPr id="102" name="Group 40"/>
              <p:cNvGrpSpPr/>
              <p:nvPr/>
            </p:nvGrpSpPr>
            <p:grpSpPr>
              <a:xfrm>
                <a:off x="7604618" y="4425746"/>
                <a:ext cx="1728192" cy="144016"/>
                <a:chOff x="1979712" y="4443233"/>
                <a:chExt cx="1728192" cy="144016"/>
              </a:xfrm>
            </p:grpSpPr>
            <p:cxnSp>
              <p:nvCxnSpPr>
                <p:cNvPr id="104" name="Straight Arrow Connector 103"/>
                <p:cNvCxnSpPr/>
                <p:nvPr/>
              </p:nvCxnSpPr>
              <p:spPr>
                <a:xfrm>
                  <a:off x="1979712" y="4515241"/>
                  <a:ext cx="1728192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2267744" y="4443233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3491880" y="4443233"/>
                  <a:ext cx="0" cy="14401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3" name="Freeform 102"/>
              <p:cNvSpPr/>
              <p:nvPr/>
            </p:nvSpPr>
            <p:spPr>
              <a:xfrm flipV="1">
                <a:off x="7820382" y="4478359"/>
                <a:ext cx="1343378" cy="629827"/>
              </a:xfrm>
              <a:custGeom>
                <a:avLst/>
                <a:gdLst>
                  <a:gd name="connsiteX0" fmla="*/ 0 w 1343378"/>
                  <a:gd name="connsiteY0" fmla="*/ 857955 h 857955"/>
                  <a:gd name="connsiteX1" fmla="*/ 790222 w 1343378"/>
                  <a:gd name="connsiteY1" fmla="*/ 541866 h 857955"/>
                  <a:gd name="connsiteX2" fmla="*/ 1343378 w 1343378"/>
                  <a:gd name="connsiteY2" fmla="*/ 0 h 857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43378" h="857955">
                    <a:moveTo>
                      <a:pt x="0" y="857955"/>
                    </a:moveTo>
                    <a:cubicBezTo>
                      <a:pt x="283163" y="771407"/>
                      <a:pt x="566326" y="684859"/>
                      <a:pt x="790222" y="541866"/>
                    </a:cubicBezTo>
                    <a:cubicBezTo>
                      <a:pt x="1014118" y="398874"/>
                      <a:pt x="1178748" y="199437"/>
                      <a:pt x="1343378" y="0"/>
                    </a:cubicBezTo>
                  </a:path>
                </a:pathLst>
              </a:cu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</p:grpSp>
        <p:sp>
          <p:nvSpPr>
            <p:cNvPr id="116" name="TextBox 115"/>
            <p:cNvSpPr txBox="1"/>
            <p:nvPr/>
          </p:nvSpPr>
          <p:spPr>
            <a:xfrm>
              <a:off x="1403648" y="6381328"/>
              <a:ext cx="48245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So again strictly positive or strictly negative...</a:t>
              </a:r>
              <a:endParaRPr lang="nl-BE" sz="2000" i="1" dirty="0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385480" y="4316204"/>
            <a:ext cx="8208912" cy="1508105"/>
            <a:chOff x="683568" y="2636912"/>
            <a:chExt cx="8208912" cy="1508105"/>
          </a:xfrm>
        </p:grpSpPr>
        <p:sp>
          <p:nvSpPr>
            <p:cNvPr id="119" name="TextBox 118"/>
            <p:cNvSpPr txBox="1"/>
            <p:nvPr/>
          </p:nvSpPr>
          <p:spPr>
            <a:xfrm>
              <a:off x="683568" y="2636912"/>
              <a:ext cx="8208912" cy="150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But then                           is strictly increasing or decreasing on           </a:t>
              </a:r>
            </a:p>
            <a:p>
              <a:r>
                <a:rPr lang="nl-BE" sz="2000" dirty="0" smtClean="0"/>
                <a:t>And so on...</a:t>
              </a:r>
            </a:p>
            <a:p>
              <a:endParaRPr lang="nl-BE" sz="1200" dirty="0" smtClean="0"/>
            </a:p>
            <a:p>
              <a:r>
                <a:rPr lang="nl-BE" sz="2000" dirty="0" smtClean="0"/>
                <a:t>One eventually finds that                    is strictly in- or decreasing on        : </a:t>
              </a:r>
            </a:p>
            <a:p>
              <a:r>
                <a:rPr lang="nl-BE" sz="2000" dirty="0" smtClean="0"/>
                <a:t>impossible.</a:t>
              </a:r>
            </a:p>
          </p:txBody>
        </p:sp>
        <p:graphicFrame>
          <p:nvGraphicFramePr>
            <p:cNvPr id="120" name="Object 10"/>
            <p:cNvGraphicFramePr>
              <a:graphicFrameLocks noChangeAspect="1"/>
            </p:cNvGraphicFramePr>
            <p:nvPr/>
          </p:nvGraphicFramePr>
          <p:xfrm>
            <a:off x="1691903" y="2647405"/>
            <a:ext cx="1463675" cy="381000"/>
          </p:xfrm>
          <a:graphic>
            <a:graphicData uri="http://schemas.openxmlformats.org/presentationml/2006/ole">
              <p:oleObj spid="_x0000_s28699" name="Equation" r:id="rId26" imgW="876240" imgH="228600" progId="Equation.3">
                <p:embed/>
              </p:oleObj>
            </a:graphicData>
          </a:graphic>
        </p:graphicFrame>
        <p:graphicFrame>
          <p:nvGraphicFramePr>
            <p:cNvPr id="121" name="Object 10"/>
            <p:cNvGraphicFramePr>
              <a:graphicFrameLocks noChangeAspect="1"/>
            </p:cNvGraphicFramePr>
            <p:nvPr/>
          </p:nvGraphicFramePr>
          <p:xfrm>
            <a:off x="7077473" y="2672939"/>
            <a:ext cx="508000" cy="360363"/>
          </p:xfrm>
          <a:graphic>
            <a:graphicData uri="http://schemas.openxmlformats.org/presentationml/2006/ole">
              <p:oleObj spid="_x0000_s28700" name="Equation" r:id="rId27" imgW="304560" imgH="215640" progId="Equation.3">
                <p:embed/>
              </p:oleObj>
            </a:graphicData>
          </a:graphic>
        </p:graphicFrame>
        <p:graphicFrame>
          <p:nvGraphicFramePr>
            <p:cNvPr id="122" name="Object 5"/>
            <p:cNvGraphicFramePr>
              <a:graphicFrameLocks noChangeAspect="1"/>
            </p:cNvGraphicFramePr>
            <p:nvPr/>
          </p:nvGraphicFramePr>
          <p:xfrm>
            <a:off x="3408976" y="3458917"/>
            <a:ext cx="1060450" cy="338138"/>
          </p:xfrm>
          <a:graphic>
            <a:graphicData uri="http://schemas.openxmlformats.org/presentationml/2006/ole">
              <p:oleObj spid="_x0000_s28701" name="Equation" r:id="rId28" imgW="634680" imgH="203040" progId="Equation.3">
                <p:embed/>
              </p:oleObj>
            </a:graphicData>
          </a:graphic>
        </p:graphicFrame>
        <p:graphicFrame>
          <p:nvGraphicFramePr>
            <p:cNvPr id="123" name="Object 6"/>
            <p:cNvGraphicFramePr>
              <a:graphicFrameLocks noChangeAspect="1"/>
            </p:cNvGraphicFramePr>
            <p:nvPr/>
          </p:nvGraphicFramePr>
          <p:xfrm>
            <a:off x="7535478" y="3463202"/>
            <a:ext cx="465138" cy="360362"/>
          </p:xfrm>
          <a:graphic>
            <a:graphicData uri="http://schemas.openxmlformats.org/presentationml/2006/ole">
              <p:oleObj spid="_x0000_s28702" name="Equation" r:id="rId29" imgW="279360" imgH="215640" progId="Equation.3">
                <p:embed/>
              </p:oleObj>
            </a:graphicData>
          </a:graphic>
        </p:graphicFrame>
      </p:grpSp>
      <p:sp>
        <p:nvSpPr>
          <p:cNvPr id="124" name="Rectangle 123"/>
          <p:cNvSpPr/>
          <p:nvPr/>
        </p:nvSpPr>
        <p:spPr>
          <a:xfrm>
            <a:off x="8603169" y="5552415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3" name="TextBox 82"/>
          <p:cNvSpPr txBox="1"/>
          <p:nvPr/>
        </p:nvSpPr>
        <p:spPr>
          <a:xfrm>
            <a:off x="0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rgbClr val="C00000"/>
                </a:solidFill>
              </a:rPr>
              <a:t>INTRO</a:t>
            </a:r>
            <a:endParaRPr lang="nl-BE" sz="1200" b="1" dirty="0">
              <a:solidFill>
                <a:srgbClr val="C0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660232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GRÖBNER BASES</a:t>
            </a:r>
            <a:endParaRPr lang="nl-B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203848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i="1" dirty="0" smtClean="0">
                <a:solidFill>
                  <a:schemeClr val="bg1">
                    <a:lumMod val="65000"/>
                  </a:schemeClr>
                </a:solidFill>
              </a:rPr>
              <a:t>p</a:t>
            </a:r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-ADIC METHODS</a:t>
            </a:r>
            <a:endParaRPr lang="nl-BE" sz="12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53586E-6 L 2.22222E-6 -0.28089 " pathEditMode="relative" rAng="0" ptsTypes="AA">
                                      <p:cBhvr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27117E-6 L 4.16667E-6 -0.28066 " pathEditMode="relative" rAng="0" ptsTypes="AA">
                                      <p:cBhvr>
                                        <p:cTn id="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-0.00104 -0.27129 " pathEditMode="relative" rAng="0" ptsTypes="AA">
                                      <p:cBhvr>
                                        <p:cTn id="6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3.33333E-6 -0.37314 " pathEditMode="relative" rAng="0" ptsTypes="AA">
                                      <p:cBhvr>
                                        <p:cTn id="7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8" grpId="0"/>
      <p:bldP spid="1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052736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b="1" dirty="0" smtClean="0"/>
              <a:t>Corollary</a:t>
            </a:r>
            <a:r>
              <a:rPr lang="nl-BE" sz="2000" dirty="0" smtClean="0"/>
              <a:t> (to the previous result)</a:t>
            </a:r>
            <a:r>
              <a:rPr lang="nl-BE" sz="2000" b="1" dirty="0" smtClean="0"/>
              <a:t>:</a:t>
            </a:r>
            <a:r>
              <a:rPr lang="nl-BE" sz="2000" dirty="0" smtClean="0"/>
              <a:t> The Gauss-Lucas hull of a counterexample to the Casas-Alvero conjecture contains at least 2 roots in its interior.</a:t>
            </a:r>
            <a:endParaRPr lang="nl-BE" sz="20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28271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000" b="1" dirty="0" smtClean="0">
                <a:solidFill>
                  <a:srgbClr val="C00000"/>
                </a:solidFill>
              </a:rPr>
              <a:t>Number of distinct roots &gt; 4</a:t>
            </a:r>
            <a:endParaRPr lang="nl-BE" sz="3000" b="1" dirty="0">
              <a:solidFill>
                <a:srgbClr val="C00000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323528" y="980728"/>
            <a:ext cx="8496944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tangle 6"/>
          <p:cNvSpPr/>
          <p:nvPr/>
        </p:nvSpPr>
        <p:spPr>
          <a:xfrm>
            <a:off x="1331640" y="4797152"/>
            <a:ext cx="74888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2000" dirty="0" smtClean="0"/>
              <a:t>Only roots that need to be recycled:    and (some of) the interior roots. </a:t>
            </a:r>
            <a:endParaRPr lang="nl-BE" sz="2000" i="1" u="sng" dirty="0" smtClean="0"/>
          </a:p>
        </p:txBody>
      </p:sp>
      <p:grpSp>
        <p:nvGrpSpPr>
          <p:cNvPr id="31" name="Group 30"/>
          <p:cNvGrpSpPr/>
          <p:nvPr/>
        </p:nvGrpSpPr>
        <p:grpSpPr>
          <a:xfrm>
            <a:off x="1331640" y="1988840"/>
            <a:ext cx="7560840" cy="1015663"/>
            <a:chOff x="1331640" y="1988840"/>
            <a:chExt cx="7560840" cy="1015663"/>
          </a:xfrm>
        </p:grpSpPr>
        <p:sp>
          <p:nvSpPr>
            <p:cNvPr id="81" name="TextBox 80"/>
            <p:cNvSpPr txBox="1"/>
            <p:nvPr/>
          </p:nvSpPr>
          <p:spPr>
            <a:xfrm>
              <a:off x="1331640" y="1988840"/>
              <a:ext cx="756084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Let           be a counterexample to the Casas-Alvero conjecture. </a:t>
              </a:r>
            </a:p>
            <a:p>
              <a:r>
                <a:rPr lang="nl-BE" sz="2000" dirty="0" smtClean="0"/>
                <a:t>Let     be a root of           that is located on the boundary of the Gauss-Lucas hull with maximal multiplicity. </a:t>
              </a:r>
            </a:p>
          </p:txBody>
        </p:sp>
        <p:graphicFrame>
          <p:nvGraphicFramePr>
            <p:cNvPr id="21" name="Object 3"/>
            <p:cNvGraphicFramePr>
              <a:graphicFrameLocks noChangeAspect="1"/>
            </p:cNvGraphicFramePr>
            <p:nvPr/>
          </p:nvGraphicFramePr>
          <p:xfrm>
            <a:off x="1758510" y="2040952"/>
            <a:ext cx="577850" cy="339725"/>
          </p:xfrm>
          <a:graphic>
            <a:graphicData uri="http://schemas.openxmlformats.org/presentationml/2006/ole">
              <p:oleObj spid="_x0000_s35841" name="Equation" r:id="rId4" imgW="342720" imgH="203040" progId="Equation.3">
                <p:embed/>
              </p:oleObj>
            </a:graphicData>
          </a:graphic>
        </p:graphicFrame>
        <p:graphicFrame>
          <p:nvGraphicFramePr>
            <p:cNvPr id="35842" name="Object 2"/>
            <p:cNvGraphicFramePr>
              <a:graphicFrameLocks noChangeAspect="1"/>
            </p:cNvGraphicFramePr>
            <p:nvPr/>
          </p:nvGraphicFramePr>
          <p:xfrm>
            <a:off x="3241664" y="2344404"/>
            <a:ext cx="577850" cy="339725"/>
          </p:xfrm>
          <a:graphic>
            <a:graphicData uri="http://schemas.openxmlformats.org/presentationml/2006/ole">
              <p:oleObj spid="_x0000_s35842" name="Equation" r:id="rId5" imgW="342720" imgH="203040" progId="Equation.3">
                <p:embed/>
              </p:oleObj>
            </a:graphicData>
          </a:graphic>
        </p:graphicFrame>
        <p:graphicFrame>
          <p:nvGraphicFramePr>
            <p:cNvPr id="35843" name="Object 3"/>
            <p:cNvGraphicFramePr>
              <a:graphicFrameLocks noChangeAspect="1"/>
            </p:cNvGraphicFramePr>
            <p:nvPr/>
          </p:nvGraphicFramePr>
          <p:xfrm>
            <a:off x="1763765" y="2406854"/>
            <a:ext cx="214313" cy="233363"/>
          </p:xfrm>
          <a:graphic>
            <a:graphicData uri="http://schemas.openxmlformats.org/presentationml/2006/ole">
              <p:oleObj spid="_x0000_s35843" name="Equation" r:id="rId6" imgW="126720" imgH="139680" progId="Equation.3">
                <p:embed/>
              </p:oleObj>
            </a:graphicData>
          </a:graphic>
        </p:graphicFrame>
      </p:grpSp>
      <p:grpSp>
        <p:nvGrpSpPr>
          <p:cNvPr id="25" name="Group 24"/>
          <p:cNvGrpSpPr/>
          <p:nvPr/>
        </p:nvGrpSpPr>
        <p:grpSpPr>
          <a:xfrm>
            <a:off x="3419872" y="3068960"/>
            <a:ext cx="2305232" cy="1624884"/>
            <a:chOff x="2409073" y="3154271"/>
            <a:chExt cx="2305232" cy="1624884"/>
          </a:xfrm>
        </p:grpSpPr>
        <p:sp>
          <p:nvSpPr>
            <p:cNvPr id="9" name="Freeform 8"/>
            <p:cNvSpPr/>
            <p:nvPr/>
          </p:nvSpPr>
          <p:spPr>
            <a:xfrm>
              <a:off x="2449902" y="3217653"/>
              <a:ext cx="1940943" cy="1500996"/>
            </a:xfrm>
            <a:custGeom>
              <a:avLst/>
              <a:gdLst>
                <a:gd name="connsiteX0" fmla="*/ 0 w 1940943"/>
                <a:gd name="connsiteY0" fmla="*/ 552090 h 1500996"/>
                <a:gd name="connsiteX1" fmla="*/ 534838 w 1940943"/>
                <a:gd name="connsiteY1" fmla="*/ 0 h 1500996"/>
                <a:gd name="connsiteX2" fmla="*/ 1578634 w 1940943"/>
                <a:gd name="connsiteY2" fmla="*/ 198407 h 1500996"/>
                <a:gd name="connsiteX3" fmla="*/ 1940943 w 1940943"/>
                <a:gd name="connsiteY3" fmla="*/ 871268 h 1500996"/>
                <a:gd name="connsiteX4" fmla="*/ 1570007 w 1940943"/>
                <a:gd name="connsiteY4" fmla="*/ 1500996 h 1500996"/>
                <a:gd name="connsiteX5" fmla="*/ 310551 w 1940943"/>
                <a:gd name="connsiteY5" fmla="*/ 1086928 h 1500996"/>
                <a:gd name="connsiteX6" fmla="*/ 0 w 1940943"/>
                <a:gd name="connsiteY6" fmla="*/ 552090 h 1500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0943" h="1500996">
                  <a:moveTo>
                    <a:pt x="0" y="552090"/>
                  </a:moveTo>
                  <a:lnTo>
                    <a:pt x="534838" y="0"/>
                  </a:lnTo>
                  <a:lnTo>
                    <a:pt x="1578634" y="198407"/>
                  </a:lnTo>
                  <a:lnTo>
                    <a:pt x="1940943" y="871268"/>
                  </a:lnTo>
                  <a:lnTo>
                    <a:pt x="1570007" y="1500996"/>
                  </a:lnTo>
                  <a:lnTo>
                    <a:pt x="310551" y="1086928"/>
                  </a:lnTo>
                  <a:lnTo>
                    <a:pt x="0" y="55209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0" name="Oval 9"/>
            <p:cNvSpPr/>
            <p:nvPr/>
          </p:nvSpPr>
          <p:spPr>
            <a:xfrm>
              <a:off x="3953201" y="3354116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8" name="Oval 7"/>
            <p:cNvSpPr/>
            <p:nvPr/>
          </p:nvSpPr>
          <p:spPr>
            <a:xfrm>
              <a:off x="2921358" y="3154271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1" name="Oval 10"/>
            <p:cNvSpPr/>
            <p:nvPr/>
          </p:nvSpPr>
          <p:spPr>
            <a:xfrm>
              <a:off x="2409073" y="3710796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2" name="Oval 11"/>
            <p:cNvSpPr/>
            <p:nvPr/>
          </p:nvSpPr>
          <p:spPr>
            <a:xfrm>
              <a:off x="2702822" y="4246950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3" name="Oval 12"/>
            <p:cNvSpPr/>
            <p:nvPr/>
          </p:nvSpPr>
          <p:spPr>
            <a:xfrm>
              <a:off x="3945026" y="4635139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4" name="Oval 13"/>
            <p:cNvSpPr/>
            <p:nvPr/>
          </p:nvSpPr>
          <p:spPr>
            <a:xfrm>
              <a:off x="4333214" y="4031290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5" name="Oval 14"/>
            <p:cNvSpPr/>
            <p:nvPr/>
          </p:nvSpPr>
          <p:spPr>
            <a:xfrm>
              <a:off x="3306671" y="444535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9" name="Oval 18"/>
            <p:cNvSpPr/>
            <p:nvPr/>
          </p:nvSpPr>
          <p:spPr>
            <a:xfrm>
              <a:off x="3347864" y="371703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graphicFrame>
          <p:nvGraphicFramePr>
            <p:cNvPr id="35844" name="Object 4"/>
            <p:cNvGraphicFramePr>
              <a:graphicFrameLocks noChangeAspect="1"/>
            </p:cNvGraphicFramePr>
            <p:nvPr/>
          </p:nvGraphicFramePr>
          <p:xfrm>
            <a:off x="4499992" y="3933056"/>
            <a:ext cx="214313" cy="233363"/>
          </p:xfrm>
          <a:graphic>
            <a:graphicData uri="http://schemas.openxmlformats.org/presentationml/2006/ole">
              <p:oleObj spid="_x0000_s35844" name="Equation" r:id="rId7" imgW="126720" imgH="139680" progId="Equation.3">
                <p:embed/>
              </p:oleObj>
            </a:graphicData>
          </a:graphic>
        </p:graphicFrame>
      </p:grpSp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5126953" y="4907432"/>
          <a:ext cx="214313" cy="233363"/>
        </p:xfrm>
        <a:graphic>
          <a:graphicData uri="http://schemas.openxmlformats.org/presentationml/2006/ole">
            <p:oleObj spid="_x0000_s35845" name="Equation" r:id="rId8" imgW="126720" imgH="139680" progId="Equation.3">
              <p:embed/>
            </p:oleObj>
          </a:graphicData>
        </a:graphic>
      </p:graphicFrame>
      <p:sp>
        <p:nvSpPr>
          <p:cNvPr id="26" name="Rectangle 25"/>
          <p:cNvSpPr/>
          <p:nvPr/>
        </p:nvSpPr>
        <p:spPr>
          <a:xfrm>
            <a:off x="8545781" y="5278327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7" name="TextBox 26"/>
          <p:cNvSpPr txBox="1"/>
          <p:nvPr/>
        </p:nvSpPr>
        <p:spPr>
          <a:xfrm>
            <a:off x="395536" y="5733256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Thus: at least 4 roots in total. If exactly 4, then these are contained in a line. </a:t>
            </a:r>
            <a:endParaRPr lang="nl-BE" sz="20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395536" y="6165304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Using Rolle, one can exclude the latter case (omitted here, nothing deep). </a:t>
            </a:r>
            <a:endParaRPr lang="nl-BE" sz="2000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1331640" y="5157192"/>
            <a:ext cx="74837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So by Draisma et al.: at least 2 interior roots.</a:t>
            </a:r>
            <a:endParaRPr lang="nl-BE" sz="20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395536" y="198884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i="1" u="sng" dirty="0" smtClean="0"/>
              <a:t>Proof: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0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rgbClr val="C00000"/>
                </a:solidFill>
              </a:rPr>
              <a:t>INTRO</a:t>
            </a:r>
            <a:endParaRPr lang="nl-BE" sz="1200" b="1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60232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GRÖBNER BASES</a:t>
            </a:r>
            <a:endParaRPr lang="nl-B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03848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i="1" dirty="0" smtClean="0">
                <a:solidFill>
                  <a:schemeClr val="bg1">
                    <a:lumMod val="65000"/>
                  </a:schemeClr>
                </a:solidFill>
              </a:rPr>
              <a:t>p</a:t>
            </a:r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-ADIC METHODS</a:t>
            </a:r>
            <a:endParaRPr lang="nl-BE" sz="12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6" grpId="0" animBg="1"/>
      <p:bldP spid="27" grpId="0"/>
      <p:bldP spid="28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62068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 smtClean="0">
                <a:solidFill>
                  <a:schemeClr val="bg1">
                    <a:lumMod val="65000"/>
                  </a:schemeClr>
                </a:solidFill>
              </a:rPr>
              <a:t>Part I:</a:t>
            </a:r>
          </a:p>
          <a:p>
            <a:pPr algn="ctr"/>
            <a:r>
              <a:rPr lang="nl-BE" sz="4000" b="1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  <a:endParaRPr lang="nl-BE" sz="4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636912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 smtClean="0">
                <a:solidFill>
                  <a:srgbClr val="C00000"/>
                </a:solidFill>
              </a:rPr>
              <a:t>Part II:</a:t>
            </a:r>
          </a:p>
          <a:p>
            <a:pPr algn="ctr"/>
            <a:r>
              <a:rPr lang="nl-BE" sz="4000" b="1" i="1" dirty="0" smtClean="0">
                <a:solidFill>
                  <a:srgbClr val="C00000"/>
                </a:solidFill>
              </a:rPr>
              <a:t>p</a:t>
            </a:r>
            <a:r>
              <a:rPr lang="nl-BE" sz="4000" b="1" dirty="0" smtClean="0">
                <a:solidFill>
                  <a:srgbClr val="C00000"/>
                </a:solidFill>
              </a:rPr>
              <a:t>-Adic methods</a:t>
            </a:r>
            <a:endParaRPr lang="nl-BE" sz="4000" b="1" i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72514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 smtClean="0">
                <a:solidFill>
                  <a:schemeClr val="bg1">
                    <a:lumMod val="65000"/>
                  </a:schemeClr>
                </a:solidFill>
              </a:rPr>
              <a:t>Part III:</a:t>
            </a:r>
          </a:p>
          <a:p>
            <a:pPr algn="ctr"/>
            <a:r>
              <a:rPr lang="nl-BE" sz="4000" b="1" dirty="0" smtClean="0">
                <a:solidFill>
                  <a:schemeClr val="bg1">
                    <a:lumMod val="65000"/>
                  </a:schemeClr>
                </a:solidFill>
              </a:rPr>
              <a:t>Gröbner bases</a:t>
            </a:r>
            <a:endParaRPr lang="nl-BE" sz="40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933688"/>
            <a:ext cx="85689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Biggest breakthrough thus far: Graf von Bothmer, Labs, Schicho and van de Woestijne, 2007.</a:t>
            </a:r>
          </a:p>
          <a:p>
            <a:endParaRPr lang="nl-BE" sz="2000" dirty="0" smtClean="0"/>
          </a:p>
          <a:p>
            <a:r>
              <a:rPr lang="nl-BE" sz="2000" dirty="0" smtClean="0"/>
              <a:t>Their proof was rewritten in more elementary language by Draisma and de Jong in 2010, using </a:t>
            </a:r>
            <a:r>
              <a:rPr lang="nl-BE" sz="2000" b="1" i="1" dirty="0" smtClean="0">
                <a:solidFill>
                  <a:srgbClr val="C00000"/>
                </a:solidFill>
              </a:rPr>
              <a:t>p</a:t>
            </a:r>
            <a:r>
              <a:rPr lang="nl-BE" sz="2000" b="1" dirty="0" smtClean="0">
                <a:solidFill>
                  <a:srgbClr val="C00000"/>
                </a:solidFill>
              </a:rPr>
              <a:t>-adic valuations</a:t>
            </a:r>
            <a:r>
              <a:rPr lang="nl-BE" sz="2000" dirty="0" smtClean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8271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000" b="1" i="1" dirty="0" smtClean="0">
                <a:solidFill>
                  <a:srgbClr val="C00000"/>
                </a:solidFill>
              </a:rPr>
              <a:t>p</a:t>
            </a:r>
            <a:r>
              <a:rPr lang="nl-BE" sz="3000" b="1" dirty="0" smtClean="0">
                <a:solidFill>
                  <a:srgbClr val="C00000"/>
                </a:solidFill>
              </a:rPr>
              <a:t>-adic valuations</a:t>
            </a:r>
            <a:endParaRPr lang="nl-BE" sz="3000" b="1" i="1" dirty="0">
              <a:solidFill>
                <a:srgbClr val="C00000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51520" y="2778225"/>
            <a:ext cx="7776864" cy="1198016"/>
            <a:chOff x="251520" y="2778225"/>
            <a:chExt cx="7776864" cy="1198016"/>
          </a:xfrm>
        </p:grpSpPr>
        <p:sp>
          <p:nvSpPr>
            <p:cNvPr id="5" name="TextBox 4"/>
            <p:cNvSpPr txBox="1"/>
            <p:nvPr/>
          </p:nvSpPr>
          <p:spPr>
            <a:xfrm>
              <a:off x="2195736" y="2780928"/>
              <a:ext cx="58326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                      largest exponent    such that</a:t>
              </a:r>
            </a:p>
          </p:txBody>
        </p:sp>
        <p:graphicFrame>
          <p:nvGraphicFramePr>
            <p:cNvPr id="30723" name="Object 3"/>
            <p:cNvGraphicFramePr>
              <a:graphicFrameLocks noChangeAspect="1"/>
            </p:cNvGraphicFramePr>
            <p:nvPr/>
          </p:nvGraphicFramePr>
          <p:xfrm>
            <a:off x="2664451" y="2806590"/>
            <a:ext cx="812800" cy="403225"/>
          </p:xfrm>
          <a:graphic>
            <a:graphicData uri="http://schemas.openxmlformats.org/presentationml/2006/ole">
              <p:oleObj spid="_x0000_s30723" name="Equation" r:id="rId4" imgW="482400" imgH="241200" progId="Equation.3">
                <p:embed/>
              </p:oleObj>
            </a:graphicData>
          </a:graphic>
        </p:graphicFrame>
        <p:graphicFrame>
          <p:nvGraphicFramePr>
            <p:cNvPr id="30724" name="Object 4"/>
            <p:cNvGraphicFramePr>
              <a:graphicFrameLocks noChangeAspect="1"/>
            </p:cNvGraphicFramePr>
            <p:nvPr/>
          </p:nvGraphicFramePr>
          <p:xfrm>
            <a:off x="2659657" y="3158221"/>
            <a:ext cx="1049337" cy="403225"/>
          </p:xfrm>
          <a:graphic>
            <a:graphicData uri="http://schemas.openxmlformats.org/presentationml/2006/ole">
              <p:oleObj spid="_x0000_s30724" name="Equation" r:id="rId5" imgW="622080" imgH="241200" progId="Equation.3">
                <p:embed/>
              </p:oleObj>
            </a:graphicData>
          </a:graphic>
        </p:graphicFrame>
        <p:graphicFrame>
          <p:nvGraphicFramePr>
            <p:cNvPr id="30725" name="Object 5"/>
            <p:cNvGraphicFramePr>
              <a:graphicFrameLocks noChangeAspect="1"/>
            </p:cNvGraphicFramePr>
            <p:nvPr/>
          </p:nvGraphicFramePr>
          <p:xfrm>
            <a:off x="5267976" y="2888861"/>
            <a:ext cx="192088" cy="233363"/>
          </p:xfrm>
          <a:graphic>
            <a:graphicData uri="http://schemas.openxmlformats.org/presentationml/2006/ole">
              <p:oleObj spid="_x0000_s30725" name="Equation" r:id="rId6" imgW="114120" imgH="139680" progId="Equation.3">
                <p:embed/>
              </p:oleObj>
            </a:graphicData>
          </a:graphic>
        </p:graphicFrame>
        <p:graphicFrame>
          <p:nvGraphicFramePr>
            <p:cNvPr id="30726" name="Object 6"/>
            <p:cNvGraphicFramePr>
              <a:graphicFrameLocks noChangeAspect="1"/>
            </p:cNvGraphicFramePr>
            <p:nvPr/>
          </p:nvGraphicFramePr>
          <p:xfrm>
            <a:off x="6451828" y="2778225"/>
            <a:ext cx="660400" cy="382587"/>
          </p:xfrm>
          <a:graphic>
            <a:graphicData uri="http://schemas.openxmlformats.org/presentationml/2006/ole">
              <p:oleObj spid="_x0000_s30726" name="Equation" r:id="rId7" imgW="393480" imgH="228600" progId="Equation.3">
                <p:embed/>
              </p:oleObj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251520" y="2780928"/>
              <a:ext cx="25202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b="1" dirty="0" smtClean="0">
                  <a:solidFill>
                    <a:srgbClr val="C00000"/>
                  </a:solidFill>
                </a:rPr>
                <a:t>Over the integers.</a:t>
              </a:r>
              <a:endParaRPr lang="nl-BE" sz="2000" b="1" i="1" dirty="0">
                <a:solidFill>
                  <a:srgbClr val="C00000"/>
                </a:solidFill>
              </a:endParaRPr>
            </a:p>
          </p:txBody>
        </p:sp>
        <p:graphicFrame>
          <p:nvGraphicFramePr>
            <p:cNvPr id="30731" name="Object 11"/>
            <p:cNvGraphicFramePr>
              <a:graphicFrameLocks noChangeAspect="1"/>
            </p:cNvGraphicFramePr>
            <p:nvPr/>
          </p:nvGraphicFramePr>
          <p:xfrm>
            <a:off x="3347864" y="3573016"/>
            <a:ext cx="1692275" cy="403225"/>
          </p:xfrm>
          <a:graphic>
            <a:graphicData uri="http://schemas.openxmlformats.org/presentationml/2006/ole">
              <p:oleObj spid="_x0000_s30731" name="Equation" r:id="rId8" imgW="1002960" imgH="241200" progId="Equation.3">
                <p:embed/>
              </p:oleObj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2608050" y="3546492"/>
              <a:ext cx="9361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Note: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72584" y="4293096"/>
            <a:ext cx="4930696" cy="839134"/>
            <a:chOff x="272584" y="4293096"/>
            <a:chExt cx="4930696" cy="839134"/>
          </a:xfrm>
        </p:grpSpPr>
        <p:graphicFrame>
          <p:nvGraphicFramePr>
            <p:cNvPr id="11" name="Object 3"/>
            <p:cNvGraphicFramePr>
              <a:graphicFrameLocks noChangeAspect="1"/>
            </p:cNvGraphicFramePr>
            <p:nvPr/>
          </p:nvGraphicFramePr>
          <p:xfrm>
            <a:off x="2699792" y="4293096"/>
            <a:ext cx="2503488" cy="403225"/>
          </p:xfrm>
          <a:graphic>
            <a:graphicData uri="http://schemas.openxmlformats.org/presentationml/2006/ole">
              <p:oleObj spid="_x0000_s30727" name="Equation" r:id="rId9" imgW="1485720" imgH="241200" progId="Equation.3">
                <p:embed/>
              </p:oleObj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272584" y="4296957"/>
              <a:ext cx="25202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b="1" dirty="0" smtClean="0">
                  <a:solidFill>
                    <a:srgbClr val="C00000"/>
                  </a:solidFill>
                </a:rPr>
                <a:t>Over the rationals.</a:t>
              </a:r>
              <a:endParaRPr lang="nl-BE" sz="2000" b="1" i="1" dirty="0">
                <a:solidFill>
                  <a:srgbClr val="C00000"/>
                </a:solidFill>
              </a:endParaRPr>
            </a:p>
          </p:txBody>
        </p:sp>
        <p:graphicFrame>
          <p:nvGraphicFramePr>
            <p:cNvPr id="19" name="Object 11"/>
            <p:cNvGraphicFramePr>
              <a:graphicFrameLocks noChangeAspect="1"/>
            </p:cNvGraphicFramePr>
            <p:nvPr/>
          </p:nvGraphicFramePr>
          <p:xfrm>
            <a:off x="3368928" y="4729005"/>
            <a:ext cx="1712912" cy="403225"/>
          </p:xfrm>
          <a:graphic>
            <a:graphicData uri="http://schemas.openxmlformats.org/presentationml/2006/ole">
              <p:oleObj spid="_x0000_s30734" name="Equation" r:id="rId10" imgW="1015920" imgH="241200" progId="Equation.3">
                <p:embed/>
              </p:oleObj>
            </a:graphicData>
          </a:graphic>
        </p:graphicFrame>
        <p:sp>
          <p:nvSpPr>
            <p:cNvPr id="20" name="TextBox 19"/>
            <p:cNvSpPr txBox="1"/>
            <p:nvPr/>
          </p:nvSpPr>
          <p:spPr>
            <a:xfrm>
              <a:off x="2638465" y="4702580"/>
              <a:ext cx="9361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Note: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508104" y="3356992"/>
            <a:ext cx="3456384" cy="1368152"/>
            <a:chOff x="5508104" y="3356992"/>
            <a:chExt cx="3456384" cy="1368152"/>
          </a:xfrm>
        </p:grpSpPr>
        <p:graphicFrame>
          <p:nvGraphicFramePr>
            <p:cNvPr id="30735" name="Object 15"/>
            <p:cNvGraphicFramePr>
              <a:graphicFrameLocks noChangeAspect="1"/>
            </p:cNvGraphicFramePr>
            <p:nvPr/>
          </p:nvGraphicFramePr>
          <p:xfrm>
            <a:off x="5660746" y="3420373"/>
            <a:ext cx="2312987" cy="403225"/>
          </p:xfrm>
          <a:graphic>
            <a:graphicData uri="http://schemas.openxmlformats.org/presentationml/2006/ole">
              <p:oleObj spid="_x0000_s30735" name="Equation" r:id="rId11" imgW="1371600" imgH="241200" progId="Equation.3">
                <p:embed/>
              </p:oleObj>
            </a:graphicData>
          </a:graphic>
        </p:graphicFrame>
        <p:sp>
          <p:nvSpPr>
            <p:cNvPr id="22" name="TextBox 21"/>
            <p:cNvSpPr txBox="1"/>
            <p:nvPr/>
          </p:nvSpPr>
          <p:spPr>
            <a:xfrm>
              <a:off x="7650903" y="3398808"/>
              <a:ext cx="11521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      and </a:t>
              </a:r>
            </a:p>
          </p:txBody>
        </p:sp>
        <p:graphicFrame>
          <p:nvGraphicFramePr>
            <p:cNvPr id="30736" name="Object 16"/>
            <p:cNvGraphicFramePr>
              <a:graphicFrameLocks noChangeAspect="1"/>
            </p:cNvGraphicFramePr>
            <p:nvPr/>
          </p:nvGraphicFramePr>
          <p:xfrm>
            <a:off x="5652120" y="3861048"/>
            <a:ext cx="2976563" cy="403225"/>
          </p:xfrm>
          <a:graphic>
            <a:graphicData uri="http://schemas.openxmlformats.org/presentationml/2006/ole">
              <p:oleObj spid="_x0000_s30736" name="Equation" r:id="rId12" imgW="1765080" imgH="241200" progId="Equation.3">
                <p:embed/>
              </p:oleObj>
            </a:graphicData>
          </a:graphic>
        </p:graphicFrame>
        <p:sp>
          <p:nvSpPr>
            <p:cNvPr id="24" name="TextBox 23"/>
            <p:cNvSpPr txBox="1"/>
            <p:nvPr/>
          </p:nvSpPr>
          <p:spPr>
            <a:xfrm>
              <a:off x="5580112" y="4221088"/>
              <a:ext cx="33123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       (equality if                          )  </a:t>
              </a:r>
            </a:p>
          </p:txBody>
        </p:sp>
        <p:graphicFrame>
          <p:nvGraphicFramePr>
            <p:cNvPr id="30737" name="Object 17"/>
            <p:cNvGraphicFramePr>
              <a:graphicFrameLocks noChangeAspect="1"/>
            </p:cNvGraphicFramePr>
            <p:nvPr/>
          </p:nvGraphicFramePr>
          <p:xfrm>
            <a:off x="7212531" y="4243706"/>
            <a:ext cx="1414463" cy="403225"/>
          </p:xfrm>
          <a:graphic>
            <a:graphicData uri="http://schemas.openxmlformats.org/presentationml/2006/ole">
              <p:oleObj spid="_x0000_s30737" name="Equation" r:id="rId13" imgW="838080" imgH="241200" progId="Equation.3">
                <p:embed/>
              </p:oleObj>
            </a:graphicData>
          </a:graphic>
        </p:graphicFrame>
        <p:sp>
          <p:nvSpPr>
            <p:cNvPr id="26" name="Rounded Rectangle 25"/>
            <p:cNvSpPr/>
            <p:nvPr/>
          </p:nvSpPr>
          <p:spPr>
            <a:xfrm>
              <a:off x="5508104" y="3356992"/>
              <a:ext cx="3456384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51520" y="5443194"/>
            <a:ext cx="7848872" cy="1147026"/>
            <a:chOff x="251520" y="5443194"/>
            <a:chExt cx="7848872" cy="1147026"/>
          </a:xfrm>
        </p:grpSpPr>
        <p:sp>
          <p:nvSpPr>
            <p:cNvPr id="16" name="TextBox 15"/>
            <p:cNvSpPr txBox="1"/>
            <p:nvPr/>
          </p:nvSpPr>
          <p:spPr>
            <a:xfrm>
              <a:off x="251520" y="5445224"/>
              <a:ext cx="31683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b="1" dirty="0" smtClean="0">
                  <a:solidFill>
                    <a:srgbClr val="C00000"/>
                  </a:solidFill>
                </a:rPr>
                <a:t>Over the complex numbers.</a:t>
              </a:r>
              <a:endParaRPr lang="nl-BE" sz="20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635896" y="5445224"/>
              <a:ext cx="44644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Possible to extend       to       (via               ).</a:t>
              </a:r>
            </a:p>
          </p:txBody>
        </p:sp>
        <p:graphicFrame>
          <p:nvGraphicFramePr>
            <p:cNvPr id="30739" name="Object 19"/>
            <p:cNvGraphicFramePr>
              <a:graphicFrameLocks noChangeAspect="1"/>
            </p:cNvGraphicFramePr>
            <p:nvPr/>
          </p:nvGraphicFramePr>
          <p:xfrm>
            <a:off x="5671390" y="5460174"/>
            <a:ext cx="300037" cy="403225"/>
          </p:xfrm>
          <a:graphic>
            <a:graphicData uri="http://schemas.openxmlformats.org/presentationml/2006/ole">
              <p:oleObj spid="_x0000_s30739" name="Equation" r:id="rId14" imgW="177480" imgH="241200" progId="Equation.3">
                <p:embed/>
              </p:oleObj>
            </a:graphicData>
          </a:graphic>
        </p:graphicFrame>
        <p:graphicFrame>
          <p:nvGraphicFramePr>
            <p:cNvPr id="30740" name="Object 20"/>
            <p:cNvGraphicFramePr>
              <a:graphicFrameLocks noChangeAspect="1"/>
            </p:cNvGraphicFramePr>
            <p:nvPr/>
          </p:nvGraphicFramePr>
          <p:xfrm>
            <a:off x="6320284" y="5510213"/>
            <a:ext cx="257175" cy="296862"/>
          </p:xfrm>
          <a:graphic>
            <a:graphicData uri="http://schemas.openxmlformats.org/presentationml/2006/ole">
              <p:oleObj spid="_x0000_s30740" name="Equation" r:id="rId15" imgW="152280" imgH="177480" progId="Equation.3">
                <p:embed/>
              </p:oleObj>
            </a:graphicData>
          </a:graphic>
        </p:graphicFrame>
        <p:graphicFrame>
          <p:nvGraphicFramePr>
            <p:cNvPr id="30741" name="Object 21"/>
            <p:cNvGraphicFramePr>
              <a:graphicFrameLocks noChangeAspect="1"/>
            </p:cNvGraphicFramePr>
            <p:nvPr/>
          </p:nvGraphicFramePr>
          <p:xfrm>
            <a:off x="4404462" y="6186995"/>
            <a:ext cx="1733550" cy="403225"/>
          </p:xfrm>
          <a:graphic>
            <a:graphicData uri="http://schemas.openxmlformats.org/presentationml/2006/ole">
              <p:oleObj spid="_x0000_s30741" name="Equation" r:id="rId16" imgW="1028520" imgH="241200" progId="Equation.3">
                <p:embed/>
              </p:oleObj>
            </a:graphicData>
          </a:graphic>
        </p:graphicFrame>
        <p:sp>
          <p:nvSpPr>
            <p:cNvPr id="33" name="TextBox 32"/>
            <p:cNvSpPr txBox="1"/>
            <p:nvPr/>
          </p:nvSpPr>
          <p:spPr>
            <a:xfrm>
              <a:off x="3635896" y="6165304"/>
              <a:ext cx="14401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Here: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635896" y="5805264"/>
              <a:ext cx="25202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Far from unique!</a:t>
              </a:r>
            </a:p>
          </p:txBody>
        </p:sp>
        <p:graphicFrame>
          <p:nvGraphicFramePr>
            <p:cNvPr id="30742" name="Object 22"/>
            <p:cNvGraphicFramePr>
              <a:graphicFrameLocks noChangeAspect="1"/>
            </p:cNvGraphicFramePr>
            <p:nvPr/>
          </p:nvGraphicFramePr>
          <p:xfrm>
            <a:off x="7042895" y="5443194"/>
            <a:ext cx="812800" cy="403225"/>
          </p:xfrm>
          <a:graphic>
            <a:graphicData uri="http://schemas.openxmlformats.org/presentationml/2006/ole">
              <p:oleObj spid="_x0000_s30742" name="Equation" r:id="rId17" imgW="482400" imgH="241200" progId="Equation.3">
                <p:embed/>
              </p:oleObj>
            </a:graphicData>
          </a:graphic>
        </p:graphicFrame>
      </p:grpSp>
      <p:sp>
        <p:nvSpPr>
          <p:cNvPr id="36" name="TextBox 35"/>
          <p:cNvSpPr txBox="1"/>
          <p:nvPr/>
        </p:nvSpPr>
        <p:spPr>
          <a:xfrm>
            <a:off x="0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INTRO</a:t>
            </a:r>
            <a:endParaRPr lang="nl-B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60232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GRÖBNER BASES</a:t>
            </a:r>
            <a:endParaRPr lang="nl-B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03848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i="1" dirty="0" smtClean="0">
                <a:solidFill>
                  <a:srgbClr val="C00000"/>
                </a:solidFill>
              </a:rPr>
              <a:t>p</a:t>
            </a:r>
            <a:r>
              <a:rPr lang="nl-BE" sz="1200" b="1" dirty="0" smtClean="0">
                <a:solidFill>
                  <a:srgbClr val="C00000"/>
                </a:solidFill>
              </a:rPr>
              <a:t>-ADIC METHODS</a:t>
            </a:r>
            <a:endParaRPr lang="nl-BE" sz="12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8271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000" b="1" dirty="0" smtClean="0">
                <a:solidFill>
                  <a:srgbClr val="C00000"/>
                </a:solidFill>
              </a:rPr>
              <a:t>Valuations of binomial coefficients</a:t>
            </a:r>
            <a:endParaRPr lang="nl-BE" sz="3000" b="1" dirty="0">
              <a:solidFill>
                <a:srgbClr val="C00000"/>
              </a:solidFill>
            </a:endParaRP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539552" y="980728"/>
          <a:ext cx="1709738" cy="765175"/>
        </p:xfrm>
        <a:graphic>
          <a:graphicData uri="http://schemas.openxmlformats.org/presentationml/2006/ole">
            <p:oleObj spid="_x0000_s48130" name="Equation" r:id="rId4" imgW="1015920" imgH="457200" progId="Equation.3">
              <p:embed/>
            </p:oleObj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763688" y="1988840"/>
            <a:ext cx="3113516" cy="1629073"/>
            <a:chOff x="1763688" y="1988840"/>
            <a:chExt cx="3113516" cy="1629073"/>
          </a:xfrm>
        </p:grpSpPr>
        <p:sp>
          <p:nvSpPr>
            <p:cNvPr id="4" name="TextBox 3"/>
            <p:cNvSpPr txBox="1"/>
            <p:nvPr/>
          </p:nvSpPr>
          <p:spPr>
            <a:xfrm>
              <a:off x="2843808" y="2132856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if</a:t>
              </a:r>
              <a:endParaRPr lang="nl-BE" sz="2000" dirty="0"/>
            </a:p>
          </p:txBody>
        </p:sp>
        <p:graphicFrame>
          <p:nvGraphicFramePr>
            <p:cNvPr id="48131" name="Object 3"/>
            <p:cNvGraphicFramePr>
              <a:graphicFrameLocks noChangeAspect="1"/>
            </p:cNvGraphicFramePr>
            <p:nvPr/>
          </p:nvGraphicFramePr>
          <p:xfrm>
            <a:off x="1763688" y="1988840"/>
            <a:ext cx="1111250" cy="765175"/>
          </p:xfrm>
          <a:graphic>
            <a:graphicData uri="http://schemas.openxmlformats.org/presentationml/2006/ole">
              <p:oleObj spid="_x0000_s48131" name="Equation" r:id="rId5" imgW="660240" imgH="457200" progId="Equation.3">
                <p:embed/>
              </p:oleObj>
            </a:graphicData>
          </a:graphic>
        </p:graphicFrame>
        <p:graphicFrame>
          <p:nvGraphicFramePr>
            <p:cNvPr id="48132" name="Object 4"/>
            <p:cNvGraphicFramePr>
              <a:graphicFrameLocks noChangeAspect="1"/>
            </p:cNvGraphicFramePr>
            <p:nvPr/>
          </p:nvGraphicFramePr>
          <p:xfrm>
            <a:off x="1784350" y="2852738"/>
            <a:ext cx="1068388" cy="765175"/>
          </p:xfrm>
          <a:graphic>
            <a:graphicData uri="http://schemas.openxmlformats.org/presentationml/2006/ole">
              <p:oleObj spid="_x0000_s48132" name="Equation" r:id="rId6" imgW="634680" imgH="457200" progId="Equation.3">
                <p:embed/>
              </p:oleObj>
            </a:graphicData>
          </a:graphic>
        </p:graphicFrame>
        <p:graphicFrame>
          <p:nvGraphicFramePr>
            <p:cNvPr id="48133" name="Object 5"/>
            <p:cNvGraphicFramePr>
              <a:graphicFrameLocks noChangeAspect="1"/>
            </p:cNvGraphicFramePr>
            <p:nvPr/>
          </p:nvGraphicFramePr>
          <p:xfrm>
            <a:off x="3159341" y="2162541"/>
            <a:ext cx="1046162" cy="360363"/>
          </p:xfrm>
          <a:graphic>
            <a:graphicData uri="http://schemas.openxmlformats.org/presentationml/2006/ole">
              <p:oleObj spid="_x0000_s48133" name="Equation" r:id="rId7" imgW="622080" imgH="215640" progId="Equation.3">
                <p:embed/>
              </p:oleObj>
            </a:graphicData>
          </a:graphic>
        </p:graphicFrame>
        <p:graphicFrame>
          <p:nvGraphicFramePr>
            <p:cNvPr id="48134" name="Object 6"/>
            <p:cNvGraphicFramePr>
              <a:graphicFrameLocks noChangeAspect="1"/>
            </p:cNvGraphicFramePr>
            <p:nvPr/>
          </p:nvGraphicFramePr>
          <p:xfrm>
            <a:off x="3148417" y="3024007"/>
            <a:ext cx="1728787" cy="360362"/>
          </p:xfrm>
          <a:graphic>
            <a:graphicData uri="http://schemas.openxmlformats.org/presentationml/2006/ole">
              <p:oleObj spid="_x0000_s48134" name="Equation" r:id="rId8" imgW="1028520" imgH="215640" progId="Equation.3">
                <p:embed/>
              </p:oleObj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2843808" y="2996952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if</a:t>
              </a:r>
              <a:endParaRPr lang="nl-BE" sz="20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39552" y="4077072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Special case of:</a:t>
            </a:r>
            <a:endParaRPr lang="nl-BE" sz="20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2699792" y="4005064"/>
            <a:ext cx="7992888" cy="1368152"/>
            <a:chOff x="395536" y="4437112"/>
            <a:chExt cx="7992888" cy="1368152"/>
          </a:xfrm>
        </p:grpSpPr>
        <p:sp>
          <p:nvSpPr>
            <p:cNvPr id="13" name="TextBox 12"/>
            <p:cNvSpPr txBox="1"/>
            <p:nvPr/>
          </p:nvSpPr>
          <p:spPr>
            <a:xfrm>
              <a:off x="539552" y="4509120"/>
              <a:ext cx="78488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b="1" dirty="0" smtClean="0"/>
                <a:t>Legendre:</a:t>
              </a:r>
              <a:endParaRPr lang="nl-BE" sz="2000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95536" y="4437112"/>
              <a:ext cx="5400600" cy="136815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graphicFrame>
          <p:nvGraphicFramePr>
            <p:cNvPr id="16" name="Object 3"/>
            <p:cNvGraphicFramePr>
              <a:graphicFrameLocks noChangeAspect="1"/>
            </p:cNvGraphicFramePr>
            <p:nvPr/>
          </p:nvGraphicFramePr>
          <p:xfrm>
            <a:off x="1835696" y="4509120"/>
            <a:ext cx="3462338" cy="765175"/>
          </p:xfrm>
          <a:graphic>
            <a:graphicData uri="http://schemas.openxmlformats.org/presentationml/2006/ole">
              <p:oleObj spid="_x0000_s48136" name="Equation" r:id="rId9" imgW="2057400" imgH="457200" progId="Equation.3">
                <p:embed/>
              </p:oleObj>
            </a:graphicData>
          </a:graphic>
        </p:graphicFrame>
        <p:sp>
          <p:nvSpPr>
            <p:cNvPr id="17" name="TextBox 16"/>
            <p:cNvSpPr txBox="1"/>
            <p:nvPr/>
          </p:nvSpPr>
          <p:spPr>
            <a:xfrm>
              <a:off x="539552" y="5301208"/>
              <a:ext cx="58326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where            is the sum of the </a:t>
              </a:r>
              <a:r>
                <a:rPr lang="nl-BE" sz="2000" i="1" dirty="0" smtClean="0"/>
                <a:t>p-</a:t>
              </a:r>
              <a:r>
                <a:rPr lang="nl-BE" sz="2000" dirty="0" smtClean="0"/>
                <a:t>adic digits of    . </a:t>
              </a:r>
              <a:endParaRPr lang="nl-BE" sz="2000" dirty="0"/>
            </a:p>
          </p:txBody>
        </p:sp>
        <p:graphicFrame>
          <p:nvGraphicFramePr>
            <p:cNvPr id="18" name="Object 5"/>
            <p:cNvGraphicFramePr>
              <a:graphicFrameLocks noChangeAspect="1"/>
            </p:cNvGraphicFramePr>
            <p:nvPr/>
          </p:nvGraphicFramePr>
          <p:xfrm>
            <a:off x="1330821" y="5319713"/>
            <a:ext cx="619125" cy="403225"/>
          </p:xfrm>
          <a:graphic>
            <a:graphicData uri="http://schemas.openxmlformats.org/presentationml/2006/ole">
              <p:oleObj spid="_x0000_s48137" name="Equation" r:id="rId10" imgW="368280" imgH="241200" progId="Equation.3">
                <p:embed/>
              </p:oleObj>
            </a:graphicData>
          </a:graphic>
        </p:graphicFrame>
        <p:graphicFrame>
          <p:nvGraphicFramePr>
            <p:cNvPr id="48138" name="Object 10"/>
            <p:cNvGraphicFramePr>
              <a:graphicFrameLocks noChangeAspect="1"/>
            </p:cNvGraphicFramePr>
            <p:nvPr/>
          </p:nvGraphicFramePr>
          <p:xfrm>
            <a:off x="5308575" y="5414070"/>
            <a:ext cx="212725" cy="233363"/>
          </p:xfrm>
          <a:graphic>
            <a:graphicData uri="http://schemas.openxmlformats.org/presentationml/2006/ole">
              <p:oleObj spid="_x0000_s48138" name="Equation" r:id="rId11" imgW="126720" imgH="139680" progId="Equation.3">
                <p:embed/>
              </p:oleObj>
            </a:graphicData>
          </a:graphic>
        </p:graphicFrame>
      </p:grpSp>
      <p:grpSp>
        <p:nvGrpSpPr>
          <p:cNvPr id="27" name="Group 26"/>
          <p:cNvGrpSpPr/>
          <p:nvPr/>
        </p:nvGrpSpPr>
        <p:grpSpPr>
          <a:xfrm>
            <a:off x="1043608" y="5589240"/>
            <a:ext cx="7446063" cy="765175"/>
            <a:chOff x="1187624" y="5589240"/>
            <a:chExt cx="7446063" cy="765175"/>
          </a:xfrm>
        </p:grpSpPr>
        <p:graphicFrame>
          <p:nvGraphicFramePr>
            <p:cNvPr id="22" name="Object 4"/>
            <p:cNvGraphicFramePr>
              <a:graphicFrameLocks noChangeAspect="1"/>
            </p:cNvGraphicFramePr>
            <p:nvPr/>
          </p:nvGraphicFramePr>
          <p:xfrm>
            <a:off x="1187624" y="5589240"/>
            <a:ext cx="876300" cy="765175"/>
          </p:xfrm>
          <a:graphic>
            <a:graphicData uri="http://schemas.openxmlformats.org/presentationml/2006/ole">
              <p:oleObj spid="_x0000_s48139" name="Equation" r:id="rId12" imgW="520560" imgH="457200" progId="Equation.3">
                <p:embed/>
              </p:oleObj>
            </a:graphicData>
          </a:graphic>
        </p:graphicFrame>
        <p:sp>
          <p:nvSpPr>
            <p:cNvPr id="23" name="TextBox 22"/>
            <p:cNvSpPr txBox="1"/>
            <p:nvPr/>
          </p:nvSpPr>
          <p:spPr>
            <a:xfrm>
              <a:off x="2008951" y="5753819"/>
              <a:ext cx="66247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the number of carries when adding     to           in base    .        </a:t>
              </a:r>
              <a:endParaRPr lang="nl-BE" sz="2000" dirty="0"/>
            </a:p>
          </p:txBody>
        </p:sp>
        <p:graphicFrame>
          <p:nvGraphicFramePr>
            <p:cNvPr id="24" name="Object 10"/>
            <p:cNvGraphicFramePr>
              <a:graphicFrameLocks noChangeAspect="1"/>
            </p:cNvGraphicFramePr>
            <p:nvPr/>
          </p:nvGraphicFramePr>
          <p:xfrm>
            <a:off x="5778500" y="5870575"/>
            <a:ext cx="190500" cy="212725"/>
          </p:xfrm>
          <a:graphic>
            <a:graphicData uri="http://schemas.openxmlformats.org/presentationml/2006/ole">
              <p:oleObj spid="_x0000_s48140" name="Equation" r:id="rId13" imgW="114120" imgH="126720" progId="Equation.3">
                <p:embed/>
              </p:oleObj>
            </a:graphicData>
          </a:graphic>
        </p:graphicFrame>
        <p:graphicFrame>
          <p:nvGraphicFramePr>
            <p:cNvPr id="25" name="Object 10"/>
            <p:cNvGraphicFramePr>
              <a:graphicFrameLocks noChangeAspect="1"/>
            </p:cNvGraphicFramePr>
            <p:nvPr/>
          </p:nvGraphicFramePr>
          <p:xfrm>
            <a:off x="6301559" y="5866629"/>
            <a:ext cx="554038" cy="233363"/>
          </p:xfrm>
          <a:graphic>
            <a:graphicData uri="http://schemas.openxmlformats.org/presentationml/2006/ole">
              <p:oleObj spid="_x0000_s48141" name="Equation" r:id="rId14" imgW="330120" imgH="139680" progId="Equation.3">
                <p:embed/>
              </p:oleObj>
            </a:graphicData>
          </a:graphic>
        </p:graphicFrame>
        <p:graphicFrame>
          <p:nvGraphicFramePr>
            <p:cNvPr id="26" name="Object 10"/>
            <p:cNvGraphicFramePr>
              <a:graphicFrameLocks noChangeAspect="1"/>
            </p:cNvGraphicFramePr>
            <p:nvPr/>
          </p:nvGraphicFramePr>
          <p:xfrm>
            <a:off x="7597985" y="5857666"/>
            <a:ext cx="255587" cy="276225"/>
          </p:xfrm>
          <a:graphic>
            <a:graphicData uri="http://schemas.openxmlformats.org/presentationml/2006/ole">
              <p:oleObj spid="_x0000_s48142" name="Equation" r:id="rId15" imgW="152280" imgH="164880" progId="Equation.3">
                <p:embed/>
              </p:oleObj>
            </a:graphicData>
          </a:graphic>
        </p:graphicFrame>
      </p:grpSp>
      <p:sp>
        <p:nvSpPr>
          <p:cNvPr id="28" name="TextBox 27"/>
          <p:cNvSpPr txBox="1"/>
          <p:nvPr/>
        </p:nvSpPr>
        <p:spPr>
          <a:xfrm>
            <a:off x="568441" y="5744415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So:</a:t>
            </a:r>
            <a:endParaRPr lang="nl-BE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INTRO</a:t>
            </a:r>
            <a:endParaRPr lang="nl-B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60232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GRÖBNER BASES</a:t>
            </a:r>
            <a:endParaRPr lang="nl-B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03848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i="1" dirty="0" smtClean="0">
                <a:solidFill>
                  <a:srgbClr val="C00000"/>
                </a:solidFill>
              </a:rPr>
              <a:t>p</a:t>
            </a:r>
            <a:r>
              <a:rPr lang="nl-BE" sz="1200" b="1" dirty="0" smtClean="0">
                <a:solidFill>
                  <a:srgbClr val="C00000"/>
                </a:solidFill>
              </a:rPr>
              <a:t>-ADIC METHODS</a:t>
            </a:r>
            <a:endParaRPr lang="nl-BE" sz="12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8271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000" b="1" dirty="0" smtClean="0">
                <a:solidFill>
                  <a:srgbClr val="C00000"/>
                </a:solidFill>
              </a:rPr>
              <a:t>Proof of the Casas-Alvero conjecture in degree </a:t>
            </a:r>
            <a:r>
              <a:rPr lang="nl-BE" sz="3000" b="1" i="1" dirty="0" smtClean="0">
                <a:solidFill>
                  <a:srgbClr val="C00000"/>
                </a:solidFill>
              </a:rPr>
              <a:t>p</a:t>
            </a:r>
            <a:endParaRPr lang="nl-BE" sz="3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By contradiction. Let </a:t>
            </a:r>
            <a:endParaRPr lang="nl-BE" sz="2000" i="1" dirty="0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827584" y="1412776"/>
          <a:ext cx="7488237" cy="765175"/>
        </p:xfrm>
        <a:graphic>
          <a:graphicData uri="http://schemas.openxmlformats.org/presentationml/2006/ole">
            <p:oleObj spid="_x0000_s54274" name="Equation" r:id="rId4" imgW="4444920" imgH="4572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2204864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be a counterexample. </a:t>
            </a:r>
            <a:endParaRPr lang="nl-BE" sz="2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2636912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Using a normalization of the form                                    , we may assume:</a:t>
            </a:r>
            <a:endParaRPr lang="nl-BE" sz="2000" i="1" dirty="0"/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3782909" y="2639094"/>
          <a:ext cx="2097087" cy="382587"/>
        </p:xfrm>
        <a:graphic>
          <a:graphicData uri="http://schemas.openxmlformats.org/presentationml/2006/ole">
            <p:oleObj spid="_x0000_s54275" name="Equation" r:id="rId5" imgW="1244520" imgH="228600" progId="Equation.3">
              <p:embed/>
            </p:oleObj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3348038" y="3141663"/>
          <a:ext cx="2568575" cy="425450"/>
        </p:xfrm>
        <a:graphic>
          <a:graphicData uri="http://schemas.openxmlformats.org/presentationml/2006/ole">
            <p:oleObj spid="_x0000_s54276" name="Equation" r:id="rId6" imgW="1523880" imgH="253800" progId="Equation.3">
              <p:embed/>
            </p:oleObj>
          </a:graphicData>
        </a:graphic>
      </p:graphicFrame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755576" y="4077072"/>
          <a:ext cx="4257675" cy="871537"/>
        </p:xfrm>
        <a:graphic>
          <a:graphicData uri="http://schemas.openxmlformats.org/presentationml/2006/ole">
            <p:oleObj spid="_x0000_s54278" name="Equation" r:id="rId7" imgW="2527200" imgH="520560" progId="Equation.3">
              <p:embed/>
            </p:oleObj>
          </a:graphicData>
        </a:graphic>
      </p:graphicFrame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5004048" y="4221088"/>
          <a:ext cx="3294063" cy="701675"/>
        </p:xfrm>
        <a:graphic>
          <a:graphicData uri="http://schemas.openxmlformats.org/presentationml/2006/ole">
            <p:oleObj spid="_x0000_s54279" name="Equation" r:id="rId8" imgW="1955520" imgH="419040" progId="Equation.3">
              <p:embed/>
            </p:oleObj>
          </a:graphicData>
        </a:graphic>
      </p:graphicFrame>
      <p:graphicFrame>
        <p:nvGraphicFramePr>
          <p:cNvPr id="54280" name="Object 8"/>
          <p:cNvGraphicFramePr>
            <a:graphicFrameLocks noChangeAspect="1"/>
          </p:cNvGraphicFramePr>
          <p:nvPr/>
        </p:nvGraphicFramePr>
        <p:xfrm>
          <a:off x="5004048" y="4221088"/>
          <a:ext cx="3294063" cy="701675"/>
        </p:xfrm>
        <a:graphic>
          <a:graphicData uri="http://schemas.openxmlformats.org/presentationml/2006/ole">
            <p:oleObj spid="_x0000_s54280" name="Equation" r:id="rId9" imgW="1955520" imgH="41904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51520" y="3645024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Derivative of a term:</a:t>
            </a:r>
            <a:endParaRPr lang="nl-BE" sz="2000" i="1" dirty="0"/>
          </a:p>
        </p:txBody>
      </p:sp>
      <p:graphicFrame>
        <p:nvGraphicFramePr>
          <p:cNvPr id="54281" name="Object 9"/>
          <p:cNvGraphicFramePr>
            <a:graphicFrameLocks noChangeAspect="1"/>
          </p:cNvGraphicFramePr>
          <p:nvPr/>
        </p:nvGraphicFramePr>
        <p:xfrm>
          <a:off x="5004048" y="5085184"/>
          <a:ext cx="2674937" cy="765175"/>
        </p:xfrm>
        <a:graphic>
          <a:graphicData uri="http://schemas.openxmlformats.org/presentationml/2006/ole">
            <p:oleObj spid="_x0000_s54281" name="Equation" r:id="rId10" imgW="1587240" imgH="457200" progId="Equation.3">
              <p:embed/>
            </p:oleObj>
          </a:graphicData>
        </a:graphic>
      </p:graphicFrame>
      <p:graphicFrame>
        <p:nvGraphicFramePr>
          <p:cNvPr id="54282" name="Object 10"/>
          <p:cNvGraphicFramePr>
            <a:graphicFrameLocks noChangeAspect="1"/>
          </p:cNvGraphicFramePr>
          <p:nvPr/>
        </p:nvGraphicFramePr>
        <p:xfrm>
          <a:off x="827584" y="5517232"/>
          <a:ext cx="7659687" cy="765175"/>
        </p:xfrm>
        <a:graphic>
          <a:graphicData uri="http://schemas.openxmlformats.org/presentationml/2006/ole">
            <p:oleObj spid="_x0000_s54282" name="Equation" r:id="rId11" imgW="4546440" imgH="45720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51520" y="5085184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So:</a:t>
            </a:r>
            <a:endParaRPr lang="nl-BE" sz="2000" i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3670571" y="3971959"/>
            <a:ext cx="4271274" cy="428667"/>
            <a:chOff x="3851920" y="1844824"/>
            <a:chExt cx="4271274" cy="428667"/>
          </a:xfrm>
        </p:grpSpPr>
        <p:sp>
          <p:nvSpPr>
            <p:cNvPr id="18" name="TextBox 17"/>
            <p:cNvSpPr txBox="1"/>
            <p:nvPr/>
          </p:nvSpPr>
          <p:spPr>
            <a:xfrm>
              <a:off x="3851920" y="1844824"/>
              <a:ext cx="3600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evaluate in a common root   :</a:t>
              </a:r>
              <a:endParaRPr lang="nl-BE" sz="2000" i="1" dirty="0"/>
            </a:p>
          </p:txBody>
        </p:sp>
        <p:graphicFrame>
          <p:nvGraphicFramePr>
            <p:cNvPr id="19" name="Object 5"/>
            <p:cNvGraphicFramePr>
              <a:graphicFrameLocks noChangeAspect="1"/>
            </p:cNvGraphicFramePr>
            <p:nvPr/>
          </p:nvGraphicFramePr>
          <p:xfrm>
            <a:off x="6718173" y="1953434"/>
            <a:ext cx="214313" cy="212725"/>
          </p:xfrm>
          <a:graphic>
            <a:graphicData uri="http://schemas.openxmlformats.org/presentationml/2006/ole">
              <p:oleObj spid="_x0000_s54283" name="Equation" r:id="rId12" imgW="126720" imgH="126720" progId="Equation.3">
                <p:embed/>
              </p:oleObj>
            </a:graphicData>
          </a:graphic>
        </p:graphicFrame>
        <p:graphicFrame>
          <p:nvGraphicFramePr>
            <p:cNvPr id="20" name="Object 5"/>
            <p:cNvGraphicFramePr>
              <a:graphicFrameLocks noChangeAspect="1"/>
            </p:cNvGraphicFramePr>
            <p:nvPr/>
          </p:nvGraphicFramePr>
          <p:xfrm>
            <a:off x="7051631" y="1868678"/>
            <a:ext cx="1071563" cy="404813"/>
          </p:xfrm>
          <a:graphic>
            <a:graphicData uri="http://schemas.openxmlformats.org/presentationml/2006/ole">
              <p:oleObj spid="_x0000_s54284" name="Equation" r:id="rId13" imgW="634680" imgH="241200" progId="Equation.3">
                <p:embed/>
              </p:oleObj>
            </a:graphicData>
          </a:graphic>
        </p:graphicFrame>
      </p:grpSp>
      <p:grpSp>
        <p:nvGrpSpPr>
          <p:cNvPr id="21" name="Group 20"/>
          <p:cNvGrpSpPr/>
          <p:nvPr/>
        </p:nvGrpSpPr>
        <p:grpSpPr>
          <a:xfrm>
            <a:off x="341406" y="3436097"/>
            <a:ext cx="3070045" cy="1139658"/>
            <a:chOff x="450747" y="1164946"/>
            <a:chExt cx="3070045" cy="1139658"/>
          </a:xfrm>
        </p:grpSpPr>
        <p:graphicFrame>
          <p:nvGraphicFramePr>
            <p:cNvPr id="22" name="Object 3"/>
            <p:cNvGraphicFramePr>
              <a:graphicFrameLocks noChangeAspect="1"/>
            </p:cNvGraphicFramePr>
            <p:nvPr/>
          </p:nvGraphicFramePr>
          <p:xfrm>
            <a:off x="1166529" y="1539429"/>
            <a:ext cx="2354263" cy="765175"/>
          </p:xfrm>
          <a:graphic>
            <a:graphicData uri="http://schemas.openxmlformats.org/presentationml/2006/ole">
              <p:oleObj spid="_x0000_s54285" name="Equation" r:id="rId14" imgW="1396800" imgH="457200" progId="Equation.3">
                <p:embed/>
              </p:oleObj>
            </a:graphicData>
          </a:graphic>
        </p:graphicFrame>
        <p:graphicFrame>
          <p:nvGraphicFramePr>
            <p:cNvPr id="23" name="Object 4"/>
            <p:cNvGraphicFramePr>
              <a:graphicFrameLocks noChangeAspect="1"/>
            </p:cNvGraphicFramePr>
            <p:nvPr/>
          </p:nvGraphicFramePr>
          <p:xfrm>
            <a:off x="915495" y="1204704"/>
            <a:ext cx="1027113" cy="339725"/>
          </p:xfrm>
          <a:graphic>
            <a:graphicData uri="http://schemas.openxmlformats.org/presentationml/2006/ole">
              <p:oleObj spid="_x0000_s54286" name="Equation" r:id="rId15" imgW="609480" imgH="203040" progId="Equation.3">
                <p:embed/>
              </p:oleObj>
            </a:graphicData>
          </a:graphic>
        </p:graphicFrame>
        <p:sp>
          <p:nvSpPr>
            <p:cNvPr id="24" name="TextBox 23"/>
            <p:cNvSpPr txBox="1"/>
            <p:nvPr/>
          </p:nvSpPr>
          <p:spPr>
            <a:xfrm>
              <a:off x="450747" y="1164946"/>
              <a:ext cx="792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For</a:t>
              </a:r>
              <a:endParaRPr lang="nl-BE" sz="2000" i="1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57682" y="4579971"/>
            <a:ext cx="4208338" cy="1165275"/>
            <a:chOff x="467023" y="2308820"/>
            <a:chExt cx="4208338" cy="1165275"/>
          </a:xfrm>
        </p:grpSpPr>
        <p:graphicFrame>
          <p:nvGraphicFramePr>
            <p:cNvPr id="26" name="Object 4"/>
            <p:cNvGraphicFramePr>
              <a:graphicFrameLocks noChangeAspect="1"/>
            </p:cNvGraphicFramePr>
            <p:nvPr/>
          </p:nvGraphicFramePr>
          <p:xfrm>
            <a:off x="899592" y="2348880"/>
            <a:ext cx="1090612" cy="339725"/>
          </p:xfrm>
          <a:graphic>
            <a:graphicData uri="http://schemas.openxmlformats.org/presentationml/2006/ole">
              <p:oleObj spid="_x0000_s54287" name="Equation" r:id="rId16" imgW="647640" imgH="203040" progId="Equation.3">
                <p:embed/>
              </p:oleObj>
            </a:graphicData>
          </a:graphic>
        </p:graphicFrame>
        <p:sp>
          <p:nvSpPr>
            <p:cNvPr id="27" name="TextBox 26"/>
            <p:cNvSpPr txBox="1"/>
            <p:nvPr/>
          </p:nvSpPr>
          <p:spPr>
            <a:xfrm>
              <a:off x="467023" y="2308820"/>
              <a:ext cx="792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For</a:t>
              </a:r>
              <a:endParaRPr lang="nl-BE" sz="2000" i="1" dirty="0"/>
            </a:p>
          </p:txBody>
        </p:sp>
        <p:graphicFrame>
          <p:nvGraphicFramePr>
            <p:cNvPr id="28" name="Object 9"/>
            <p:cNvGraphicFramePr>
              <a:graphicFrameLocks noChangeAspect="1"/>
            </p:cNvGraphicFramePr>
            <p:nvPr/>
          </p:nvGraphicFramePr>
          <p:xfrm>
            <a:off x="1187624" y="2708920"/>
            <a:ext cx="3487737" cy="765175"/>
          </p:xfrm>
          <a:graphic>
            <a:graphicData uri="http://schemas.openxmlformats.org/presentationml/2006/ole">
              <p:oleObj spid="_x0000_s54288" name="Equation" r:id="rId17" imgW="2070000" imgH="457200" progId="Equation.3">
                <p:embed/>
              </p:oleObj>
            </a:graphicData>
          </a:graphic>
        </p:graphicFrame>
      </p:grpSp>
      <p:grpSp>
        <p:nvGrpSpPr>
          <p:cNvPr id="29" name="Group 28"/>
          <p:cNvGrpSpPr/>
          <p:nvPr/>
        </p:nvGrpSpPr>
        <p:grpSpPr>
          <a:xfrm>
            <a:off x="5805577" y="5173863"/>
            <a:ext cx="2232248" cy="428415"/>
            <a:chOff x="4211960" y="4365104"/>
            <a:chExt cx="2232248" cy="428415"/>
          </a:xfrm>
        </p:grpSpPr>
        <p:sp>
          <p:nvSpPr>
            <p:cNvPr id="30" name="TextBox 29"/>
            <p:cNvSpPr txBox="1"/>
            <p:nvPr/>
          </p:nvSpPr>
          <p:spPr>
            <a:xfrm>
              <a:off x="4211960" y="4365104"/>
              <a:ext cx="22322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similarly:</a:t>
              </a:r>
              <a:endParaRPr lang="nl-BE" sz="2000" i="1" dirty="0"/>
            </a:p>
          </p:txBody>
        </p:sp>
        <p:graphicFrame>
          <p:nvGraphicFramePr>
            <p:cNvPr id="31" name="Object 5"/>
            <p:cNvGraphicFramePr>
              <a:graphicFrameLocks noChangeAspect="1"/>
            </p:cNvGraphicFramePr>
            <p:nvPr/>
          </p:nvGraphicFramePr>
          <p:xfrm>
            <a:off x="5284377" y="4388707"/>
            <a:ext cx="1093788" cy="404812"/>
          </p:xfrm>
          <a:graphic>
            <a:graphicData uri="http://schemas.openxmlformats.org/presentationml/2006/ole">
              <p:oleObj spid="_x0000_s54289" name="Equation" r:id="rId18" imgW="647640" imgH="241200" progId="Equation.3">
                <p:embed/>
              </p:oleObj>
            </a:graphicData>
          </a:graphic>
        </p:graphicFrame>
      </p:grpSp>
      <p:sp>
        <p:nvSpPr>
          <p:cNvPr id="32" name="TextBox 31"/>
          <p:cNvSpPr txBox="1"/>
          <p:nvPr/>
        </p:nvSpPr>
        <p:spPr>
          <a:xfrm>
            <a:off x="358203" y="5772159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and so on:</a:t>
            </a:r>
            <a:endParaRPr lang="nl-BE" sz="2000" i="1" dirty="0"/>
          </a:p>
        </p:txBody>
      </p:sp>
      <p:grpSp>
        <p:nvGrpSpPr>
          <p:cNvPr id="33" name="Group 32"/>
          <p:cNvGrpSpPr/>
          <p:nvPr/>
        </p:nvGrpSpPr>
        <p:grpSpPr>
          <a:xfrm>
            <a:off x="1582339" y="5772159"/>
            <a:ext cx="2952328" cy="414537"/>
            <a:chOff x="1691680" y="3717032"/>
            <a:chExt cx="2952328" cy="414537"/>
          </a:xfrm>
        </p:grpSpPr>
        <p:sp>
          <p:nvSpPr>
            <p:cNvPr id="34" name="TextBox 33"/>
            <p:cNvSpPr txBox="1"/>
            <p:nvPr/>
          </p:nvSpPr>
          <p:spPr>
            <a:xfrm>
              <a:off x="1691680" y="3717032"/>
              <a:ext cx="29523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all            ‘s non-negative</a:t>
              </a:r>
              <a:endParaRPr lang="nl-BE" sz="2000" i="1" dirty="0"/>
            </a:p>
          </p:txBody>
        </p:sp>
        <p:graphicFrame>
          <p:nvGraphicFramePr>
            <p:cNvPr id="35" name="Object 5"/>
            <p:cNvGraphicFramePr>
              <a:graphicFrameLocks noChangeAspect="1"/>
            </p:cNvGraphicFramePr>
            <p:nvPr/>
          </p:nvGraphicFramePr>
          <p:xfrm>
            <a:off x="2068091" y="3726757"/>
            <a:ext cx="687387" cy="404812"/>
          </p:xfrm>
          <a:graphic>
            <a:graphicData uri="http://schemas.openxmlformats.org/presentationml/2006/ole">
              <p:oleObj spid="_x0000_s54290" name="Equation" r:id="rId19" imgW="406080" imgH="241200" progId="Equation.3">
                <p:embed/>
              </p:oleObj>
            </a:graphicData>
          </a:graphic>
        </p:graphicFrame>
      </p:grpSp>
      <p:grpSp>
        <p:nvGrpSpPr>
          <p:cNvPr id="36" name="Group 35"/>
          <p:cNvGrpSpPr/>
          <p:nvPr/>
        </p:nvGrpSpPr>
        <p:grpSpPr>
          <a:xfrm>
            <a:off x="323528" y="3861048"/>
            <a:ext cx="8568952" cy="437904"/>
            <a:chOff x="323528" y="908720"/>
            <a:chExt cx="8568952" cy="437904"/>
          </a:xfrm>
        </p:grpSpPr>
        <p:sp>
          <p:nvSpPr>
            <p:cNvPr id="37" name="TextBox 36"/>
            <p:cNvSpPr txBox="1"/>
            <p:nvPr/>
          </p:nvSpPr>
          <p:spPr>
            <a:xfrm>
              <a:off x="323528" y="908720"/>
              <a:ext cx="85689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Now: evaluate in a root      with                  :</a:t>
              </a:r>
            </a:p>
          </p:txBody>
        </p:sp>
        <p:graphicFrame>
          <p:nvGraphicFramePr>
            <p:cNvPr id="38" name="Object 13"/>
            <p:cNvGraphicFramePr>
              <a:graphicFrameLocks noChangeAspect="1"/>
            </p:cNvGraphicFramePr>
            <p:nvPr/>
          </p:nvGraphicFramePr>
          <p:xfrm>
            <a:off x="2889556" y="1019813"/>
            <a:ext cx="214313" cy="212725"/>
          </p:xfrm>
          <a:graphic>
            <a:graphicData uri="http://schemas.openxmlformats.org/presentationml/2006/ole">
              <p:oleObj spid="_x0000_s54291" name="Equation" r:id="rId20" imgW="126720" imgH="126720" progId="Equation.3">
                <p:embed/>
              </p:oleObj>
            </a:graphicData>
          </a:graphic>
        </p:graphicFrame>
        <p:graphicFrame>
          <p:nvGraphicFramePr>
            <p:cNvPr id="39" name="Object 14"/>
            <p:cNvGraphicFramePr>
              <a:graphicFrameLocks noChangeAspect="1"/>
            </p:cNvGraphicFramePr>
            <p:nvPr/>
          </p:nvGraphicFramePr>
          <p:xfrm>
            <a:off x="3650346" y="941812"/>
            <a:ext cx="1008063" cy="404812"/>
          </p:xfrm>
          <a:graphic>
            <a:graphicData uri="http://schemas.openxmlformats.org/presentationml/2006/ole">
              <p:oleObj spid="_x0000_s54292" name="Equation" r:id="rId21" imgW="596880" imgH="241200" progId="Equation.3">
                <p:embed/>
              </p:oleObj>
            </a:graphicData>
          </a:graphic>
        </p:graphicFrame>
      </p:grpSp>
      <p:graphicFrame>
        <p:nvGraphicFramePr>
          <p:cNvPr id="40" name="Object 15"/>
          <p:cNvGraphicFramePr>
            <a:graphicFrameLocks noChangeAspect="1"/>
          </p:cNvGraphicFramePr>
          <p:nvPr/>
        </p:nvGraphicFramePr>
        <p:xfrm>
          <a:off x="1187624" y="4509120"/>
          <a:ext cx="5778500" cy="1573212"/>
        </p:xfrm>
        <a:graphic>
          <a:graphicData uri="http://schemas.openxmlformats.org/presentationml/2006/ole">
            <p:oleObj spid="_x0000_s54293" name="Equation" r:id="rId22" imgW="3429000" imgH="939600" progId="Equation.3">
              <p:embed/>
            </p:oleObj>
          </a:graphicData>
        </a:graphic>
      </p:graphicFrame>
      <p:sp>
        <p:nvSpPr>
          <p:cNvPr id="41" name="Rectangle 40"/>
          <p:cNvSpPr/>
          <p:nvPr/>
        </p:nvSpPr>
        <p:spPr>
          <a:xfrm>
            <a:off x="7308304" y="5445224"/>
            <a:ext cx="40748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sz="3000" b="1" dirty="0" smtClean="0"/>
              <a:t>↯</a:t>
            </a:r>
            <a:endParaRPr lang="nl-BE" sz="3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INTRO</a:t>
            </a:r>
            <a:endParaRPr lang="nl-B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660232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GRÖBNER BASES</a:t>
            </a:r>
            <a:endParaRPr lang="nl-B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03848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i="1" dirty="0" smtClean="0">
                <a:solidFill>
                  <a:srgbClr val="C00000"/>
                </a:solidFill>
              </a:rPr>
              <a:t>p</a:t>
            </a:r>
            <a:r>
              <a:rPr lang="nl-BE" sz="1200" b="1" dirty="0" smtClean="0">
                <a:solidFill>
                  <a:srgbClr val="C00000"/>
                </a:solidFill>
              </a:rPr>
              <a:t>-ADIC METHODS</a:t>
            </a:r>
            <a:endParaRPr lang="nl-BE" sz="12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22222E-6 L -2.77778E-6 -0.13194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6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36725E-6 L -0.0507 -0.07354 " pathEditMode="relative" rAng="0" ptsTypes="AA">
                                      <p:cBhvr>
                                        <p:cTn id="64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-37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7511E-6 L -0.05087 -0.55332 " pathEditMode="relative" rAng="0" ptsTypes="AA">
                                      <p:cBhvr>
                                        <p:cTn id="66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277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9.39163E-7 L -0.3224 -0.08489 " pathEditMode="relative" rAng="0" ptsTypes="AA">
                                      <p:cBhvr>
                                        <p:cTn id="6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-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-0.13612 -0.39445 " pathEditMode="relative" rAng="0" ptsTypes="AA">
                                      <p:cBhvr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-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6" grpId="1"/>
      <p:bldP spid="14" grpId="0"/>
      <p:bldP spid="14" grpId="1"/>
      <p:bldP spid="16" grpId="0"/>
      <p:bldP spid="16" grpId="1"/>
      <p:bldP spid="32" grpId="0"/>
      <p:bldP spid="32" grpId="1"/>
      <p:bldP spid="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8271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000" b="1" dirty="0" smtClean="0">
                <a:solidFill>
                  <a:srgbClr val="C00000"/>
                </a:solidFill>
              </a:rPr>
              <a:t>Degrees </a:t>
            </a:r>
            <a:r>
              <a:rPr lang="nl-BE" sz="3000" b="1" i="1" dirty="0" smtClean="0">
                <a:solidFill>
                  <a:srgbClr val="C00000"/>
                </a:solidFill>
              </a:rPr>
              <a:t>p</a:t>
            </a:r>
            <a:r>
              <a:rPr lang="nl-BE" sz="3000" b="1" i="1" baseline="30000" dirty="0" smtClean="0">
                <a:solidFill>
                  <a:srgbClr val="C00000"/>
                </a:solidFill>
              </a:rPr>
              <a:t>k</a:t>
            </a:r>
            <a:r>
              <a:rPr lang="nl-BE" sz="3000" b="1" dirty="0" smtClean="0">
                <a:solidFill>
                  <a:srgbClr val="C00000"/>
                </a:solidFill>
              </a:rPr>
              <a:t>, 2</a:t>
            </a:r>
            <a:r>
              <a:rPr lang="nl-BE" sz="3000" b="1" i="1" dirty="0" smtClean="0">
                <a:solidFill>
                  <a:srgbClr val="C00000"/>
                </a:solidFill>
              </a:rPr>
              <a:t>p</a:t>
            </a:r>
            <a:r>
              <a:rPr lang="nl-BE" sz="3000" b="1" i="1" baseline="30000" dirty="0" smtClean="0">
                <a:solidFill>
                  <a:srgbClr val="C00000"/>
                </a:solidFill>
              </a:rPr>
              <a:t>k</a:t>
            </a:r>
            <a:r>
              <a:rPr lang="nl-BE" sz="3000" b="1" dirty="0" smtClean="0">
                <a:solidFill>
                  <a:srgbClr val="C00000"/>
                </a:solidFill>
              </a:rPr>
              <a:t>, 3</a:t>
            </a:r>
            <a:r>
              <a:rPr lang="nl-BE" sz="3000" b="1" i="1" dirty="0" smtClean="0">
                <a:solidFill>
                  <a:srgbClr val="C00000"/>
                </a:solidFill>
              </a:rPr>
              <a:t>p</a:t>
            </a:r>
            <a:r>
              <a:rPr lang="nl-BE" sz="3000" b="1" i="1" baseline="30000" dirty="0" smtClean="0">
                <a:solidFill>
                  <a:srgbClr val="C00000"/>
                </a:solidFill>
              </a:rPr>
              <a:t>k</a:t>
            </a:r>
            <a:r>
              <a:rPr lang="nl-BE" sz="3000" b="1" i="1" dirty="0" smtClean="0">
                <a:solidFill>
                  <a:srgbClr val="C00000"/>
                </a:solidFill>
              </a:rPr>
              <a:t>, ...</a:t>
            </a:r>
            <a:endParaRPr lang="nl-BE" sz="3000" b="1" dirty="0">
              <a:solidFill>
                <a:srgbClr val="C00000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558800" y="799213"/>
            <a:ext cx="8333680" cy="1721762"/>
            <a:chOff x="558800" y="799213"/>
            <a:chExt cx="8333680" cy="1721762"/>
          </a:xfrm>
        </p:grpSpPr>
        <p:sp>
          <p:nvSpPr>
            <p:cNvPr id="27" name="TextBox 26"/>
            <p:cNvSpPr txBox="1"/>
            <p:nvPr/>
          </p:nvSpPr>
          <p:spPr>
            <a:xfrm>
              <a:off x="827584" y="980728"/>
              <a:ext cx="80648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: still true that                       as soon as                    .</a:t>
              </a:r>
            </a:p>
          </p:txBody>
        </p:sp>
        <p:graphicFrame>
          <p:nvGraphicFramePr>
            <p:cNvPr id="60429" name="Object 13"/>
            <p:cNvGraphicFramePr>
              <a:graphicFrameLocks noChangeAspect="1"/>
            </p:cNvGraphicFramePr>
            <p:nvPr/>
          </p:nvGraphicFramePr>
          <p:xfrm>
            <a:off x="558800" y="968375"/>
            <a:ext cx="342900" cy="382588"/>
          </p:xfrm>
          <a:graphic>
            <a:graphicData uri="http://schemas.openxmlformats.org/presentationml/2006/ole">
              <p:oleObj spid="_x0000_s62466" name="Equation" r:id="rId4" imgW="203040" imgH="228600" progId="Equation.3">
                <p:embed/>
              </p:oleObj>
            </a:graphicData>
          </a:graphic>
        </p:graphicFrame>
        <p:graphicFrame>
          <p:nvGraphicFramePr>
            <p:cNvPr id="18" name="Object 3"/>
            <p:cNvGraphicFramePr>
              <a:graphicFrameLocks noChangeAspect="1"/>
            </p:cNvGraphicFramePr>
            <p:nvPr/>
          </p:nvGraphicFramePr>
          <p:xfrm>
            <a:off x="2424119" y="799213"/>
            <a:ext cx="1217613" cy="806450"/>
          </p:xfrm>
          <a:graphic>
            <a:graphicData uri="http://schemas.openxmlformats.org/presentationml/2006/ole">
              <p:oleObj spid="_x0000_s62473" name="Equation" r:id="rId5" imgW="723600" imgH="482400" progId="Equation.3">
                <p:embed/>
              </p:oleObj>
            </a:graphicData>
          </a:graphic>
        </p:graphicFrame>
        <p:graphicFrame>
          <p:nvGraphicFramePr>
            <p:cNvPr id="62477" name="Object 13"/>
            <p:cNvGraphicFramePr>
              <a:graphicFrameLocks noChangeAspect="1"/>
            </p:cNvGraphicFramePr>
            <p:nvPr/>
          </p:nvGraphicFramePr>
          <p:xfrm>
            <a:off x="755576" y="1628800"/>
            <a:ext cx="5437188" cy="892175"/>
          </p:xfrm>
          <a:graphic>
            <a:graphicData uri="http://schemas.openxmlformats.org/presentationml/2006/ole">
              <p:oleObj spid="_x0000_s62477" name="Equation" r:id="rId6" imgW="3225600" imgH="533160" progId="Equation.3">
                <p:embed/>
              </p:oleObj>
            </a:graphicData>
          </a:graphic>
        </p:graphicFrame>
        <p:graphicFrame>
          <p:nvGraphicFramePr>
            <p:cNvPr id="62478" name="Object 14"/>
            <p:cNvGraphicFramePr>
              <a:graphicFrameLocks noChangeAspect="1"/>
            </p:cNvGraphicFramePr>
            <p:nvPr/>
          </p:nvGraphicFramePr>
          <p:xfrm>
            <a:off x="4801545" y="1011800"/>
            <a:ext cx="1087437" cy="381000"/>
          </p:xfrm>
          <a:graphic>
            <a:graphicData uri="http://schemas.openxmlformats.org/presentationml/2006/ole">
              <p:oleObj spid="_x0000_s62478" name="Equation" r:id="rId7" imgW="647640" imgH="228600" progId="Equation.3">
                <p:embed/>
              </p:oleObj>
            </a:graphicData>
          </a:graphic>
        </p:graphicFrame>
        <p:sp>
          <p:nvSpPr>
            <p:cNvPr id="25" name="TextBox 24"/>
            <p:cNvSpPr txBox="1"/>
            <p:nvPr/>
          </p:nvSpPr>
          <p:spPr>
            <a:xfrm>
              <a:off x="6300192" y="1700808"/>
              <a:ext cx="25202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still gives the </a:t>
              </a:r>
            </a:p>
            <a:p>
              <a:r>
                <a:rPr lang="nl-BE" sz="2000" dirty="0" smtClean="0"/>
                <a:t>desired contradiction.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06400" y="2660251"/>
            <a:ext cx="8486080" cy="2228570"/>
            <a:chOff x="406400" y="2660251"/>
            <a:chExt cx="8486080" cy="2228570"/>
          </a:xfrm>
        </p:grpSpPr>
        <p:grpSp>
          <p:nvGrpSpPr>
            <p:cNvPr id="29" name="Group 28"/>
            <p:cNvGrpSpPr/>
            <p:nvPr/>
          </p:nvGrpSpPr>
          <p:grpSpPr>
            <a:xfrm>
              <a:off x="406400" y="2660251"/>
              <a:ext cx="8486080" cy="806450"/>
              <a:chOff x="406400" y="2660251"/>
              <a:chExt cx="8486080" cy="806450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827584" y="2852936"/>
                <a:ext cx="80648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BE" sz="2000" dirty="0" smtClean="0"/>
                  <a:t>: still true that                         as soon as                       , </a:t>
                </a:r>
                <a:r>
                  <a:rPr lang="nl-BE" sz="2000" b="1" dirty="0" smtClean="0">
                    <a:solidFill>
                      <a:srgbClr val="C00000"/>
                    </a:solidFill>
                  </a:rPr>
                  <a:t>unless when</a:t>
                </a:r>
                <a:r>
                  <a:rPr lang="nl-BE" sz="2000" dirty="0" smtClean="0"/>
                  <a:t>             .</a:t>
                </a:r>
              </a:p>
            </p:txBody>
          </p:sp>
          <p:graphicFrame>
            <p:nvGraphicFramePr>
              <p:cNvPr id="8" name="Object 13"/>
              <p:cNvGraphicFramePr>
                <a:graphicFrameLocks noChangeAspect="1"/>
              </p:cNvGraphicFramePr>
              <p:nvPr/>
            </p:nvGraphicFramePr>
            <p:xfrm>
              <a:off x="406400" y="2848695"/>
              <a:ext cx="471488" cy="382587"/>
            </p:xfrm>
            <a:graphic>
              <a:graphicData uri="http://schemas.openxmlformats.org/presentationml/2006/ole">
                <p:oleObj spid="_x0000_s62468" name="Equation" r:id="rId8" imgW="279360" imgH="228600" progId="Equation.3">
                  <p:embed/>
                </p:oleObj>
              </a:graphicData>
            </a:graphic>
          </p:graphicFrame>
          <p:graphicFrame>
            <p:nvGraphicFramePr>
              <p:cNvPr id="62479" name="Object 15"/>
              <p:cNvGraphicFramePr>
                <a:graphicFrameLocks noChangeAspect="1"/>
              </p:cNvGraphicFramePr>
              <p:nvPr/>
            </p:nvGraphicFramePr>
            <p:xfrm>
              <a:off x="2416978" y="2660251"/>
              <a:ext cx="1346200" cy="806450"/>
            </p:xfrm>
            <a:graphic>
              <a:graphicData uri="http://schemas.openxmlformats.org/presentationml/2006/ole">
                <p:oleObj spid="_x0000_s62479" name="Equation" r:id="rId9" imgW="799920" imgH="482400" progId="Equation.3">
                  <p:embed/>
                </p:oleObj>
              </a:graphicData>
            </a:graphic>
          </p:graphicFrame>
          <p:graphicFrame>
            <p:nvGraphicFramePr>
              <p:cNvPr id="62480" name="Object 16"/>
              <p:cNvGraphicFramePr>
                <a:graphicFrameLocks noChangeAspect="1"/>
              </p:cNvGraphicFramePr>
              <p:nvPr/>
            </p:nvGraphicFramePr>
            <p:xfrm>
              <a:off x="4939621" y="2877428"/>
              <a:ext cx="1216025" cy="381000"/>
            </p:xfrm>
            <a:graphic>
              <a:graphicData uri="http://schemas.openxmlformats.org/presentationml/2006/ole">
                <p:oleObj spid="_x0000_s62480" name="Equation" r:id="rId10" imgW="723600" imgH="228600" progId="Equation.3">
                  <p:embed/>
                </p:oleObj>
              </a:graphicData>
            </a:graphic>
          </p:graphicFrame>
          <p:graphicFrame>
            <p:nvGraphicFramePr>
              <p:cNvPr id="62481" name="Object 17"/>
              <p:cNvGraphicFramePr>
                <a:graphicFrameLocks noChangeAspect="1"/>
              </p:cNvGraphicFramePr>
              <p:nvPr/>
            </p:nvGraphicFramePr>
            <p:xfrm>
              <a:off x="7661580" y="2868111"/>
              <a:ext cx="704850" cy="381000"/>
            </p:xfrm>
            <a:graphic>
              <a:graphicData uri="http://schemas.openxmlformats.org/presentationml/2006/ole">
                <p:oleObj spid="_x0000_s62481" name="Equation" r:id="rId11" imgW="419040" imgH="228600" progId="Equation.3">
                  <p:embed/>
                </p:oleObj>
              </a:graphicData>
            </a:graphic>
          </p:graphicFrame>
        </p:grpSp>
        <p:graphicFrame>
          <p:nvGraphicFramePr>
            <p:cNvPr id="62482" name="Object 18"/>
            <p:cNvGraphicFramePr>
              <a:graphicFrameLocks noChangeAspect="1"/>
            </p:cNvGraphicFramePr>
            <p:nvPr/>
          </p:nvGraphicFramePr>
          <p:xfrm>
            <a:off x="755576" y="3501008"/>
            <a:ext cx="8091488" cy="892175"/>
          </p:xfrm>
          <a:graphic>
            <a:graphicData uri="http://schemas.openxmlformats.org/presentationml/2006/ole">
              <p:oleObj spid="_x0000_s62482" name="Equation" r:id="rId12" imgW="4800600" imgH="533160" progId="Equation.3">
                <p:embed/>
              </p:oleObj>
            </a:graphicData>
          </a:graphic>
        </p:graphicFrame>
        <p:grpSp>
          <p:nvGrpSpPr>
            <p:cNvPr id="31" name="Group 30"/>
            <p:cNvGrpSpPr/>
            <p:nvPr/>
          </p:nvGrpSpPr>
          <p:grpSpPr>
            <a:xfrm>
              <a:off x="683568" y="4437112"/>
              <a:ext cx="8078462" cy="451709"/>
              <a:chOff x="683568" y="4437112"/>
              <a:chExt cx="8078462" cy="451709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683568" y="4437112"/>
                <a:ext cx="784887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BE" sz="2000" dirty="0" smtClean="0"/>
                  <a:t>would still give the desired contradiction </a:t>
                </a:r>
                <a:r>
                  <a:rPr lang="nl-BE" sz="2000" b="1" dirty="0" smtClean="0">
                    <a:solidFill>
                      <a:srgbClr val="C00000"/>
                    </a:solidFill>
                  </a:rPr>
                  <a:t>if we would know that</a:t>
                </a:r>
              </a:p>
            </p:txBody>
          </p:sp>
          <p:graphicFrame>
            <p:nvGraphicFramePr>
              <p:cNvPr id="62483" name="Object 19"/>
              <p:cNvGraphicFramePr>
                <a:graphicFrameLocks noChangeAspect="1"/>
              </p:cNvGraphicFramePr>
              <p:nvPr/>
            </p:nvGraphicFramePr>
            <p:xfrm>
              <a:off x="7523780" y="4444321"/>
              <a:ext cx="1238250" cy="444500"/>
            </p:xfrm>
            <a:graphic>
              <a:graphicData uri="http://schemas.openxmlformats.org/presentationml/2006/ole">
                <p:oleObj spid="_x0000_s62483" name="Equation" r:id="rId13" imgW="736560" imgH="266400" progId="Equation.3">
                  <p:embed/>
                </p:oleObj>
              </a:graphicData>
            </a:graphic>
          </p:graphicFrame>
        </p:grpSp>
      </p:grpSp>
      <p:sp>
        <p:nvSpPr>
          <p:cNvPr id="32" name="TextBox 31"/>
          <p:cNvSpPr txBox="1"/>
          <p:nvPr/>
        </p:nvSpPr>
        <p:spPr>
          <a:xfrm>
            <a:off x="683568" y="4941168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But this we know! </a:t>
            </a:r>
          </a:p>
        </p:txBody>
      </p:sp>
      <p:graphicFrame>
        <p:nvGraphicFramePr>
          <p:cNvPr id="62489" name="Object 25"/>
          <p:cNvGraphicFramePr>
            <a:graphicFrameLocks noChangeAspect="1"/>
          </p:cNvGraphicFramePr>
          <p:nvPr/>
        </p:nvGraphicFramePr>
        <p:xfrm>
          <a:off x="7466056" y="6039425"/>
          <a:ext cx="1627187" cy="361950"/>
        </p:xfrm>
        <a:graphic>
          <a:graphicData uri="http://schemas.openxmlformats.org/presentationml/2006/ole">
            <p:oleObj spid="_x0000_s62489" name="Equation" r:id="rId14" imgW="965160" imgH="215640" progId="Equation.3">
              <p:embed/>
            </p:oleObj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2627784" y="4941168"/>
            <a:ext cx="5904656" cy="1480230"/>
            <a:chOff x="2627784" y="4941168"/>
            <a:chExt cx="5904656" cy="1480230"/>
          </a:xfrm>
        </p:grpSpPr>
        <p:sp>
          <p:nvSpPr>
            <p:cNvPr id="33" name="TextBox 32"/>
            <p:cNvSpPr txBox="1"/>
            <p:nvPr/>
          </p:nvSpPr>
          <p:spPr>
            <a:xfrm>
              <a:off x="2627784" y="4941168"/>
              <a:ext cx="56166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Idea: reduce           mod      to  </a:t>
              </a:r>
            </a:p>
          </p:txBody>
        </p:sp>
        <p:graphicFrame>
          <p:nvGraphicFramePr>
            <p:cNvPr id="62484" name="Object 20"/>
            <p:cNvGraphicFramePr>
              <a:graphicFrameLocks noChangeAspect="1"/>
            </p:cNvGraphicFramePr>
            <p:nvPr/>
          </p:nvGraphicFramePr>
          <p:xfrm>
            <a:off x="4030588" y="4989279"/>
            <a:ext cx="577850" cy="341313"/>
          </p:xfrm>
          <a:graphic>
            <a:graphicData uri="http://schemas.openxmlformats.org/presentationml/2006/ole">
              <p:oleObj spid="_x0000_s62484" name="Equation" r:id="rId15" imgW="342720" imgH="203040" progId="Equation.3">
                <p:embed/>
              </p:oleObj>
            </a:graphicData>
          </a:graphic>
        </p:graphicFrame>
        <p:graphicFrame>
          <p:nvGraphicFramePr>
            <p:cNvPr id="62485" name="Object 21"/>
            <p:cNvGraphicFramePr>
              <a:graphicFrameLocks noChangeAspect="1"/>
            </p:cNvGraphicFramePr>
            <p:nvPr/>
          </p:nvGraphicFramePr>
          <p:xfrm>
            <a:off x="5142153" y="5053193"/>
            <a:ext cx="257175" cy="277813"/>
          </p:xfrm>
          <a:graphic>
            <a:graphicData uri="http://schemas.openxmlformats.org/presentationml/2006/ole">
              <p:oleObj spid="_x0000_s62485" name="Equation" r:id="rId16" imgW="152280" imgH="164880" progId="Equation.3">
                <p:embed/>
              </p:oleObj>
            </a:graphicData>
          </a:graphic>
        </p:graphicFrame>
        <p:graphicFrame>
          <p:nvGraphicFramePr>
            <p:cNvPr id="62486" name="Object 22"/>
            <p:cNvGraphicFramePr>
              <a:graphicFrameLocks noChangeAspect="1"/>
            </p:cNvGraphicFramePr>
            <p:nvPr/>
          </p:nvGraphicFramePr>
          <p:xfrm>
            <a:off x="2890117" y="5312791"/>
            <a:ext cx="4497387" cy="806450"/>
          </p:xfrm>
          <a:graphic>
            <a:graphicData uri="http://schemas.openxmlformats.org/presentationml/2006/ole">
              <p:oleObj spid="_x0000_s62486" name="Equation" r:id="rId17" imgW="2666880" imgH="482400" progId="Equation.3">
                <p:embed/>
              </p:oleObj>
            </a:graphicData>
          </a:graphic>
        </p:graphicFrame>
        <p:sp>
          <p:nvSpPr>
            <p:cNvPr id="37" name="TextBox 36"/>
            <p:cNvSpPr txBox="1"/>
            <p:nvPr/>
          </p:nvSpPr>
          <p:spPr>
            <a:xfrm>
              <a:off x="4413960" y="5481280"/>
              <a:ext cx="792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with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27784" y="6021288"/>
              <a:ext cx="59046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Then                 satisfies CA conditions over  </a:t>
              </a:r>
            </a:p>
          </p:txBody>
        </p:sp>
        <p:graphicFrame>
          <p:nvGraphicFramePr>
            <p:cNvPr id="62487" name="Object 23"/>
            <p:cNvGraphicFramePr>
              <a:graphicFrameLocks noChangeAspect="1"/>
            </p:cNvGraphicFramePr>
            <p:nvPr/>
          </p:nvGraphicFramePr>
          <p:xfrm>
            <a:off x="3315036" y="6035421"/>
            <a:ext cx="835025" cy="382588"/>
          </p:xfrm>
          <a:graphic>
            <a:graphicData uri="http://schemas.openxmlformats.org/presentationml/2006/ole">
              <p:oleObj spid="_x0000_s62487" name="Equation" r:id="rId18" imgW="495000" imgH="228600" progId="Equation.3">
                <p:embed/>
              </p:oleObj>
            </a:graphicData>
          </a:graphic>
        </p:graphicFrame>
        <p:graphicFrame>
          <p:nvGraphicFramePr>
            <p:cNvPr id="62490" name="Object 26"/>
            <p:cNvGraphicFramePr>
              <a:graphicFrameLocks noChangeAspect="1"/>
            </p:cNvGraphicFramePr>
            <p:nvPr/>
          </p:nvGraphicFramePr>
          <p:xfrm>
            <a:off x="7103784" y="5998884"/>
            <a:ext cx="320675" cy="404812"/>
          </p:xfrm>
          <a:graphic>
            <a:graphicData uri="http://schemas.openxmlformats.org/presentationml/2006/ole">
              <p:oleObj spid="_x0000_s62490" name="Equation" r:id="rId19" imgW="190440" imgH="241200" progId="Equation.3">
                <p:embed/>
              </p:oleObj>
            </a:graphicData>
          </a:graphic>
        </p:graphicFrame>
      </p:grpSp>
      <p:grpSp>
        <p:nvGrpSpPr>
          <p:cNvPr id="51" name="Group 50"/>
          <p:cNvGrpSpPr/>
          <p:nvPr/>
        </p:nvGrpSpPr>
        <p:grpSpPr>
          <a:xfrm>
            <a:off x="323528" y="4653136"/>
            <a:ext cx="8568952" cy="1728192"/>
            <a:chOff x="395536" y="4653136"/>
            <a:chExt cx="8568952" cy="1728192"/>
          </a:xfrm>
        </p:grpSpPr>
        <p:sp>
          <p:nvSpPr>
            <p:cNvPr id="40" name="TextBox 39"/>
            <p:cNvSpPr txBox="1"/>
            <p:nvPr/>
          </p:nvSpPr>
          <p:spPr>
            <a:xfrm>
              <a:off x="395536" y="4653136"/>
              <a:ext cx="85689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Following the same line of thinking:</a:t>
              </a: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467544" y="5229200"/>
              <a:ext cx="8280920" cy="1152128"/>
              <a:chOff x="467544" y="1556792"/>
              <a:chExt cx="8280920" cy="1152128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575048" y="1628800"/>
                <a:ext cx="817341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BE" sz="2000" b="1" dirty="0" smtClean="0"/>
                  <a:t>Graf von Bothmer et al.:</a:t>
                </a:r>
                <a:r>
                  <a:rPr lang="nl-BE" sz="2000" dirty="0" smtClean="0"/>
                  <a:t> Let      be a prime number. If the Casas-Alvero conjecture holds in degree      over      , then it holds in degree          over      , for each non-negative integer     . </a:t>
                </a:r>
                <a:endParaRPr lang="nl-BE" sz="2000" b="1" dirty="0" smtClean="0"/>
              </a:p>
            </p:txBody>
          </p:sp>
          <p:graphicFrame>
            <p:nvGraphicFramePr>
              <p:cNvPr id="44" name="Object 26"/>
              <p:cNvGraphicFramePr>
                <a:graphicFrameLocks noChangeAspect="1"/>
              </p:cNvGraphicFramePr>
              <p:nvPr/>
            </p:nvGraphicFramePr>
            <p:xfrm>
              <a:off x="4253817" y="1920016"/>
              <a:ext cx="320675" cy="404812"/>
            </p:xfrm>
            <a:graphic>
              <a:graphicData uri="http://schemas.openxmlformats.org/presentationml/2006/ole">
                <p:oleObj spid="_x0000_s62491" name="Equation" r:id="rId20" imgW="190440" imgH="241200" progId="Equation.3">
                  <p:embed/>
                </p:oleObj>
              </a:graphicData>
            </a:graphic>
          </p:graphicFrame>
          <p:graphicFrame>
            <p:nvGraphicFramePr>
              <p:cNvPr id="45" name="Object 16"/>
              <p:cNvGraphicFramePr>
                <a:graphicFrameLocks noChangeAspect="1"/>
              </p:cNvGraphicFramePr>
              <p:nvPr/>
            </p:nvGraphicFramePr>
            <p:xfrm>
              <a:off x="3618281" y="1746613"/>
              <a:ext cx="255588" cy="277813"/>
            </p:xfrm>
            <a:graphic>
              <a:graphicData uri="http://schemas.openxmlformats.org/presentationml/2006/ole">
                <p:oleObj spid="_x0000_s62492" name="Equation" r:id="rId21" imgW="152280" imgH="164880" progId="Equation.3">
                  <p:embed/>
                </p:oleObj>
              </a:graphicData>
            </a:graphic>
          </p:graphicFrame>
          <p:graphicFrame>
            <p:nvGraphicFramePr>
              <p:cNvPr id="46" name="Object 17"/>
              <p:cNvGraphicFramePr>
                <a:graphicFrameLocks noChangeAspect="1"/>
              </p:cNvGraphicFramePr>
              <p:nvPr/>
            </p:nvGraphicFramePr>
            <p:xfrm>
              <a:off x="3463434" y="2041467"/>
              <a:ext cx="212725" cy="234950"/>
            </p:xfrm>
            <a:graphic>
              <a:graphicData uri="http://schemas.openxmlformats.org/presentationml/2006/ole">
                <p:oleObj spid="_x0000_s62493" name="Equation" r:id="rId22" imgW="126720" imgH="139680" progId="Equation.3">
                  <p:embed/>
                </p:oleObj>
              </a:graphicData>
            </a:graphic>
          </p:graphicFrame>
          <p:graphicFrame>
            <p:nvGraphicFramePr>
              <p:cNvPr id="47" name="Object 18"/>
              <p:cNvGraphicFramePr>
                <a:graphicFrameLocks noChangeAspect="1"/>
              </p:cNvGraphicFramePr>
              <p:nvPr/>
            </p:nvGraphicFramePr>
            <p:xfrm>
              <a:off x="7085112" y="1943253"/>
              <a:ext cx="425450" cy="385763"/>
            </p:xfrm>
            <a:graphic>
              <a:graphicData uri="http://schemas.openxmlformats.org/presentationml/2006/ole">
                <p:oleObj spid="_x0000_s62494" name="Equation" r:id="rId23" imgW="253800" imgH="228600" progId="Equation.3">
                  <p:embed/>
                </p:oleObj>
              </a:graphicData>
            </a:graphic>
          </p:graphicFrame>
          <p:graphicFrame>
            <p:nvGraphicFramePr>
              <p:cNvPr id="48" name="Object 19"/>
              <p:cNvGraphicFramePr>
                <a:graphicFrameLocks noChangeAspect="1"/>
              </p:cNvGraphicFramePr>
              <p:nvPr/>
            </p:nvGraphicFramePr>
            <p:xfrm>
              <a:off x="3769583" y="2289162"/>
              <a:ext cx="212725" cy="300037"/>
            </p:xfrm>
            <a:graphic>
              <a:graphicData uri="http://schemas.openxmlformats.org/presentationml/2006/ole">
                <p:oleObj spid="_x0000_s62495" name="Equation" r:id="rId24" imgW="126720" imgH="177480" progId="Equation.3">
                  <p:embed/>
                </p:oleObj>
              </a:graphicData>
            </a:graphic>
          </p:graphicFrame>
          <p:graphicFrame>
            <p:nvGraphicFramePr>
              <p:cNvPr id="49" name="Object 20"/>
              <p:cNvGraphicFramePr>
                <a:graphicFrameLocks noChangeAspect="1"/>
              </p:cNvGraphicFramePr>
              <p:nvPr/>
            </p:nvGraphicFramePr>
            <p:xfrm>
              <a:off x="8102278" y="1998416"/>
              <a:ext cx="255588" cy="298450"/>
            </p:xfrm>
            <a:graphic>
              <a:graphicData uri="http://schemas.openxmlformats.org/presentationml/2006/ole">
                <p:oleObj spid="_x0000_s62496" name="Equation" r:id="rId25" imgW="152280" imgH="177480" progId="Equation.3">
                  <p:embed/>
                </p:oleObj>
              </a:graphicData>
            </a:graphic>
          </p:graphicFrame>
          <p:sp>
            <p:nvSpPr>
              <p:cNvPr id="50" name="Rounded Rectangle 49"/>
              <p:cNvSpPr/>
              <p:nvPr/>
            </p:nvSpPr>
            <p:spPr>
              <a:xfrm>
                <a:off x="467544" y="1556792"/>
                <a:ext cx="8136904" cy="1152128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</p:grpSp>
      </p:grpSp>
      <p:sp>
        <p:nvSpPr>
          <p:cNvPr id="52" name="TextBox 51"/>
          <p:cNvSpPr txBox="1"/>
          <p:nvPr/>
        </p:nvSpPr>
        <p:spPr>
          <a:xfrm>
            <a:off x="0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INTRO</a:t>
            </a:r>
            <a:endParaRPr lang="nl-B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660232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GRÖBNER BASES</a:t>
            </a:r>
            <a:endParaRPr lang="nl-B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03848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i="1" dirty="0" smtClean="0">
                <a:solidFill>
                  <a:srgbClr val="C00000"/>
                </a:solidFill>
              </a:rPr>
              <a:t>p</a:t>
            </a:r>
            <a:r>
              <a:rPr lang="nl-BE" sz="1200" b="1" dirty="0" smtClean="0">
                <a:solidFill>
                  <a:srgbClr val="C00000"/>
                </a:solidFill>
              </a:rPr>
              <a:t>-ADIC METHODS</a:t>
            </a:r>
            <a:endParaRPr lang="nl-BE" sz="1200" b="1" i="1" dirty="0">
              <a:solidFill>
                <a:srgbClr val="C00000"/>
              </a:solidFill>
            </a:endParaRPr>
          </a:p>
        </p:txBody>
      </p:sp>
      <p:grpSp>
        <p:nvGrpSpPr>
          <p:cNvPr id="147" name="Group 146"/>
          <p:cNvGrpSpPr/>
          <p:nvPr/>
        </p:nvGrpSpPr>
        <p:grpSpPr>
          <a:xfrm>
            <a:off x="2136359" y="4170028"/>
            <a:ext cx="5544616" cy="1231900"/>
            <a:chOff x="2051720" y="2708920"/>
            <a:chExt cx="5544616" cy="1231900"/>
          </a:xfrm>
        </p:grpSpPr>
        <p:sp>
          <p:nvSpPr>
            <p:cNvPr id="148" name="TextBox 147"/>
            <p:cNvSpPr txBox="1"/>
            <p:nvPr/>
          </p:nvSpPr>
          <p:spPr>
            <a:xfrm>
              <a:off x="2051720" y="2708920"/>
              <a:ext cx="55446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Counterexample:</a:t>
              </a:r>
            </a:p>
          </p:txBody>
        </p:sp>
        <p:graphicFrame>
          <p:nvGraphicFramePr>
            <p:cNvPr id="149" name="Object 2"/>
            <p:cNvGraphicFramePr>
              <a:graphicFrameLocks noChangeAspect="1"/>
            </p:cNvGraphicFramePr>
            <p:nvPr/>
          </p:nvGraphicFramePr>
          <p:xfrm>
            <a:off x="4067944" y="2708920"/>
            <a:ext cx="2370137" cy="1231900"/>
          </p:xfrm>
          <a:graphic>
            <a:graphicData uri="http://schemas.openxmlformats.org/presentationml/2006/ole">
              <p:oleObj spid="_x0000_s62542" name="Equation" r:id="rId26" imgW="1409400" imgH="736560" progId="Equation.3">
                <p:embed/>
              </p:oleObj>
            </a:graphicData>
          </a:graphic>
        </p:graphicFrame>
      </p:grpSp>
      <p:grpSp>
        <p:nvGrpSpPr>
          <p:cNvPr id="150" name="Group 149"/>
          <p:cNvGrpSpPr/>
          <p:nvPr/>
        </p:nvGrpSpPr>
        <p:grpSpPr>
          <a:xfrm>
            <a:off x="336159" y="2996952"/>
            <a:ext cx="8568952" cy="400110"/>
            <a:chOff x="251520" y="2673828"/>
            <a:chExt cx="8568952" cy="400110"/>
          </a:xfrm>
        </p:grpSpPr>
        <p:sp>
          <p:nvSpPr>
            <p:cNvPr id="151" name="TextBox 150"/>
            <p:cNvSpPr txBox="1"/>
            <p:nvPr/>
          </p:nvSpPr>
          <p:spPr>
            <a:xfrm>
              <a:off x="251520" y="2673828"/>
              <a:ext cx="85689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If           , the Casas-Alvero conjecture is true over any field.</a:t>
              </a:r>
            </a:p>
          </p:txBody>
        </p:sp>
        <p:graphicFrame>
          <p:nvGraphicFramePr>
            <p:cNvPr id="152" name="Object 5"/>
            <p:cNvGraphicFramePr>
              <a:graphicFrameLocks noChangeAspect="1"/>
            </p:cNvGraphicFramePr>
            <p:nvPr/>
          </p:nvGraphicFramePr>
          <p:xfrm>
            <a:off x="520700" y="2715078"/>
            <a:ext cx="596900" cy="298450"/>
          </p:xfrm>
          <a:graphic>
            <a:graphicData uri="http://schemas.openxmlformats.org/presentationml/2006/ole">
              <p:oleObj spid="_x0000_s62543" name="Equation" r:id="rId27" imgW="355320" imgH="177480" progId="Equation.3">
                <p:embed/>
              </p:oleObj>
            </a:graphicData>
          </a:graphic>
        </p:graphicFrame>
      </p:grpSp>
      <p:grpSp>
        <p:nvGrpSpPr>
          <p:cNvPr id="153" name="Group 152"/>
          <p:cNvGrpSpPr/>
          <p:nvPr/>
        </p:nvGrpSpPr>
        <p:grpSpPr>
          <a:xfrm>
            <a:off x="336159" y="3702888"/>
            <a:ext cx="8568952" cy="400110"/>
            <a:chOff x="251520" y="3177884"/>
            <a:chExt cx="8568952" cy="400110"/>
          </a:xfrm>
        </p:grpSpPr>
        <p:sp>
          <p:nvSpPr>
            <p:cNvPr id="154" name="TextBox 153"/>
            <p:cNvSpPr txBox="1"/>
            <p:nvPr/>
          </p:nvSpPr>
          <p:spPr>
            <a:xfrm>
              <a:off x="251520" y="3177884"/>
              <a:ext cx="85689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If           , the Casas-Alvero conjecture is true over any field </a:t>
              </a:r>
              <a:r>
                <a:rPr lang="nl-BE" sz="2000" b="1" dirty="0" smtClean="0">
                  <a:solidFill>
                    <a:srgbClr val="C00000"/>
                  </a:solidFill>
                </a:rPr>
                <a:t>of characteristic not 2</a:t>
              </a:r>
              <a:r>
                <a:rPr lang="nl-BE" sz="2000" dirty="0" smtClean="0"/>
                <a:t>.</a:t>
              </a:r>
            </a:p>
          </p:txBody>
        </p:sp>
        <p:graphicFrame>
          <p:nvGraphicFramePr>
            <p:cNvPr id="155" name="Object 6"/>
            <p:cNvGraphicFramePr>
              <a:graphicFrameLocks noChangeAspect="1"/>
            </p:cNvGraphicFramePr>
            <p:nvPr/>
          </p:nvGraphicFramePr>
          <p:xfrm>
            <a:off x="534988" y="3219903"/>
            <a:ext cx="576262" cy="298450"/>
          </p:xfrm>
          <a:graphic>
            <a:graphicData uri="http://schemas.openxmlformats.org/presentationml/2006/ole">
              <p:oleObj spid="_x0000_s62544" name="Equation" r:id="rId28" imgW="342720" imgH="177480" progId="Equation.3">
                <p:embed/>
              </p:oleObj>
            </a:graphicData>
          </a:graphic>
        </p:graphicFrame>
      </p:grpSp>
      <p:grpSp>
        <p:nvGrpSpPr>
          <p:cNvPr id="156" name="Group 155"/>
          <p:cNvGrpSpPr/>
          <p:nvPr/>
        </p:nvGrpSpPr>
        <p:grpSpPr>
          <a:xfrm>
            <a:off x="358398" y="5696116"/>
            <a:ext cx="8568952" cy="707886"/>
            <a:chOff x="323528" y="5661248"/>
            <a:chExt cx="8568952" cy="707886"/>
          </a:xfrm>
        </p:grpSpPr>
        <p:sp>
          <p:nvSpPr>
            <p:cNvPr id="157" name="TextBox 156"/>
            <p:cNvSpPr txBox="1"/>
            <p:nvPr/>
          </p:nvSpPr>
          <p:spPr>
            <a:xfrm>
              <a:off x="323528" y="5661248"/>
              <a:ext cx="85689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The list of bad     ‘s can be computed using a </a:t>
              </a:r>
              <a:r>
                <a:rPr lang="nl-BE" sz="2000" b="1" dirty="0" smtClean="0">
                  <a:solidFill>
                    <a:srgbClr val="C00000"/>
                  </a:solidFill>
                </a:rPr>
                <a:t>Gröbner basis computation</a:t>
              </a:r>
              <a:r>
                <a:rPr lang="nl-BE" sz="2000" dirty="0" smtClean="0"/>
                <a:t> and </a:t>
              </a:r>
              <a:r>
                <a:rPr lang="nl-BE" sz="2000" b="1" dirty="0" smtClean="0">
                  <a:solidFill>
                    <a:srgbClr val="C00000"/>
                  </a:solidFill>
                </a:rPr>
                <a:t>integer factorization</a:t>
              </a:r>
              <a:r>
                <a:rPr lang="nl-BE" sz="2000" dirty="0" smtClean="0"/>
                <a:t>. Feasible up to           .</a:t>
              </a:r>
            </a:p>
          </p:txBody>
        </p:sp>
        <p:graphicFrame>
          <p:nvGraphicFramePr>
            <p:cNvPr id="158" name="Object 4"/>
            <p:cNvGraphicFramePr>
              <a:graphicFrameLocks noChangeAspect="1"/>
            </p:cNvGraphicFramePr>
            <p:nvPr/>
          </p:nvGraphicFramePr>
          <p:xfrm>
            <a:off x="4164068" y="6021624"/>
            <a:ext cx="598487" cy="298450"/>
          </p:xfrm>
          <a:graphic>
            <a:graphicData uri="http://schemas.openxmlformats.org/presentationml/2006/ole">
              <p:oleObj spid="_x0000_s62545" name="Equation" r:id="rId29" imgW="355320" imgH="177480" progId="Equation.3">
                <p:embed/>
              </p:oleObj>
            </a:graphicData>
          </a:graphic>
        </p:graphicFrame>
        <p:graphicFrame>
          <p:nvGraphicFramePr>
            <p:cNvPr id="159" name="Object 11"/>
            <p:cNvGraphicFramePr>
              <a:graphicFrameLocks noChangeAspect="1"/>
            </p:cNvGraphicFramePr>
            <p:nvPr/>
          </p:nvGraphicFramePr>
          <p:xfrm>
            <a:off x="1911190" y="5781852"/>
            <a:ext cx="255588" cy="276225"/>
          </p:xfrm>
          <a:graphic>
            <a:graphicData uri="http://schemas.openxmlformats.org/presentationml/2006/ole">
              <p:oleObj spid="_x0000_s62546" name="Equation" r:id="rId30" imgW="152280" imgH="1648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96296E-6 L 3.05556E-6 -0.26041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15224E-6 L -3.05556E-6 -0.28089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56409E-6 L 5E-6 -0.27788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75706E-6 L -1.94444E-6 -0.28088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02405E-6 L -3.05556E-6 -0.54532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2" grpId="1"/>
      <p:bldP spid="32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395536" y="2636912"/>
            <a:ext cx="8425060" cy="4032448"/>
            <a:chOff x="395412" y="2276872"/>
            <a:chExt cx="8425060" cy="4032448"/>
          </a:xfrm>
        </p:grpSpPr>
        <p:graphicFrame>
          <p:nvGraphicFramePr>
            <p:cNvPr id="58" name="Object 2"/>
            <p:cNvGraphicFramePr>
              <a:graphicFrameLocks noChangeAspect="1"/>
            </p:cNvGraphicFramePr>
            <p:nvPr/>
          </p:nvGraphicFramePr>
          <p:xfrm>
            <a:off x="395412" y="2420169"/>
            <a:ext cx="5180012" cy="765175"/>
          </p:xfrm>
          <a:graphic>
            <a:graphicData uri="http://schemas.openxmlformats.org/presentationml/2006/ole">
              <p:oleObj spid="_x0000_s67612" name="Equation" r:id="rId4" imgW="3073320" imgH="457200" progId="Equation.3">
                <p:embed/>
              </p:oleObj>
            </a:graphicData>
          </a:graphic>
        </p:graphicFrame>
        <p:cxnSp>
          <p:nvCxnSpPr>
            <p:cNvPr id="59" name="Straight Connector 58"/>
            <p:cNvCxnSpPr/>
            <p:nvPr/>
          </p:nvCxnSpPr>
          <p:spPr>
            <a:xfrm>
              <a:off x="5796136" y="2276872"/>
              <a:ext cx="0" cy="40324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5796136" y="3140968"/>
              <a:ext cx="30243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1" name="Object 3"/>
            <p:cNvGraphicFramePr>
              <a:graphicFrameLocks noChangeAspect="1"/>
            </p:cNvGraphicFramePr>
            <p:nvPr/>
          </p:nvGraphicFramePr>
          <p:xfrm>
            <a:off x="6012160" y="2636912"/>
            <a:ext cx="514350" cy="296862"/>
          </p:xfrm>
          <a:graphic>
            <a:graphicData uri="http://schemas.openxmlformats.org/presentationml/2006/ole">
              <p:oleObj spid="_x0000_s67613" name="Equation" r:id="rId5" imgW="304560" imgH="177480" progId="Equation.3">
                <p:embed/>
              </p:oleObj>
            </a:graphicData>
          </a:graphic>
        </p:graphicFrame>
      </p:grpSp>
      <p:sp>
        <p:nvSpPr>
          <p:cNvPr id="3" name="TextBox 2"/>
          <p:cNvSpPr txBox="1"/>
          <p:nvPr/>
        </p:nvSpPr>
        <p:spPr>
          <a:xfrm>
            <a:off x="0" y="28271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000" b="1" dirty="0" smtClean="0">
                <a:solidFill>
                  <a:srgbClr val="C00000"/>
                </a:solidFill>
              </a:rPr>
              <a:t>Constraints in degree </a:t>
            </a:r>
            <a:r>
              <a:rPr lang="nl-BE" sz="3000" b="1" i="1" dirty="0" smtClean="0">
                <a:solidFill>
                  <a:srgbClr val="C00000"/>
                </a:solidFill>
              </a:rPr>
              <a:t>p </a:t>
            </a:r>
            <a:r>
              <a:rPr lang="nl-BE" sz="3000" b="1" dirty="0" smtClean="0">
                <a:solidFill>
                  <a:srgbClr val="C00000"/>
                </a:solidFill>
              </a:rPr>
              <a:t>+ 1</a:t>
            </a:r>
            <a:endParaRPr lang="nl-BE" sz="30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INTRO</a:t>
            </a:r>
            <a:endParaRPr lang="nl-B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60232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GRÖBNER BASES</a:t>
            </a:r>
            <a:endParaRPr lang="nl-B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03848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i="1" dirty="0" smtClean="0">
                <a:solidFill>
                  <a:srgbClr val="C00000"/>
                </a:solidFill>
              </a:rPr>
              <a:t>p</a:t>
            </a:r>
            <a:r>
              <a:rPr lang="nl-BE" sz="1200" b="1" dirty="0" smtClean="0">
                <a:solidFill>
                  <a:srgbClr val="C00000"/>
                </a:solidFill>
              </a:rPr>
              <a:t>-ADIC METHODS</a:t>
            </a:r>
            <a:endParaRPr lang="nl-BE" sz="1200" b="1" i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908720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Same normalization: let </a:t>
            </a:r>
            <a:endParaRPr lang="nl-BE" sz="2000" i="1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698500" y="1412875"/>
          <a:ext cx="7745413" cy="765175"/>
        </p:xfrm>
        <a:graphic>
          <a:graphicData uri="http://schemas.openxmlformats.org/presentationml/2006/ole">
            <p:oleObj spid="_x0000_s67585" name="Equation" r:id="rId6" imgW="4597200" imgH="4572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520" y="2204864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be a counterexample, where we may assume                                             . </a:t>
            </a:r>
            <a:endParaRPr lang="nl-BE" sz="2000" i="1" dirty="0"/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5011841" y="2213303"/>
          <a:ext cx="2568575" cy="425450"/>
        </p:xfrm>
        <a:graphic>
          <a:graphicData uri="http://schemas.openxmlformats.org/presentationml/2006/ole">
            <p:oleObj spid="_x0000_s67586" name="Equation" r:id="rId7" imgW="1523880" imgH="253800" progId="Equation.3">
              <p:embed/>
            </p:oleObj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251520" y="2708920"/>
            <a:ext cx="6840760" cy="422433"/>
            <a:chOff x="1691680" y="3717032"/>
            <a:chExt cx="6840760" cy="422433"/>
          </a:xfrm>
        </p:grpSpPr>
        <p:sp>
          <p:nvSpPr>
            <p:cNvPr id="14" name="TextBox 13"/>
            <p:cNvSpPr txBox="1"/>
            <p:nvPr/>
          </p:nvSpPr>
          <p:spPr>
            <a:xfrm>
              <a:off x="1691680" y="3717032"/>
              <a:ext cx="6840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As before, we obtain that all            ‘s are non-negative.</a:t>
              </a:r>
              <a:endParaRPr lang="nl-BE" sz="2000" i="1" dirty="0"/>
            </a:p>
          </p:txBody>
        </p:sp>
        <p:graphicFrame>
          <p:nvGraphicFramePr>
            <p:cNvPr id="15" name="Object 5"/>
            <p:cNvGraphicFramePr>
              <a:graphicFrameLocks noChangeAspect="1"/>
            </p:cNvGraphicFramePr>
            <p:nvPr/>
          </p:nvGraphicFramePr>
          <p:xfrm>
            <a:off x="4720686" y="3734653"/>
            <a:ext cx="687387" cy="404812"/>
          </p:xfrm>
          <a:graphic>
            <a:graphicData uri="http://schemas.openxmlformats.org/presentationml/2006/ole">
              <p:oleObj spid="_x0000_s67587" name="Equation" r:id="rId8" imgW="406080" imgH="241200" progId="Equation.3">
                <p:embed/>
              </p:oleObj>
            </a:graphicData>
          </a:graphic>
        </p:graphicFrame>
      </p:grpSp>
      <p:grpSp>
        <p:nvGrpSpPr>
          <p:cNvPr id="24" name="Group 23"/>
          <p:cNvGrpSpPr/>
          <p:nvPr/>
        </p:nvGrpSpPr>
        <p:grpSpPr>
          <a:xfrm>
            <a:off x="251520" y="3068960"/>
            <a:ext cx="8177461" cy="1696254"/>
            <a:chOff x="251520" y="3212976"/>
            <a:chExt cx="8177461" cy="1696254"/>
          </a:xfrm>
        </p:grpSpPr>
        <p:sp>
          <p:nvSpPr>
            <p:cNvPr id="17" name="TextBox 16"/>
            <p:cNvSpPr txBox="1"/>
            <p:nvPr/>
          </p:nvSpPr>
          <p:spPr>
            <a:xfrm>
              <a:off x="251520" y="3212976"/>
              <a:ext cx="6840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In addition:</a:t>
              </a:r>
              <a:endParaRPr lang="nl-BE" sz="2000" i="1" dirty="0"/>
            </a:p>
          </p:txBody>
        </p:sp>
        <p:graphicFrame>
          <p:nvGraphicFramePr>
            <p:cNvPr id="67589" name="Object 5"/>
            <p:cNvGraphicFramePr>
              <a:graphicFrameLocks noChangeAspect="1"/>
            </p:cNvGraphicFramePr>
            <p:nvPr/>
          </p:nvGraphicFramePr>
          <p:xfrm>
            <a:off x="683568" y="3717032"/>
            <a:ext cx="7745413" cy="765175"/>
          </p:xfrm>
          <a:graphic>
            <a:graphicData uri="http://schemas.openxmlformats.org/presentationml/2006/ole">
              <p:oleObj spid="_x0000_s67589" name="Equation" r:id="rId9" imgW="4597200" imgH="457200" progId="Equation.3">
                <p:embed/>
              </p:oleObj>
            </a:graphicData>
          </a:graphic>
        </p:graphicFrame>
        <p:sp>
          <p:nvSpPr>
            <p:cNvPr id="20" name="TextBox 19"/>
            <p:cNvSpPr txBox="1"/>
            <p:nvPr/>
          </p:nvSpPr>
          <p:spPr>
            <a:xfrm>
              <a:off x="251520" y="4509120"/>
              <a:ext cx="6840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implies                    .</a:t>
              </a:r>
              <a:endParaRPr lang="nl-BE" sz="2000" i="1" dirty="0"/>
            </a:p>
          </p:txBody>
        </p:sp>
      </p:grpSp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1155700" y="4389884"/>
          <a:ext cx="1069975" cy="404813"/>
        </p:xfrm>
        <a:graphic>
          <a:graphicData uri="http://schemas.openxmlformats.org/presentationml/2006/ole">
            <p:oleObj spid="_x0000_s67590" name="Equation" r:id="rId10" imgW="634680" imgH="241200" progId="Equation.3">
              <p:embed/>
            </p:oleObj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251520" y="4869160"/>
            <a:ext cx="8892480" cy="1480230"/>
            <a:chOff x="251520" y="4869160"/>
            <a:chExt cx="8892480" cy="1480230"/>
          </a:xfrm>
        </p:grpSpPr>
        <p:sp>
          <p:nvSpPr>
            <p:cNvPr id="25" name="TextBox 24"/>
            <p:cNvSpPr txBox="1"/>
            <p:nvPr/>
          </p:nvSpPr>
          <p:spPr>
            <a:xfrm>
              <a:off x="2927318" y="5946683"/>
              <a:ext cx="62166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We may assume                (via                                                 ).</a:t>
              </a:r>
              <a:endParaRPr lang="nl-BE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1520" y="4869160"/>
              <a:ext cx="6840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Note that</a:t>
              </a:r>
              <a:endParaRPr lang="nl-BE" sz="2000" dirty="0"/>
            </a:p>
          </p:txBody>
        </p:sp>
        <p:graphicFrame>
          <p:nvGraphicFramePr>
            <p:cNvPr id="67591" name="Object 7"/>
            <p:cNvGraphicFramePr>
              <a:graphicFrameLocks noChangeAspect="1"/>
            </p:cNvGraphicFramePr>
            <p:nvPr/>
          </p:nvGraphicFramePr>
          <p:xfrm>
            <a:off x="1979712" y="5157192"/>
            <a:ext cx="5070475" cy="765175"/>
          </p:xfrm>
          <a:graphic>
            <a:graphicData uri="http://schemas.openxmlformats.org/presentationml/2006/ole">
              <p:oleObj spid="_x0000_s67591" name="Equation" r:id="rId11" imgW="3009600" imgH="457200" progId="Equation.3">
                <p:embed/>
              </p:oleObj>
            </a:graphicData>
          </a:graphic>
        </p:graphicFrame>
        <p:sp>
          <p:nvSpPr>
            <p:cNvPr id="21" name="TextBox 20"/>
            <p:cNvSpPr txBox="1"/>
            <p:nvPr/>
          </p:nvSpPr>
          <p:spPr>
            <a:xfrm>
              <a:off x="251520" y="5949280"/>
              <a:ext cx="6840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so         is a root of           .</a:t>
              </a:r>
              <a:endParaRPr lang="nl-BE" sz="2000" dirty="0"/>
            </a:p>
          </p:txBody>
        </p:sp>
        <p:graphicFrame>
          <p:nvGraphicFramePr>
            <p:cNvPr id="22" name="Object 5"/>
            <p:cNvGraphicFramePr>
              <a:graphicFrameLocks noChangeAspect="1"/>
            </p:cNvGraphicFramePr>
            <p:nvPr/>
          </p:nvGraphicFramePr>
          <p:xfrm>
            <a:off x="597296" y="5972704"/>
            <a:ext cx="450850" cy="361950"/>
          </p:xfrm>
          <a:graphic>
            <a:graphicData uri="http://schemas.openxmlformats.org/presentationml/2006/ole">
              <p:oleObj spid="_x0000_s67592" name="Equation" r:id="rId12" imgW="266400" imgH="215640" progId="Equation.3">
                <p:embed/>
              </p:oleObj>
            </a:graphicData>
          </a:graphic>
        </p:graphicFrame>
        <p:graphicFrame>
          <p:nvGraphicFramePr>
            <p:cNvPr id="23" name="Object 5"/>
            <p:cNvGraphicFramePr>
              <a:graphicFrameLocks noChangeAspect="1"/>
            </p:cNvGraphicFramePr>
            <p:nvPr/>
          </p:nvGraphicFramePr>
          <p:xfrm>
            <a:off x="2239045" y="5992912"/>
            <a:ext cx="577850" cy="341313"/>
          </p:xfrm>
          <a:graphic>
            <a:graphicData uri="http://schemas.openxmlformats.org/presentationml/2006/ole">
              <p:oleObj spid="_x0000_s67593" name="Equation" r:id="rId13" imgW="342720" imgH="203040" progId="Equation.3">
                <p:embed/>
              </p:oleObj>
            </a:graphicData>
          </a:graphic>
        </p:graphicFrame>
        <p:graphicFrame>
          <p:nvGraphicFramePr>
            <p:cNvPr id="67594" name="Object 10"/>
            <p:cNvGraphicFramePr>
              <a:graphicFrameLocks noChangeAspect="1"/>
            </p:cNvGraphicFramePr>
            <p:nvPr/>
          </p:nvGraphicFramePr>
          <p:xfrm>
            <a:off x="6027383" y="5960351"/>
            <a:ext cx="2760662" cy="382588"/>
          </p:xfrm>
          <a:graphic>
            <a:graphicData uri="http://schemas.openxmlformats.org/presentationml/2006/ole">
              <p:oleObj spid="_x0000_s67594" name="Equation" r:id="rId14" imgW="1638000" imgH="228600" progId="Equation.3">
                <p:embed/>
              </p:oleObj>
            </a:graphicData>
          </a:graphic>
        </p:graphicFrame>
        <p:graphicFrame>
          <p:nvGraphicFramePr>
            <p:cNvPr id="67595" name="Object 11"/>
            <p:cNvGraphicFramePr>
              <a:graphicFrameLocks noChangeAspect="1"/>
            </p:cNvGraphicFramePr>
            <p:nvPr/>
          </p:nvGraphicFramePr>
          <p:xfrm>
            <a:off x="4760566" y="5973676"/>
            <a:ext cx="790575" cy="363537"/>
          </p:xfrm>
          <a:graphic>
            <a:graphicData uri="http://schemas.openxmlformats.org/presentationml/2006/ole">
              <p:oleObj spid="_x0000_s67595" name="Equation" r:id="rId15" imgW="469800" imgH="215640" progId="Equation.3">
                <p:embed/>
              </p:oleObj>
            </a:graphicData>
          </a:graphic>
        </p:graphicFrame>
      </p:grpSp>
      <p:graphicFrame>
        <p:nvGraphicFramePr>
          <p:cNvPr id="67596" name="Object 12"/>
          <p:cNvGraphicFramePr>
            <a:graphicFrameLocks noChangeAspect="1"/>
          </p:cNvGraphicFramePr>
          <p:nvPr/>
        </p:nvGraphicFramePr>
        <p:xfrm>
          <a:off x="890174" y="1411959"/>
          <a:ext cx="7553325" cy="765175"/>
        </p:xfrm>
        <a:graphic>
          <a:graphicData uri="http://schemas.openxmlformats.org/presentationml/2006/ole">
            <p:oleObj spid="_x0000_s67596" name="Equation" r:id="rId16" imgW="4483080" imgH="457200" progId="Equation.3">
              <p:embed/>
            </p:oleObj>
          </a:graphicData>
        </a:graphic>
      </p:graphicFrame>
      <p:graphicFrame>
        <p:nvGraphicFramePr>
          <p:cNvPr id="30" name="Object 11"/>
          <p:cNvGraphicFramePr>
            <a:graphicFrameLocks noChangeAspect="1"/>
          </p:cNvGraphicFramePr>
          <p:nvPr/>
        </p:nvGraphicFramePr>
        <p:xfrm>
          <a:off x="273338" y="2253327"/>
          <a:ext cx="896937" cy="342900"/>
        </p:xfrm>
        <a:graphic>
          <a:graphicData uri="http://schemas.openxmlformats.org/presentationml/2006/ole">
            <p:oleObj spid="_x0000_s67597" name="Equation" r:id="rId17" imgW="533160" imgH="203040" progId="Equation.3">
              <p:embed/>
            </p:oleObj>
          </a:graphicData>
        </a:graphic>
      </p:graphicFrame>
      <p:graphicFrame>
        <p:nvGraphicFramePr>
          <p:cNvPr id="62" name="Object 4"/>
          <p:cNvGraphicFramePr>
            <a:graphicFrameLocks noChangeAspect="1"/>
          </p:cNvGraphicFramePr>
          <p:nvPr/>
        </p:nvGraphicFramePr>
        <p:xfrm>
          <a:off x="6012284" y="3645024"/>
          <a:ext cx="320675" cy="341312"/>
        </p:xfrm>
        <a:graphic>
          <a:graphicData uri="http://schemas.openxmlformats.org/presentationml/2006/ole">
            <p:oleObj spid="_x0000_s67614" name="Equation" r:id="rId18" imgW="190440" imgH="203040" progId="Equation.3">
              <p:embed/>
            </p:oleObj>
          </a:graphicData>
        </a:graphic>
      </p:graphicFrame>
      <p:graphicFrame>
        <p:nvGraphicFramePr>
          <p:cNvPr id="63" name="Object 5"/>
          <p:cNvGraphicFramePr>
            <a:graphicFrameLocks noChangeAspect="1"/>
          </p:cNvGraphicFramePr>
          <p:nvPr/>
        </p:nvGraphicFramePr>
        <p:xfrm>
          <a:off x="395660" y="3573016"/>
          <a:ext cx="1666875" cy="341312"/>
        </p:xfrm>
        <a:graphic>
          <a:graphicData uri="http://schemas.openxmlformats.org/presentationml/2006/ole">
            <p:oleObj spid="_x0000_s67615" name="Equation" r:id="rId19" imgW="990360" imgH="203040" progId="Equation.3">
              <p:embed/>
            </p:oleObj>
          </a:graphicData>
        </a:graphic>
      </p:graphicFrame>
      <p:grpSp>
        <p:nvGrpSpPr>
          <p:cNvPr id="64" name="Group 63"/>
          <p:cNvGrpSpPr/>
          <p:nvPr/>
        </p:nvGrpSpPr>
        <p:grpSpPr>
          <a:xfrm>
            <a:off x="395660" y="4005064"/>
            <a:ext cx="5169565" cy="789669"/>
            <a:chOff x="395536" y="3645024"/>
            <a:chExt cx="5169565" cy="789669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395536" y="3645024"/>
              <a:ext cx="165618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6" name="Object 7"/>
            <p:cNvGraphicFramePr>
              <a:graphicFrameLocks noChangeAspect="1"/>
            </p:cNvGraphicFramePr>
            <p:nvPr/>
          </p:nvGraphicFramePr>
          <p:xfrm>
            <a:off x="1389976" y="3669518"/>
            <a:ext cx="4175125" cy="765175"/>
          </p:xfrm>
          <a:graphic>
            <a:graphicData uri="http://schemas.openxmlformats.org/presentationml/2006/ole">
              <p:oleObj spid="_x0000_s67616" name="Equation" r:id="rId20" imgW="2476440" imgH="457200" progId="Equation.3">
                <p:embed/>
              </p:oleObj>
            </a:graphicData>
          </a:graphic>
        </p:graphicFrame>
      </p:grpSp>
      <p:graphicFrame>
        <p:nvGraphicFramePr>
          <p:cNvPr id="67" name="Object 8"/>
          <p:cNvGraphicFramePr>
            <a:graphicFrameLocks noChangeAspect="1"/>
          </p:cNvGraphicFramePr>
          <p:nvPr/>
        </p:nvGraphicFramePr>
        <p:xfrm>
          <a:off x="6300316" y="3645024"/>
          <a:ext cx="790575" cy="384175"/>
        </p:xfrm>
        <a:graphic>
          <a:graphicData uri="http://schemas.openxmlformats.org/presentationml/2006/ole">
            <p:oleObj spid="_x0000_s67617" name="Equation" r:id="rId21" imgW="469800" imgH="228600" progId="Equation.3">
              <p:embed/>
            </p:oleObj>
          </a:graphicData>
        </a:graphic>
      </p:graphicFrame>
      <p:graphicFrame>
        <p:nvGraphicFramePr>
          <p:cNvPr id="68" name="Object 9"/>
          <p:cNvGraphicFramePr>
            <a:graphicFrameLocks noChangeAspect="1"/>
          </p:cNvGraphicFramePr>
          <p:nvPr/>
        </p:nvGraphicFramePr>
        <p:xfrm>
          <a:off x="1367086" y="4797921"/>
          <a:ext cx="2265362" cy="384175"/>
        </p:xfrm>
        <a:graphic>
          <a:graphicData uri="http://schemas.openxmlformats.org/presentationml/2006/ole">
            <p:oleObj spid="_x0000_s67618" name="Equation" r:id="rId22" imgW="1346040" imgH="228600" progId="Equation.3">
              <p:embed/>
            </p:oleObj>
          </a:graphicData>
        </a:graphic>
      </p:graphicFrame>
      <p:grpSp>
        <p:nvGrpSpPr>
          <p:cNvPr id="69" name="Group 68"/>
          <p:cNvGrpSpPr/>
          <p:nvPr/>
        </p:nvGrpSpPr>
        <p:grpSpPr>
          <a:xfrm>
            <a:off x="1403772" y="5301208"/>
            <a:ext cx="3389830" cy="574059"/>
            <a:chOff x="1403648" y="4941168"/>
            <a:chExt cx="3389830" cy="574059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1403648" y="4941168"/>
              <a:ext cx="216024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267744" y="5085184"/>
              <a:ext cx="24482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coefficients with</a:t>
              </a:r>
            </a:p>
          </p:txBody>
        </p:sp>
        <p:graphicFrame>
          <p:nvGraphicFramePr>
            <p:cNvPr id="72" name="Object 10"/>
            <p:cNvGraphicFramePr>
              <a:graphicFrameLocks noChangeAspect="1"/>
            </p:cNvGraphicFramePr>
            <p:nvPr/>
          </p:nvGraphicFramePr>
          <p:xfrm>
            <a:off x="4107678" y="5112002"/>
            <a:ext cx="685800" cy="403225"/>
          </p:xfrm>
          <a:graphic>
            <a:graphicData uri="http://schemas.openxmlformats.org/presentationml/2006/ole">
              <p:oleObj spid="_x0000_s67619" name="Equation" r:id="rId23" imgW="406080" imgH="241200" progId="Equation.3">
                <p:embed/>
              </p:oleObj>
            </a:graphicData>
          </a:graphic>
        </p:graphicFrame>
      </p:grpSp>
      <p:graphicFrame>
        <p:nvGraphicFramePr>
          <p:cNvPr id="73" name="Object 11"/>
          <p:cNvGraphicFramePr>
            <a:graphicFrameLocks noChangeAspect="1"/>
          </p:cNvGraphicFramePr>
          <p:nvPr/>
        </p:nvGraphicFramePr>
        <p:xfrm>
          <a:off x="6291387" y="4076378"/>
          <a:ext cx="2571750" cy="425450"/>
        </p:xfrm>
        <a:graphic>
          <a:graphicData uri="http://schemas.openxmlformats.org/presentationml/2006/ole">
            <p:oleObj spid="_x0000_s67620" name="Equation" r:id="rId24" imgW="1523880" imgH="253800" progId="Equation.3">
              <p:embed/>
            </p:oleObj>
          </a:graphicData>
        </a:graphic>
      </p:graphicFrame>
      <p:grpSp>
        <p:nvGrpSpPr>
          <p:cNvPr id="74" name="Group 73"/>
          <p:cNvGrpSpPr/>
          <p:nvPr/>
        </p:nvGrpSpPr>
        <p:grpSpPr>
          <a:xfrm>
            <a:off x="3275856" y="4437112"/>
            <a:ext cx="5618311" cy="2242666"/>
            <a:chOff x="3275732" y="4077072"/>
            <a:chExt cx="5618311" cy="2242666"/>
          </a:xfrm>
        </p:grpSpPr>
        <p:graphicFrame>
          <p:nvGraphicFramePr>
            <p:cNvPr id="75" name="Object 12"/>
            <p:cNvGraphicFramePr>
              <a:graphicFrameLocks noChangeAspect="1"/>
            </p:cNvGraphicFramePr>
            <p:nvPr/>
          </p:nvGraphicFramePr>
          <p:xfrm>
            <a:off x="6372076" y="4077072"/>
            <a:ext cx="128588" cy="317500"/>
          </p:xfrm>
          <a:graphic>
            <a:graphicData uri="http://schemas.openxmlformats.org/presentationml/2006/ole">
              <p:oleObj spid="_x0000_s67621" name="Equation" r:id="rId25" imgW="75960" imgH="190440" progId="Equation.3">
                <p:embed/>
              </p:oleObj>
            </a:graphicData>
          </a:graphic>
        </p:graphicFrame>
        <p:graphicFrame>
          <p:nvGraphicFramePr>
            <p:cNvPr id="76" name="Object 13"/>
            <p:cNvGraphicFramePr>
              <a:graphicFrameLocks noChangeAspect="1"/>
            </p:cNvGraphicFramePr>
            <p:nvPr/>
          </p:nvGraphicFramePr>
          <p:xfrm>
            <a:off x="3347740" y="5445224"/>
            <a:ext cx="128587" cy="317500"/>
          </p:xfrm>
          <a:graphic>
            <a:graphicData uri="http://schemas.openxmlformats.org/presentationml/2006/ole">
              <p:oleObj spid="_x0000_s67622" name="Equation" r:id="rId26" imgW="75960" imgH="190440" progId="Equation.3">
                <p:embed/>
              </p:oleObj>
            </a:graphicData>
          </a:graphic>
        </p:graphicFrame>
        <p:graphicFrame>
          <p:nvGraphicFramePr>
            <p:cNvPr id="77" name="Object 14"/>
            <p:cNvGraphicFramePr>
              <a:graphicFrameLocks noChangeAspect="1"/>
            </p:cNvGraphicFramePr>
            <p:nvPr/>
          </p:nvGraphicFramePr>
          <p:xfrm>
            <a:off x="8172276" y="4077072"/>
            <a:ext cx="128587" cy="317500"/>
          </p:xfrm>
          <a:graphic>
            <a:graphicData uri="http://schemas.openxmlformats.org/presentationml/2006/ole">
              <p:oleObj spid="_x0000_s67623" name="Equation" r:id="rId27" imgW="75960" imgH="190440" progId="Equation.3">
                <p:embed/>
              </p:oleObj>
            </a:graphicData>
          </a:graphic>
        </p:graphicFrame>
        <p:graphicFrame>
          <p:nvGraphicFramePr>
            <p:cNvPr id="78" name="Object 15"/>
            <p:cNvGraphicFramePr>
              <a:graphicFrameLocks noChangeAspect="1"/>
            </p:cNvGraphicFramePr>
            <p:nvPr/>
          </p:nvGraphicFramePr>
          <p:xfrm>
            <a:off x="6300068" y="4365104"/>
            <a:ext cx="2593975" cy="404812"/>
          </p:xfrm>
          <a:graphic>
            <a:graphicData uri="http://schemas.openxmlformats.org/presentationml/2006/ole">
              <p:oleObj spid="_x0000_s67624" name="Equation" r:id="rId28" imgW="1536480" imgH="241200" progId="Equation.3">
                <p:embed/>
              </p:oleObj>
            </a:graphicData>
          </a:graphic>
        </p:graphicFrame>
        <p:cxnSp>
          <p:nvCxnSpPr>
            <p:cNvPr id="79" name="Straight Connector 78"/>
            <p:cNvCxnSpPr/>
            <p:nvPr/>
          </p:nvCxnSpPr>
          <p:spPr>
            <a:xfrm>
              <a:off x="3275732" y="5877272"/>
              <a:ext cx="216024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0" name="Object 16"/>
            <p:cNvGraphicFramePr>
              <a:graphicFrameLocks noChangeAspect="1"/>
            </p:cNvGraphicFramePr>
            <p:nvPr/>
          </p:nvGraphicFramePr>
          <p:xfrm>
            <a:off x="5219948" y="6021288"/>
            <a:ext cx="214312" cy="298450"/>
          </p:xfrm>
          <a:graphic>
            <a:graphicData uri="http://schemas.openxmlformats.org/presentationml/2006/ole">
              <p:oleObj spid="_x0000_s67625" name="Equation" r:id="rId29" imgW="126720" imgH="177480" progId="Equation.3">
                <p:embed/>
              </p:oleObj>
            </a:graphicData>
          </a:graphic>
        </p:graphicFrame>
      </p:grpSp>
      <p:graphicFrame>
        <p:nvGraphicFramePr>
          <p:cNvPr id="67626" name="Object 42"/>
          <p:cNvGraphicFramePr>
            <a:graphicFrameLocks noChangeAspect="1"/>
          </p:cNvGraphicFramePr>
          <p:nvPr/>
        </p:nvGraphicFramePr>
        <p:xfrm>
          <a:off x="251520" y="2204864"/>
          <a:ext cx="4335462" cy="428625"/>
        </p:xfrm>
        <a:graphic>
          <a:graphicData uri="http://schemas.openxmlformats.org/presentationml/2006/ole">
            <p:oleObj spid="_x0000_s67626" name="Equation" r:id="rId30" imgW="2577960" imgH="253800" progId="Equation.3">
              <p:embed/>
            </p:oleObj>
          </a:graphicData>
        </a:graphic>
      </p:graphicFrame>
      <p:graphicFrame>
        <p:nvGraphicFramePr>
          <p:cNvPr id="82" name="Object 3"/>
          <p:cNvGraphicFramePr>
            <a:graphicFrameLocks noChangeAspect="1"/>
          </p:cNvGraphicFramePr>
          <p:nvPr/>
        </p:nvGraphicFramePr>
        <p:xfrm>
          <a:off x="6012160" y="2996952"/>
          <a:ext cx="514350" cy="296862"/>
        </p:xfrm>
        <a:graphic>
          <a:graphicData uri="http://schemas.openxmlformats.org/presentationml/2006/ole">
            <p:oleObj spid="_x0000_s67628" name="Equation" r:id="rId31" imgW="304560" imgH="177480" progId="Equation.3">
              <p:embed/>
            </p:oleObj>
          </a:graphicData>
        </a:graphic>
      </p:graphicFrame>
      <p:graphicFrame>
        <p:nvGraphicFramePr>
          <p:cNvPr id="67629" name="Object 45"/>
          <p:cNvGraphicFramePr>
            <a:graphicFrameLocks noChangeAspect="1"/>
          </p:cNvGraphicFramePr>
          <p:nvPr/>
        </p:nvGraphicFramePr>
        <p:xfrm>
          <a:off x="5991636" y="3649394"/>
          <a:ext cx="1093788" cy="382587"/>
        </p:xfrm>
        <a:graphic>
          <a:graphicData uri="http://schemas.openxmlformats.org/presentationml/2006/ole">
            <p:oleObj spid="_x0000_s67629" name="Equation" r:id="rId32" imgW="647640" imgH="228600" progId="Equation.3">
              <p:embed/>
            </p:oleObj>
          </a:graphicData>
        </a:graphic>
      </p:graphicFrame>
      <p:graphicFrame>
        <p:nvGraphicFramePr>
          <p:cNvPr id="67630" name="Object 46"/>
          <p:cNvGraphicFramePr>
            <a:graphicFrameLocks noChangeAspect="1"/>
          </p:cNvGraphicFramePr>
          <p:nvPr/>
        </p:nvGraphicFramePr>
        <p:xfrm>
          <a:off x="6300192" y="4077072"/>
          <a:ext cx="858838" cy="382588"/>
        </p:xfrm>
        <a:graphic>
          <a:graphicData uri="http://schemas.openxmlformats.org/presentationml/2006/ole">
            <p:oleObj spid="_x0000_s67630" name="Equation" r:id="rId33" imgW="507960" imgH="228600" progId="Equation.3">
              <p:embed/>
            </p:oleObj>
          </a:graphicData>
        </a:graphic>
      </p:graphicFrame>
      <p:graphicFrame>
        <p:nvGraphicFramePr>
          <p:cNvPr id="67631" name="Object 47"/>
          <p:cNvGraphicFramePr>
            <a:graphicFrameLocks noChangeAspect="1"/>
          </p:cNvGraphicFramePr>
          <p:nvPr/>
        </p:nvGraphicFramePr>
        <p:xfrm>
          <a:off x="6300192" y="4725144"/>
          <a:ext cx="471487" cy="404812"/>
        </p:xfrm>
        <a:graphic>
          <a:graphicData uri="http://schemas.openxmlformats.org/presentationml/2006/ole">
            <p:oleObj spid="_x0000_s67631" name="Equation" r:id="rId34" imgW="279360" imgH="241200" progId="Equation.3">
              <p:embed/>
            </p:oleObj>
          </a:graphicData>
        </a:graphic>
      </p:graphicFrame>
      <p:graphicFrame>
        <p:nvGraphicFramePr>
          <p:cNvPr id="67632" name="Object 48"/>
          <p:cNvGraphicFramePr>
            <a:graphicFrameLocks noChangeAspect="1"/>
          </p:cNvGraphicFramePr>
          <p:nvPr/>
        </p:nvGraphicFramePr>
        <p:xfrm>
          <a:off x="5307512" y="2198531"/>
          <a:ext cx="1049337" cy="404813"/>
        </p:xfrm>
        <a:graphic>
          <a:graphicData uri="http://schemas.openxmlformats.org/presentationml/2006/ole">
            <p:oleObj spid="_x0000_s67632" name="Equation" r:id="rId35" imgW="622080" imgH="241200" progId="Equation.3">
              <p:embed/>
            </p:oleObj>
          </a:graphicData>
        </a:graphic>
      </p:graphicFrame>
      <p:sp>
        <p:nvSpPr>
          <p:cNvPr id="84" name="TextBox 83"/>
          <p:cNvSpPr txBox="1"/>
          <p:nvPr/>
        </p:nvSpPr>
        <p:spPr>
          <a:xfrm>
            <a:off x="228252" y="2706624"/>
            <a:ext cx="87362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This implies that </a:t>
            </a:r>
            <a:r>
              <a:rPr lang="nl-BE" sz="2000" b="1" dirty="0" smtClean="0">
                <a:solidFill>
                  <a:srgbClr val="C00000"/>
                </a:solidFill>
              </a:rPr>
              <a:t>all other roots have valuation &gt; 0</a:t>
            </a:r>
            <a:r>
              <a:rPr lang="nl-BE" sz="2000" dirty="0" smtClean="0"/>
              <a:t>. In particular, 1 is a simple root.</a:t>
            </a:r>
          </a:p>
        </p:txBody>
      </p:sp>
      <p:graphicFrame>
        <p:nvGraphicFramePr>
          <p:cNvPr id="85" name="Object 5"/>
          <p:cNvGraphicFramePr>
            <a:graphicFrameLocks noChangeAspect="1"/>
          </p:cNvGraphicFramePr>
          <p:nvPr/>
        </p:nvGraphicFramePr>
        <p:xfrm>
          <a:off x="3275439" y="2728882"/>
          <a:ext cx="1073150" cy="404813"/>
        </p:xfrm>
        <a:graphic>
          <a:graphicData uri="http://schemas.openxmlformats.org/presentationml/2006/ole">
            <p:oleObj spid="_x0000_s67633" name="Equation" r:id="rId36" imgW="634680" imgH="241200" progId="Equation.3">
              <p:embed/>
            </p:oleObj>
          </a:graphicData>
        </a:graphic>
      </p:graphicFrame>
      <p:grpSp>
        <p:nvGrpSpPr>
          <p:cNvPr id="81" name="Group 80"/>
          <p:cNvGrpSpPr/>
          <p:nvPr/>
        </p:nvGrpSpPr>
        <p:grpSpPr>
          <a:xfrm>
            <a:off x="219623" y="3130335"/>
            <a:ext cx="8640960" cy="1661033"/>
            <a:chOff x="323528" y="2996952"/>
            <a:chExt cx="8640960" cy="1661033"/>
          </a:xfrm>
        </p:grpSpPr>
        <p:sp>
          <p:nvSpPr>
            <p:cNvPr id="83" name="TextBox 82"/>
            <p:cNvSpPr txBox="1"/>
            <p:nvPr/>
          </p:nvSpPr>
          <p:spPr>
            <a:xfrm>
              <a:off x="323528" y="2996952"/>
              <a:ext cx="86409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Now</a:t>
              </a:r>
            </a:p>
          </p:txBody>
        </p:sp>
        <p:graphicFrame>
          <p:nvGraphicFramePr>
            <p:cNvPr id="86" name="Object 19"/>
            <p:cNvGraphicFramePr>
              <a:graphicFrameLocks noChangeAspect="1"/>
            </p:cNvGraphicFramePr>
            <p:nvPr/>
          </p:nvGraphicFramePr>
          <p:xfrm>
            <a:off x="395536" y="3429000"/>
            <a:ext cx="8407400" cy="765175"/>
          </p:xfrm>
          <a:graphic>
            <a:graphicData uri="http://schemas.openxmlformats.org/presentationml/2006/ole">
              <p:oleObj spid="_x0000_s67634" name="Equation" r:id="rId37" imgW="4991040" imgH="457200" progId="Equation.3">
                <p:embed/>
              </p:oleObj>
            </a:graphicData>
          </a:graphic>
        </p:graphicFrame>
        <p:sp>
          <p:nvSpPr>
            <p:cNvPr id="87" name="TextBox 86"/>
            <p:cNvSpPr txBox="1"/>
            <p:nvPr/>
          </p:nvSpPr>
          <p:spPr>
            <a:xfrm>
              <a:off x="323528" y="4221088"/>
              <a:ext cx="5760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so                    for at least one                       .  </a:t>
              </a:r>
            </a:p>
          </p:txBody>
        </p:sp>
        <p:graphicFrame>
          <p:nvGraphicFramePr>
            <p:cNvPr id="88" name="Object 20"/>
            <p:cNvGraphicFramePr>
              <a:graphicFrameLocks noChangeAspect="1"/>
            </p:cNvGraphicFramePr>
            <p:nvPr/>
          </p:nvGraphicFramePr>
          <p:xfrm>
            <a:off x="687960" y="4253172"/>
            <a:ext cx="1068388" cy="404813"/>
          </p:xfrm>
          <a:graphic>
            <a:graphicData uri="http://schemas.openxmlformats.org/presentationml/2006/ole">
              <p:oleObj spid="_x0000_s67635" name="Equation" r:id="rId38" imgW="634680" imgH="241200" progId="Equation.3">
                <p:embed/>
              </p:oleObj>
            </a:graphicData>
          </a:graphic>
        </p:graphicFrame>
        <p:graphicFrame>
          <p:nvGraphicFramePr>
            <p:cNvPr id="89" name="Object 21"/>
            <p:cNvGraphicFramePr>
              <a:graphicFrameLocks noChangeAspect="1"/>
            </p:cNvGraphicFramePr>
            <p:nvPr/>
          </p:nvGraphicFramePr>
          <p:xfrm>
            <a:off x="3399456" y="4261323"/>
            <a:ext cx="1257300" cy="339725"/>
          </p:xfrm>
          <a:graphic>
            <a:graphicData uri="http://schemas.openxmlformats.org/presentationml/2006/ole">
              <p:oleObj spid="_x0000_s67636" name="Equation" r:id="rId39" imgW="749160" imgH="203040" progId="Equation.3">
                <p:embed/>
              </p:oleObj>
            </a:graphicData>
          </a:graphic>
        </p:graphicFrame>
      </p:grpSp>
      <p:grpSp>
        <p:nvGrpSpPr>
          <p:cNvPr id="90" name="Group 89"/>
          <p:cNvGrpSpPr/>
          <p:nvPr/>
        </p:nvGrpSpPr>
        <p:grpSpPr>
          <a:xfrm>
            <a:off x="219623" y="4930535"/>
            <a:ext cx="8640960" cy="1624246"/>
            <a:chOff x="323528" y="4797152"/>
            <a:chExt cx="8640960" cy="1624246"/>
          </a:xfrm>
        </p:grpSpPr>
        <p:graphicFrame>
          <p:nvGraphicFramePr>
            <p:cNvPr id="91" name="Object 22"/>
            <p:cNvGraphicFramePr>
              <a:graphicFrameLocks noChangeAspect="1"/>
            </p:cNvGraphicFramePr>
            <p:nvPr/>
          </p:nvGraphicFramePr>
          <p:xfrm>
            <a:off x="1933575" y="5229225"/>
            <a:ext cx="5605463" cy="765175"/>
          </p:xfrm>
          <a:graphic>
            <a:graphicData uri="http://schemas.openxmlformats.org/presentationml/2006/ole">
              <p:oleObj spid="_x0000_s67637" name="Equation" r:id="rId40" imgW="3327120" imgH="457200" progId="Equation.3">
                <p:embed/>
              </p:oleObj>
            </a:graphicData>
          </a:graphic>
        </p:graphicFrame>
        <p:sp>
          <p:nvSpPr>
            <p:cNvPr id="92" name="TextBox 91"/>
            <p:cNvSpPr txBox="1"/>
            <p:nvPr/>
          </p:nvSpPr>
          <p:spPr>
            <a:xfrm>
              <a:off x="323528" y="4797152"/>
              <a:ext cx="86409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But as before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23528" y="6021288"/>
              <a:ext cx="86409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so for such an    , the common root of           and                    should be 1.</a:t>
              </a:r>
            </a:p>
          </p:txBody>
        </p:sp>
        <p:graphicFrame>
          <p:nvGraphicFramePr>
            <p:cNvPr id="94" name="Object 20"/>
            <p:cNvGraphicFramePr>
              <a:graphicFrameLocks noChangeAspect="1"/>
            </p:cNvGraphicFramePr>
            <p:nvPr/>
          </p:nvGraphicFramePr>
          <p:xfrm>
            <a:off x="1914391" y="6086847"/>
            <a:ext cx="150812" cy="276225"/>
          </p:xfrm>
          <a:graphic>
            <a:graphicData uri="http://schemas.openxmlformats.org/presentationml/2006/ole">
              <p:oleObj spid="_x0000_s67638" name="Equation" r:id="rId41" imgW="88560" imgH="164880" progId="Equation.3">
                <p:embed/>
              </p:oleObj>
            </a:graphicData>
          </a:graphic>
        </p:graphicFrame>
        <p:graphicFrame>
          <p:nvGraphicFramePr>
            <p:cNvPr id="95" name="Object 24"/>
            <p:cNvGraphicFramePr>
              <a:graphicFrameLocks noChangeAspect="1"/>
            </p:cNvGraphicFramePr>
            <p:nvPr/>
          </p:nvGraphicFramePr>
          <p:xfrm>
            <a:off x="4306929" y="6065953"/>
            <a:ext cx="582613" cy="339725"/>
          </p:xfrm>
          <a:graphic>
            <a:graphicData uri="http://schemas.openxmlformats.org/presentationml/2006/ole">
              <p:oleObj spid="_x0000_s67639" name="Equation" r:id="rId42" imgW="342720" imgH="203040" progId="Equation.3">
                <p:embed/>
              </p:oleObj>
            </a:graphicData>
          </a:graphic>
        </p:graphicFrame>
        <p:graphicFrame>
          <p:nvGraphicFramePr>
            <p:cNvPr id="96" name="Object 25"/>
            <p:cNvGraphicFramePr>
              <a:graphicFrameLocks noChangeAspect="1"/>
            </p:cNvGraphicFramePr>
            <p:nvPr/>
          </p:nvGraphicFramePr>
          <p:xfrm>
            <a:off x="5314067" y="6026196"/>
            <a:ext cx="1100137" cy="382587"/>
          </p:xfrm>
          <a:graphic>
            <a:graphicData uri="http://schemas.openxmlformats.org/presentationml/2006/ole">
              <p:oleObj spid="_x0000_s67640" name="Equation" r:id="rId43" imgW="647640" imgH="228600" progId="Equation.3">
                <p:embed/>
              </p:oleObj>
            </a:graphicData>
          </a:graphic>
        </p:graphicFrame>
      </p:grpSp>
      <p:grpSp>
        <p:nvGrpSpPr>
          <p:cNvPr id="106" name="Group 105"/>
          <p:cNvGrpSpPr/>
          <p:nvPr/>
        </p:nvGrpSpPr>
        <p:grpSpPr>
          <a:xfrm>
            <a:off x="239328" y="2693296"/>
            <a:ext cx="8663880" cy="1368152"/>
            <a:chOff x="323528" y="4653136"/>
            <a:chExt cx="8663880" cy="1368152"/>
          </a:xfrm>
        </p:grpSpPr>
        <p:sp>
          <p:nvSpPr>
            <p:cNvPr id="107" name="TextBox 106"/>
            <p:cNvSpPr txBox="1"/>
            <p:nvPr/>
          </p:nvSpPr>
          <p:spPr>
            <a:xfrm>
              <a:off x="323528" y="4653136"/>
              <a:ext cx="85689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Summarizing: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03040" y="5229200"/>
              <a:ext cx="8173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The root of               must be recycled at least once more (not by the first derivative).</a:t>
              </a:r>
              <a:endParaRPr lang="nl-BE" sz="2000" b="1" dirty="0" smtClean="0"/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395536" y="5157192"/>
              <a:ext cx="8591872" cy="86409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graphicFrame>
          <p:nvGraphicFramePr>
            <p:cNvPr id="110" name="Object 32"/>
            <p:cNvGraphicFramePr>
              <a:graphicFrameLocks noChangeAspect="1"/>
            </p:cNvGraphicFramePr>
            <p:nvPr/>
          </p:nvGraphicFramePr>
          <p:xfrm>
            <a:off x="1769452" y="5237918"/>
            <a:ext cx="811212" cy="382588"/>
          </p:xfrm>
          <a:graphic>
            <a:graphicData uri="http://schemas.openxmlformats.org/presentationml/2006/ole">
              <p:oleObj spid="_x0000_s67644" name="Equation" r:id="rId44" imgW="482400" imgH="228600" progId="Equation.3">
                <p:embed/>
              </p:oleObj>
            </a:graphicData>
          </a:graphic>
        </p:graphicFrame>
      </p:grpSp>
      <p:grpSp>
        <p:nvGrpSpPr>
          <p:cNvPr id="111" name="Group 110"/>
          <p:cNvGrpSpPr/>
          <p:nvPr/>
        </p:nvGrpSpPr>
        <p:grpSpPr>
          <a:xfrm>
            <a:off x="238598" y="4350697"/>
            <a:ext cx="8797168" cy="2246769"/>
            <a:chOff x="251520" y="4869160"/>
            <a:chExt cx="8797168" cy="2246769"/>
          </a:xfrm>
        </p:grpSpPr>
        <p:sp>
          <p:nvSpPr>
            <p:cNvPr id="112" name="TextBox 111"/>
            <p:cNvSpPr txBox="1"/>
            <p:nvPr/>
          </p:nvSpPr>
          <p:spPr>
            <a:xfrm>
              <a:off x="251520" y="4869160"/>
              <a:ext cx="8797168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Pushing the argument further, one can show that this root must be recycled at least </a:t>
              </a:r>
              <a:r>
                <a:rPr lang="nl-BE" sz="2000" b="1" dirty="0" smtClean="0">
                  <a:solidFill>
                    <a:srgbClr val="C00000"/>
                  </a:solidFill>
                </a:rPr>
                <a:t>twice </a:t>
              </a:r>
              <a:r>
                <a:rPr lang="nl-BE" sz="2000" dirty="0" smtClean="0"/>
                <a:t>more.</a:t>
              </a:r>
            </a:p>
            <a:p>
              <a:endParaRPr lang="nl-BE" sz="2000" dirty="0" smtClean="0"/>
            </a:p>
            <a:p>
              <a:r>
                <a:rPr lang="nl-BE" sz="2000" dirty="0" smtClean="0"/>
                <a:t>Moreover: severe constraints on the indices                                 for which                has a common root with the last derivative.</a:t>
              </a:r>
            </a:p>
            <a:p>
              <a:endParaRPr lang="nl-BE" sz="2000" dirty="0" smtClean="0"/>
            </a:p>
            <a:p>
              <a:r>
                <a:rPr lang="nl-BE" sz="2000" dirty="0" smtClean="0"/>
                <a:t>This will prove useful in the next part. </a:t>
              </a:r>
            </a:p>
          </p:txBody>
        </p:sp>
        <p:graphicFrame>
          <p:nvGraphicFramePr>
            <p:cNvPr id="113" name="Object 32"/>
            <p:cNvGraphicFramePr>
              <a:graphicFrameLocks noChangeAspect="1"/>
            </p:cNvGraphicFramePr>
            <p:nvPr/>
          </p:nvGraphicFramePr>
          <p:xfrm>
            <a:off x="4906524" y="5810330"/>
            <a:ext cx="1836737" cy="360363"/>
          </p:xfrm>
          <a:graphic>
            <a:graphicData uri="http://schemas.openxmlformats.org/presentationml/2006/ole">
              <p:oleObj spid="_x0000_s67645" name="Equation" r:id="rId45" imgW="1091880" imgH="215640" progId="Equation.3">
                <p:embed/>
              </p:oleObj>
            </a:graphicData>
          </a:graphic>
        </p:graphicFrame>
        <p:graphicFrame>
          <p:nvGraphicFramePr>
            <p:cNvPr id="114" name="Object 32"/>
            <p:cNvGraphicFramePr>
              <a:graphicFrameLocks noChangeAspect="1"/>
            </p:cNvGraphicFramePr>
            <p:nvPr/>
          </p:nvGraphicFramePr>
          <p:xfrm>
            <a:off x="7745764" y="5765293"/>
            <a:ext cx="831850" cy="403225"/>
          </p:xfrm>
          <a:graphic>
            <a:graphicData uri="http://schemas.openxmlformats.org/presentationml/2006/ole">
              <p:oleObj spid="_x0000_s67646" name="Equation" r:id="rId46" imgW="495000" imgH="2412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-0.06563 -0.07662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67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-38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6 L -0.51632 -0.06527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" y="-33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92457E-6 L 0.03663 -0.14207 " pathEditMode="relative" rAng="0" ptsTypes="AA">
                                      <p:cBhvr>
                                        <p:cTn id="4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" y="-71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6.10546E-7 L -0.53802 -0.10708 " pathEditMode="relative" rAng="0" ptsTypes="AA">
                                      <p:cBhvr>
                                        <p:cTn id="11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" y="-54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29232E-6 L -0.4684 -0.21069 " pathEditMode="relative" rAng="0" ptsTypes="AA">
                                      <p:cBhvr>
                                        <p:cTn id="120" dur="500" fill="hold"/>
                                        <p:tgtEl>
                                          <p:spTgt spid="67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" y="-105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765E-6 L -0.38611 -0.27221 " pathEditMode="relative" rAng="0" ptsTypes="AA">
                                      <p:cBhvr>
                                        <p:cTn id="122" dur="500" fill="hold"/>
                                        <p:tgtEl>
                                          <p:spTgt spid="676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" y="-136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65062E-6 L -0.25052 -0.36348 " pathEditMode="relative" rAng="0" ptsTypes="AA">
                                      <p:cBhvr>
                                        <p:cTn id="124" dur="500" fill="hold"/>
                                        <p:tgtEl>
                                          <p:spTgt spid="676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-1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48148E-6 L 0.00087 -0.60533 " pathEditMode="relative" rAng="0" ptsTypes="AA">
                                      <p:cBhvr>
                                        <p:cTn id="16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4" grpId="0"/>
      <p:bldP spid="84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62068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 smtClean="0">
                <a:solidFill>
                  <a:schemeClr val="bg1">
                    <a:lumMod val="65000"/>
                  </a:schemeClr>
                </a:solidFill>
              </a:rPr>
              <a:t>Part I:</a:t>
            </a:r>
          </a:p>
          <a:p>
            <a:pPr algn="ctr"/>
            <a:r>
              <a:rPr lang="nl-BE" sz="4000" b="1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  <a:endParaRPr lang="nl-BE" sz="4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636912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 smtClean="0">
                <a:solidFill>
                  <a:schemeClr val="bg1">
                    <a:lumMod val="65000"/>
                  </a:schemeClr>
                </a:solidFill>
              </a:rPr>
              <a:t>Part II:</a:t>
            </a:r>
          </a:p>
          <a:p>
            <a:pPr algn="ctr"/>
            <a:r>
              <a:rPr lang="nl-BE" sz="4000" b="1" i="1" dirty="0" smtClean="0">
                <a:solidFill>
                  <a:schemeClr val="bg1">
                    <a:lumMod val="65000"/>
                  </a:schemeClr>
                </a:solidFill>
              </a:rPr>
              <a:t>p</a:t>
            </a:r>
            <a:r>
              <a:rPr lang="nl-BE" sz="4000" b="1" dirty="0" smtClean="0">
                <a:solidFill>
                  <a:schemeClr val="bg1">
                    <a:lumMod val="65000"/>
                  </a:schemeClr>
                </a:solidFill>
              </a:rPr>
              <a:t>-Adic methods</a:t>
            </a:r>
            <a:endParaRPr lang="nl-BE" sz="40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72514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 smtClean="0">
                <a:solidFill>
                  <a:srgbClr val="C00000"/>
                </a:solidFill>
              </a:rPr>
              <a:t>Part III:</a:t>
            </a:r>
          </a:p>
          <a:p>
            <a:pPr algn="ctr"/>
            <a:r>
              <a:rPr lang="nl-BE" sz="4000" b="1" dirty="0" smtClean="0">
                <a:solidFill>
                  <a:srgbClr val="C00000"/>
                </a:solidFill>
              </a:rPr>
              <a:t>Gröbner bases</a:t>
            </a:r>
            <a:endParaRPr lang="nl-BE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8271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000" b="1" dirty="0" smtClean="0">
                <a:solidFill>
                  <a:srgbClr val="C00000"/>
                </a:solidFill>
              </a:rPr>
              <a:t>Proving the unsolvability of a linear system</a:t>
            </a:r>
            <a:endParaRPr lang="nl-BE" sz="3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Given a linear system of equations:</a:t>
            </a: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1335572" y="1431025"/>
          <a:ext cx="4589463" cy="1530350"/>
        </p:xfrm>
        <a:graphic>
          <a:graphicData uri="http://schemas.openxmlformats.org/presentationml/2006/ole">
            <p:oleObj spid="_x0000_s41986" name="Equation" r:id="rId4" imgW="2730240" imgH="9144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3068960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How do we verify that it has no solutions?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23528" y="3573016"/>
            <a:ext cx="8640960" cy="2344326"/>
            <a:chOff x="323528" y="3573016"/>
            <a:chExt cx="8640960" cy="2344326"/>
          </a:xfrm>
        </p:grpSpPr>
        <p:sp>
          <p:nvSpPr>
            <p:cNvPr id="8" name="TextBox 7"/>
            <p:cNvSpPr txBox="1"/>
            <p:nvPr/>
          </p:nvSpPr>
          <p:spPr>
            <a:xfrm>
              <a:off x="323528" y="3573016"/>
              <a:ext cx="85689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Method: </a:t>
              </a:r>
              <a:r>
                <a:rPr lang="nl-BE" sz="2000" b="1" dirty="0" smtClean="0">
                  <a:solidFill>
                    <a:srgbClr val="C00000"/>
                  </a:solidFill>
                </a:rPr>
                <a:t>Gaussian elimination</a:t>
              </a:r>
              <a:r>
                <a:rPr lang="nl-BE" sz="2000" dirty="0" smtClean="0"/>
                <a:t>.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5536" y="5517232"/>
              <a:ext cx="85689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... until one finds the equation  </a:t>
              </a:r>
            </a:p>
          </p:txBody>
        </p:sp>
        <p:graphicFrame>
          <p:nvGraphicFramePr>
            <p:cNvPr id="41987" name="Object 3"/>
            <p:cNvGraphicFramePr>
              <a:graphicFrameLocks noChangeAspect="1"/>
            </p:cNvGraphicFramePr>
            <p:nvPr/>
          </p:nvGraphicFramePr>
          <p:xfrm>
            <a:off x="3642617" y="5572301"/>
            <a:ext cx="598488" cy="296863"/>
          </p:xfrm>
          <a:graphic>
            <a:graphicData uri="http://schemas.openxmlformats.org/presentationml/2006/ole">
              <p:oleObj spid="_x0000_s41987" name="Equation" r:id="rId5" imgW="355320" imgH="177480" progId="Equation.3">
                <p:embed/>
              </p:oleObj>
            </a:graphicData>
          </a:graphic>
        </p:graphicFrame>
      </p:grp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1331640" y="4149080"/>
          <a:ext cx="2992438" cy="382588"/>
        </p:xfrm>
        <a:graphic>
          <a:graphicData uri="http://schemas.openxmlformats.org/presentationml/2006/ole">
            <p:oleObj spid="_x0000_s41988" name="Equation" r:id="rId6" imgW="1777680" imgH="228600" progId="Equation.3">
              <p:embed/>
            </p:oleObj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1331640" y="4581128"/>
          <a:ext cx="3248025" cy="403225"/>
        </p:xfrm>
        <a:graphic>
          <a:graphicData uri="http://schemas.openxmlformats.org/presentationml/2006/ole">
            <p:oleObj spid="_x0000_s41989" name="Equation" r:id="rId7" imgW="1930320" imgH="241200" progId="Equation.3">
              <p:embed/>
            </p:oleObj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1267443" y="4956465"/>
            <a:ext cx="3672408" cy="400110"/>
            <a:chOff x="1259632" y="5013176"/>
            <a:chExt cx="3672408" cy="400110"/>
          </a:xfrm>
        </p:grpSpPr>
        <p:sp>
          <p:nvSpPr>
            <p:cNvPr id="12" name="TextBox 11"/>
            <p:cNvSpPr txBox="1"/>
            <p:nvPr/>
          </p:nvSpPr>
          <p:spPr>
            <a:xfrm>
              <a:off x="1259632" y="5013176"/>
              <a:ext cx="36724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throw away equations</a:t>
              </a:r>
            </a:p>
          </p:txBody>
        </p:sp>
        <p:graphicFrame>
          <p:nvGraphicFramePr>
            <p:cNvPr id="41990" name="Object 6"/>
            <p:cNvGraphicFramePr>
              <a:graphicFrameLocks noChangeAspect="1"/>
            </p:cNvGraphicFramePr>
            <p:nvPr/>
          </p:nvGraphicFramePr>
          <p:xfrm>
            <a:off x="3711702" y="5070036"/>
            <a:ext cx="576262" cy="296863"/>
          </p:xfrm>
          <a:graphic>
            <a:graphicData uri="http://schemas.openxmlformats.org/presentationml/2006/ole">
              <p:oleObj spid="_x0000_s41990" name="Equation" r:id="rId8" imgW="342720" imgH="177480" progId="Equation.3">
                <p:embed/>
              </p:oleObj>
            </a:graphicData>
          </a:graphic>
        </p:graphicFrame>
      </p:grpSp>
      <p:grpSp>
        <p:nvGrpSpPr>
          <p:cNvPr id="18" name="Group 17"/>
          <p:cNvGrpSpPr/>
          <p:nvPr/>
        </p:nvGrpSpPr>
        <p:grpSpPr>
          <a:xfrm>
            <a:off x="5076056" y="4437112"/>
            <a:ext cx="3923928" cy="707886"/>
            <a:chOff x="5076056" y="4437112"/>
            <a:chExt cx="3923928" cy="707886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5076056" y="4797152"/>
              <a:ext cx="648072" cy="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24128" y="4437112"/>
              <a:ext cx="32758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b="1" dirty="0" smtClean="0">
                  <a:solidFill>
                    <a:srgbClr val="C00000"/>
                  </a:solidFill>
                </a:rPr>
                <a:t>operations are invertible, so solution set does not change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259632" y="4077072"/>
            <a:ext cx="2376264" cy="707886"/>
            <a:chOff x="6588224" y="1772816"/>
            <a:chExt cx="2376264" cy="707886"/>
          </a:xfrm>
        </p:grpSpPr>
        <p:sp>
          <p:nvSpPr>
            <p:cNvPr id="21" name="TextBox 20"/>
            <p:cNvSpPr txBox="1"/>
            <p:nvPr/>
          </p:nvSpPr>
          <p:spPr>
            <a:xfrm>
              <a:off x="6588224" y="1772816"/>
              <a:ext cx="23762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eliminate coefficient of     , then of      , ... </a:t>
              </a:r>
            </a:p>
          </p:txBody>
        </p:sp>
        <p:graphicFrame>
          <p:nvGraphicFramePr>
            <p:cNvPr id="22" name="Object 3"/>
            <p:cNvGraphicFramePr>
              <a:graphicFrameLocks noChangeAspect="1"/>
            </p:cNvGraphicFramePr>
            <p:nvPr/>
          </p:nvGraphicFramePr>
          <p:xfrm>
            <a:off x="6933212" y="2095962"/>
            <a:ext cx="257175" cy="361950"/>
          </p:xfrm>
          <a:graphic>
            <a:graphicData uri="http://schemas.openxmlformats.org/presentationml/2006/ole">
              <p:oleObj spid="_x0000_s41991" name="Equation" r:id="rId9" imgW="152280" imgH="215640" progId="Equation.3">
                <p:embed/>
              </p:oleObj>
            </a:graphicData>
          </a:graphic>
        </p:graphicFrame>
        <p:graphicFrame>
          <p:nvGraphicFramePr>
            <p:cNvPr id="41992" name="Object 8"/>
            <p:cNvGraphicFramePr>
              <a:graphicFrameLocks noChangeAspect="1"/>
            </p:cNvGraphicFramePr>
            <p:nvPr/>
          </p:nvGraphicFramePr>
          <p:xfrm>
            <a:off x="8090618" y="2100292"/>
            <a:ext cx="277813" cy="361950"/>
          </p:xfrm>
          <a:graphic>
            <a:graphicData uri="http://schemas.openxmlformats.org/presentationml/2006/ole">
              <p:oleObj spid="_x0000_s41992" name="Equation" r:id="rId10" imgW="164880" imgH="215640" progId="Equation.3">
                <p:embed/>
              </p:oleObj>
            </a:graphicData>
          </a:graphic>
        </p:graphicFrame>
      </p:grpSp>
      <p:sp>
        <p:nvSpPr>
          <p:cNvPr id="23" name="TextBox 22"/>
          <p:cNvSpPr txBox="1"/>
          <p:nvPr/>
        </p:nvSpPr>
        <p:spPr>
          <a:xfrm>
            <a:off x="0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INTRO</a:t>
            </a:r>
            <a:endParaRPr lang="nl-B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60232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rgbClr val="C00000"/>
                </a:solidFill>
              </a:rPr>
              <a:t>GRÖBNER BASES</a:t>
            </a:r>
            <a:endParaRPr lang="nl-BE" sz="1200" b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03848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i="1" dirty="0" smtClean="0">
                <a:solidFill>
                  <a:schemeClr val="bg1">
                    <a:lumMod val="65000"/>
                  </a:schemeClr>
                </a:solidFill>
              </a:rPr>
              <a:t>p</a:t>
            </a:r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-ADIC METHODS</a:t>
            </a:r>
            <a:endParaRPr lang="nl-BE" sz="12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908720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Consider a polynomial</a:t>
            </a:r>
            <a:endParaRPr lang="nl-BE" sz="2000" i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744663" y="1340421"/>
          <a:ext cx="5275609" cy="404787"/>
        </p:xfrm>
        <a:graphic>
          <a:graphicData uri="http://schemas.openxmlformats.org/presentationml/2006/ole">
            <p:oleObj spid="_x0000_s1026" name="Equation" r:id="rId4" imgW="3136680" imgH="2412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28271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000" b="1" dirty="0" smtClean="0">
                <a:solidFill>
                  <a:srgbClr val="C00000"/>
                </a:solidFill>
              </a:rPr>
              <a:t>Statement</a:t>
            </a:r>
            <a:endParaRPr lang="nl-BE" sz="3000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763713" y="2349500"/>
          <a:ext cx="4291012" cy="1219200"/>
        </p:xfrm>
        <a:graphic>
          <a:graphicData uri="http://schemas.openxmlformats.org/presentationml/2006/ole">
            <p:oleObj spid="_x0000_s1027" name="Equation" r:id="rId5" imgW="2501640" imgH="7110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520" y="1844824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along with its derivatives</a:t>
            </a:r>
            <a:endParaRPr lang="nl-BE" sz="20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3717032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Suppose that each derivative has a root in common with          , i.e.</a:t>
            </a:r>
            <a:endParaRPr lang="nl-BE" sz="2000" i="1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145466" y="3744619"/>
          <a:ext cx="585927" cy="347216"/>
        </p:xfrm>
        <a:graphic>
          <a:graphicData uri="http://schemas.openxmlformats.org/presentationml/2006/ole">
            <p:oleObj spid="_x0000_s1030" name="Equation" r:id="rId6" imgW="342720" imgH="20304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763688" y="4221088"/>
          <a:ext cx="4806950" cy="401637"/>
        </p:xfrm>
        <a:graphic>
          <a:graphicData uri="http://schemas.openxmlformats.org/presentationml/2006/ole">
            <p:oleObj spid="_x0000_s1031" name="Equation" r:id="rId7" imgW="2730240" imgH="228600" progId="Equation.3">
              <p:embed/>
            </p:oleObj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251520" y="4869160"/>
            <a:ext cx="8712968" cy="1584176"/>
            <a:chOff x="251520" y="4869160"/>
            <a:chExt cx="8712968" cy="1584176"/>
          </a:xfrm>
        </p:grpSpPr>
        <p:sp>
          <p:nvSpPr>
            <p:cNvPr id="10" name="TextBox 9"/>
            <p:cNvSpPr txBox="1"/>
            <p:nvPr/>
          </p:nvSpPr>
          <p:spPr>
            <a:xfrm>
              <a:off x="395536" y="4941168"/>
              <a:ext cx="62646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b="1" dirty="0" smtClean="0"/>
                <a:t>Conjecture (E. Casas-Alvero, 2001):</a:t>
              </a:r>
              <a:r>
                <a:rPr lang="nl-BE" sz="2000" dirty="0" smtClean="0"/>
                <a:t> These common roots are all the same, and hence</a:t>
              </a:r>
              <a:endParaRPr lang="nl-BE" sz="2000" b="1" i="1" dirty="0"/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/>
          </p:nvGraphicFramePr>
          <p:xfrm>
            <a:off x="3851920" y="5589240"/>
            <a:ext cx="1939925" cy="434975"/>
          </p:xfrm>
          <a:graphic>
            <a:graphicData uri="http://schemas.openxmlformats.org/presentationml/2006/ole">
              <p:oleObj spid="_x0000_s1029" name="Equation" r:id="rId8" imgW="1079280" imgH="241200" progId="Equation.3">
                <p:embed/>
              </p:oleObj>
            </a:graphicData>
          </a:graphic>
        </p:graphicFrame>
        <p:sp>
          <p:nvSpPr>
            <p:cNvPr id="13" name="Rounded Rectangle 12"/>
            <p:cNvSpPr/>
            <p:nvPr/>
          </p:nvSpPr>
          <p:spPr>
            <a:xfrm>
              <a:off x="251520" y="4869160"/>
              <a:ext cx="6336704" cy="158417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5536" y="5949280"/>
              <a:ext cx="85689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for some            .</a:t>
              </a:r>
              <a:endParaRPr lang="nl-BE" sz="2000" i="1" dirty="0"/>
            </a:p>
          </p:txBody>
        </p:sp>
        <p:graphicFrame>
          <p:nvGraphicFramePr>
            <p:cNvPr id="17" name="Object 16"/>
            <p:cNvGraphicFramePr>
              <a:graphicFrameLocks noChangeAspect="1"/>
            </p:cNvGraphicFramePr>
            <p:nvPr/>
          </p:nvGraphicFramePr>
          <p:xfrm>
            <a:off x="1435453" y="5973580"/>
            <a:ext cx="666619" cy="321816"/>
          </p:xfrm>
          <a:graphic>
            <a:graphicData uri="http://schemas.openxmlformats.org/presentationml/2006/ole">
              <p:oleObj spid="_x0000_s1032" name="Equation" r:id="rId9" imgW="368280" imgH="177480" progId="Equation.3">
                <p:embed/>
              </p:oleObj>
            </a:graphicData>
          </a:graphic>
        </p:graphicFrame>
      </p:grpSp>
      <p:sp>
        <p:nvSpPr>
          <p:cNvPr id="18" name="Rounded Rectangle 17"/>
          <p:cNvSpPr/>
          <p:nvPr/>
        </p:nvSpPr>
        <p:spPr>
          <a:xfrm>
            <a:off x="7092280" y="4293096"/>
            <a:ext cx="1728192" cy="2160240"/>
          </a:xfrm>
          <a:prstGeom prst="roundRect">
            <a:avLst/>
          </a:prstGeom>
          <a:blipFill>
            <a:blip r:embed="rId10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8271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000" b="1" dirty="0" smtClean="0">
                <a:solidFill>
                  <a:srgbClr val="C00000"/>
                </a:solidFill>
              </a:rPr>
              <a:t>Proving the unsolvability of a non-linear system</a:t>
            </a:r>
            <a:endParaRPr lang="nl-BE" sz="3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Given a system of polynomial equations: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348905" y="1411197"/>
          <a:ext cx="2433637" cy="1530350"/>
        </p:xfrm>
        <a:graphic>
          <a:graphicData uri="http://schemas.openxmlformats.org/presentationml/2006/ole">
            <p:oleObj spid="_x0000_s43010" name="Equation" r:id="rId4" imgW="1447560" imgH="9144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3068960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How do we verify that it has no solutions?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23528" y="3573016"/>
            <a:ext cx="8640960" cy="2344326"/>
            <a:chOff x="323528" y="3573016"/>
            <a:chExt cx="8640960" cy="2344326"/>
          </a:xfrm>
        </p:grpSpPr>
        <p:sp>
          <p:nvSpPr>
            <p:cNvPr id="8" name="TextBox 7"/>
            <p:cNvSpPr txBox="1"/>
            <p:nvPr/>
          </p:nvSpPr>
          <p:spPr>
            <a:xfrm>
              <a:off x="323528" y="3573016"/>
              <a:ext cx="85689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Method: </a:t>
              </a:r>
              <a:r>
                <a:rPr lang="nl-BE" sz="2000" b="1" dirty="0" smtClean="0">
                  <a:solidFill>
                    <a:srgbClr val="C00000"/>
                  </a:solidFill>
                </a:rPr>
                <a:t>Buchberger’s algorithm</a:t>
              </a:r>
              <a:r>
                <a:rPr lang="nl-BE" sz="2000" dirty="0" smtClean="0"/>
                <a:t>.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5536" y="5517232"/>
              <a:ext cx="85689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... until one finds the equation  </a:t>
              </a:r>
            </a:p>
          </p:txBody>
        </p:sp>
        <p:graphicFrame>
          <p:nvGraphicFramePr>
            <p:cNvPr id="10" name="Object 3"/>
            <p:cNvGraphicFramePr>
              <a:graphicFrameLocks noChangeAspect="1"/>
            </p:cNvGraphicFramePr>
            <p:nvPr/>
          </p:nvGraphicFramePr>
          <p:xfrm>
            <a:off x="3668395" y="5569204"/>
            <a:ext cx="598488" cy="296863"/>
          </p:xfrm>
          <a:graphic>
            <a:graphicData uri="http://schemas.openxmlformats.org/presentationml/2006/ole">
              <p:oleObj spid="_x0000_s43011" name="Equation" r:id="rId5" imgW="355320" imgH="177480" progId="Equation.3">
                <p:embed/>
              </p:oleObj>
            </a:graphicData>
          </a:graphic>
        </p:graphicFrame>
      </p:grp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1289223" y="4186017"/>
          <a:ext cx="2992438" cy="382588"/>
        </p:xfrm>
        <a:graphic>
          <a:graphicData uri="http://schemas.openxmlformats.org/presentationml/2006/ole">
            <p:oleObj spid="_x0000_s43012" name="Equation" r:id="rId6" imgW="1777680" imgH="228600" progId="Equation.3">
              <p:embed/>
            </p:oleObj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1289223" y="4618065"/>
          <a:ext cx="2990850" cy="403225"/>
        </p:xfrm>
        <a:graphic>
          <a:graphicData uri="http://schemas.openxmlformats.org/presentationml/2006/ole">
            <p:oleObj spid="_x0000_s43013" name="Equation" r:id="rId7" imgW="1777680" imgH="241200" progId="Equation.3">
              <p:embed/>
            </p:oleObj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5033639" y="4618065"/>
            <a:ext cx="3923928" cy="400110"/>
            <a:chOff x="5076056" y="4581128"/>
            <a:chExt cx="3923928" cy="400110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5076056" y="4797152"/>
              <a:ext cx="648072" cy="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24128" y="4581128"/>
              <a:ext cx="32758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b="1" dirty="0" smtClean="0">
                  <a:solidFill>
                    <a:srgbClr val="C00000"/>
                  </a:solidFill>
                </a:rPr>
                <a:t>may create new solutions...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95536" y="6021288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Works by Hilbert’s Basis Theorem and Hilbert’s Nullstellensatz.</a:t>
            </a:r>
          </a:p>
          <a:p>
            <a:r>
              <a:rPr lang="nl-BE" sz="2000" dirty="0" smtClean="0"/>
              <a:t>Worst-case complexity: </a:t>
            </a:r>
            <a:r>
              <a:rPr lang="nl-BE" sz="2000" b="1" dirty="0" smtClean="0">
                <a:solidFill>
                  <a:srgbClr val="C00000"/>
                </a:solidFill>
              </a:rPr>
              <a:t>horrendous</a:t>
            </a:r>
            <a:r>
              <a:rPr lang="nl-BE" sz="2000" dirty="0" smtClean="0"/>
              <a:t>.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1248999" y="3964953"/>
            <a:ext cx="4929460" cy="1526530"/>
            <a:chOff x="3923928" y="2132856"/>
            <a:chExt cx="4929460" cy="1526530"/>
          </a:xfrm>
        </p:grpSpPr>
        <p:sp>
          <p:nvSpPr>
            <p:cNvPr id="24" name="TextBox 23"/>
            <p:cNvSpPr txBox="1"/>
            <p:nvPr/>
          </p:nvSpPr>
          <p:spPr>
            <a:xfrm>
              <a:off x="3923928" y="2132856"/>
              <a:ext cx="42886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eliminate coefficients of monomials in lexicographical order (for instance).</a:t>
              </a:r>
            </a:p>
          </p:txBody>
        </p:sp>
        <p:graphicFrame>
          <p:nvGraphicFramePr>
            <p:cNvPr id="43018" name="Object 10"/>
            <p:cNvGraphicFramePr>
              <a:graphicFrameLocks noChangeAspect="1"/>
            </p:cNvGraphicFramePr>
            <p:nvPr/>
          </p:nvGraphicFramePr>
          <p:xfrm>
            <a:off x="4355976" y="2852936"/>
            <a:ext cx="2714625" cy="806450"/>
          </p:xfrm>
          <a:graphic>
            <a:graphicData uri="http://schemas.openxmlformats.org/presentationml/2006/ole">
              <p:oleObj spid="_x0000_s43018" name="Equation" r:id="rId8" imgW="1612800" imgH="482400" progId="Equation.3">
                <p:embed/>
              </p:oleObj>
            </a:graphicData>
          </a:graphic>
        </p:graphicFrame>
        <p:graphicFrame>
          <p:nvGraphicFramePr>
            <p:cNvPr id="43019" name="Object 11"/>
            <p:cNvGraphicFramePr>
              <a:graphicFrameLocks noChangeAspect="1"/>
            </p:cNvGraphicFramePr>
            <p:nvPr/>
          </p:nvGraphicFramePr>
          <p:xfrm>
            <a:off x="7164288" y="3068960"/>
            <a:ext cx="1689100" cy="381000"/>
          </p:xfrm>
          <a:graphic>
            <a:graphicData uri="http://schemas.openxmlformats.org/presentationml/2006/ole">
              <p:oleObj spid="_x0000_s43019" name="Equation" r:id="rId9" imgW="1002960" imgH="228600" progId="Equation.3">
                <p:embed/>
              </p:oleObj>
            </a:graphicData>
          </a:graphic>
        </p:graphicFrame>
      </p:grpSp>
      <p:grpSp>
        <p:nvGrpSpPr>
          <p:cNvPr id="29" name="Group 28"/>
          <p:cNvGrpSpPr/>
          <p:nvPr/>
        </p:nvGrpSpPr>
        <p:grpSpPr>
          <a:xfrm>
            <a:off x="1239559" y="5039531"/>
            <a:ext cx="3672408" cy="400110"/>
            <a:chOff x="1259632" y="5013176"/>
            <a:chExt cx="3672408" cy="400110"/>
          </a:xfrm>
        </p:grpSpPr>
        <p:sp>
          <p:nvSpPr>
            <p:cNvPr id="30" name="TextBox 29"/>
            <p:cNvSpPr txBox="1"/>
            <p:nvPr/>
          </p:nvSpPr>
          <p:spPr>
            <a:xfrm>
              <a:off x="1259632" y="5013176"/>
              <a:ext cx="36724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throw away equations</a:t>
              </a:r>
            </a:p>
          </p:txBody>
        </p:sp>
        <p:graphicFrame>
          <p:nvGraphicFramePr>
            <p:cNvPr id="31" name="Object 6"/>
            <p:cNvGraphicFramePr>
              <a:graphicFrameLocks noChangeAspect="1"/>
            </p:cNvGraphicFramePr>
            <p:nvPr/>
          </p:nvGraphicFramePr>
          <p:xfrm>
            <a:off x="3679507" y="5069781"/>
            <a:ext cx="641350" cy="296863"/>
          </p:xfrm>
          <a:graphic>
            <a:graphicData uri="http://schemas.openxmlformats.org/presentationml/2006/ole">
              <p:oleObj spid="_x0000_s43020" name="Equation" r:id="rId10" imgW="380880" imgH="177480" progId="Equation.3">
                <p:embed/>
              </p:oleObj>
            </a:graphicData>
          </a:graphic>
        </p:graphicFrame>
      </p:grpSp>
      <p:grpSp>
        <p:nvGrpSpPr>
          <p:cNvPr id="36" name="Group 35"/>
          <p:cNvGrpSpPr/>
          <p:nvPr/>
        </p:nvGrpSpPr>
        <p:grpSpPr>
          <a:xfrm>
            <a:off x="1240737" y="4594681"/>
            <a:ext cx="3027594" cy="429104"/>
            <a:chOff x="4978169" y="3403121"/>
            <a:chExt cx="3027594" cy="429104"/>
          </a:xfrm>
        </p:grpSpPr>
        <p:graphicFrame>
          <p:nvGraphicFramePr>
            <p:cNvPr id="43021" name="Object 13"/>
            <p:cNvGraphicFramePr>
              <a:graphicFrameLocks noChangeAspect="1"/>
            </p:cNvGraphicFramePr>
            <p:nvPr/>
          </p:nvGraphicFramePr>
          <p:xfrm>
            <a:off x="5570538" y="3429000"/>
            <a:ext cx="2435225" cy="403225"/>
          </p:xfrm>
          <a:graphic>
            <a:graphicData uri="http://schemas.openxmlformats.org/presentationml/2006/ole">
              <p:oleObj spid="_x0000_s43021" name="Equation" r:id="rId11" imgW="1447560" imgH="241200" progId="Equation.3">
                <p:embed/>
              </p:oleObj>
            </a:graphicData>
          </a:graphic>
        </p:graphicFrame>
        <p:sp>
          <p:nvSpPr>
            <p:cNvPr id="35" name="TextBox 34"/>
            <p:cNvSpPr txBox="1"/>
            <p:nvPr/>
          </p:nvSpPr>
          <p:spPr>
            <a:xfrm>
              <a:off x="4978169" y="3403121"/>
              <a:ext cx="1215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add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234831" y="5031945"/>
            <a:ext cx="7142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reduce these ‘modulo’ the former system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5033639" y="4451705"/>
            <a:ext cx="3923087" cy="707886"/>
            <a:chOff x="5076056" y="4414768"/>
            <a:chExt cx="3923087" cy="707886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5076056" y="4797152"/>
              <a:ext cx="648072" cy="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5723287" y="4414768"/>
              <a:ext cx="32758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b="1" dirty="0" smtClean="0">
                  <a:solidFill>
                    <a:srgbClr val="C00000"/>
                  </a:solidFill>
                </a:rPr>
                <a:t>operations are invertible, so solution set does not change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0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INTRO</a:t>
            </a:r>
            <a:endParaRPr lang="nl-B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60232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rgbClr val="C00000"/>
                </a:solidFill>
              </a:rPr>
              <a:t>GRÖBNER BASES</a:t>
            </a:r>
            <a:endParaRPr lang="nl-BE" sz="1200" b="1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03848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i="1" dirty="0" smtClean="0">
                <a:solidFill>
                  <a:schemeClr val="bg1">
                    <a:lumMod val="65000"/>
                  </a:schemeClr>
                </a:solidFill>
              </a:rPr>
              <a:t>p</a:t>
            </a:r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-ADIC METHODS</a:t>
            </a:r>
            <a:endParaRPr lang="nl-BE" sz="12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5724128" y="980728"/>
            <a:ext cx="1368152" cy="1944216"/>
          </a:xfrm>
          <a:prstGeom prst="roundRect">
            <a:avLst/>
          </a:prstGeom>
          <a:blipFill>
            <a:blip r:embed="rId1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6" name="Rounded Rectangle 45"/>
          <p:cNvSpPr/>
          <p:nvPr/>
        </p:nvSpPr>
        <p:spPr>
          <a:xfrm>
            <a:off x="7308304" y="980728"/>
            <a:ext cx="1584176" cy="1944216"/>
          </a:xfrm>
          <a:prstGeom prst="roundRect">
            <a:avLst/>
          </a:prstGeom>
          <a:blipFill>
            <a:blip r:embed="rId1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8" grpId="0"/>
      <p:bldP spid="42" grpId="0" animBg="1"/>
      <p:bldP spid="4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8271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000" b="1" dirty="0" smtClean="0">
                <a:solidFill>
                  <a:srgbClr val="C00000"/>
                </a:solidFill>
              </a:rPr>
              <a:t>Back to Casas-Alvero</a:t>
            </a:r>
            <a:endParaRPr lang="nl-BE" sz="3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INTRO</a:t>
            </a:r>
            <a:endParaRPr lang="nl-B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0232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rgbClr val="C00000"/>
                </a:solidFill>
              </a:rPr>
              <a:t>GRÖBNER BASES</a:t>
            </a:r>
            <a:endParaRPr lang="nl-BE" sz="12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3848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i="1" dirty="0" smtClean="0">
                <a:solidFill>
                  <a:schemeClr val="bg1">
                    <a:lumMod val="65000"/>
                  </a:schemeClr>
                </a:solidFill>
              </a:rPr>
              <a:t>p</a:t>
            </a:r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-ADIC METHODS</a:t>
            </a:r>
            <a:endParaRPr lang="nl-BE" sz="12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908720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We will stick to              , the smallest case not covered by the </a:t>
            </a:r>
            <a:r>
              <a:rPr lang="nl-BE" sz="2000" i="1" dirty="0" smtClean="0"/>
              <a:t>p</a:t>
            </a:r>
            <a:r>
              <a:rPr lang="nl-BE" sz="2000" dirty="0" smtClean="0"/>
              <a:t>-adic method. </a:t>
            </a:r>
            <a:endParaRPr lang="nl-BE" sz="2000" i="1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1992384" y="951854"/>
          <a:ext cx="727075" cy="296863"/>
        </p:xfrm>
        <a:graphic>
          <a:graphicData uri="http://schemas.openxmlformats.org/presentationml/2006/ole">
            <p:oleObj spid="_x0000_s81921" name="Equation" r:id="rId4" imgW="431640" imgH="17748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195736" y="1988840"/>
          <a:ext cx="4224337" cy="395288"/>
        </p:xfrm>
        <a:graphic>
          <a:graphicData uri="http://schemas.openxmlformats.org/presentationml/2006/ole">
            <p:oleObj spid="_x0000_s81923" name="Equation" r:id="rId5" imgW="2577960" imgH="241200" progId="Equation.3">
              <p:embed/>
            </p:oleObj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251520" y="1484784"/>
            <a:ext cx="8434684" cy="1356412"/>
            <a:chOff x="251520" y="1484784"/>
            <a:chExt cx="8434684" cy="1356412"/>
          </a:xfrm>
        </p:grpSpPr>
        <p:sp>
          <p:nvSpPr>
            <p:cNvPr id="12" name="TextBox 11"/>
            <p:cNvSpPr txBox="1"/>
            <p:nvPr/>
          </p:nvSpPr>
          <p:spPr>
            <a:xfrm>
              <a:off x="251520" y="1484784"/>
              <a:ext cx="84249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Hypothetical counterexample: </a:t>
              </a:r>
              <a:endParaRPr lang="nl-BE" sz="2000" i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61268" y="2420020"/>
              <a:ext cx="84249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We set             and           . </a:t>
              </a:r>
              <a:endParaRPr lang="nl-BE" sz="2000" i="1" dirty="0"/>
            </a:p>
          </p:txBody>
        </p:sp>
        <p:graphicFrame>
          <p:nvGraphicFramePr>
            <p:cNvPr id="81924" name="Object 4"/>
            <p:cNvGraphicFramePr>
              <a:graphicFrameLocks noChangeAspect="1"/>
            </p:cNvGraphicFramePr>
            <p:nvPr/>
          </p:nvGraphicFramePr>
          <p:xfrm>
            <a:off x="1125056" y="2466546"/>
            <a:ext cx="666750" cy="374650"/>
          </p:xfrm>
          <a:graphic>
            <a:graphicData uri="http://schemas.openxmlformats.org/presentationml/2006/ole">
              <p:oleObj spid="_x0000_s81924" name="Equation" r:id="rId6" imgW="406080" imgH="228600" progId="Equation.3">
                <p:embed/>
              </p:oleObj>
            </a:graphicData>
          </a:graphic>
        </p:graphicFrame>
        <p:graphicFrame>
          <p:nvGraphicFramePr>
            <p:cNvPr id="81925" name="Object 5"/>
            <p:cNvGraphicFramePr>
              <a:graphicFrameLocks noChangeAspect="1"/>
            </p:cNvGraphicFramePr>
            <p:nvPr/>
          </p:nvGraphicFramePr>
          <p:xfrm>
            <a:off x="2253794" y="2453697"/>
            <a:ext cx="604838" cy="352425"/>
          </p:xfrm>
          <a:graphic>
            <a:graphicData uri="http://schemas.openxmlformats.org/presentationml/2006/ole">
              <p:oleObj spid="_x0000_s81925" name="Equation" r:id="rId7" imgW="368280" imgH="215640" progId="Equation.3">
                <p:embed/>
              </p:oleObj>
            </a:graphicData>
          </a:graphic>
        </p:graphicFrame>
      </p:grpSp>
      <p:graphicFrame>
        <p:nvGraphicFramePr>
          <p:cNvPr id="81926" name="Object 6"/>
          <p:cNvGraphicFramePr>
            <a:graphicFrameLocks noChangeAspect="1"/>
          </p:cNvGraphicFramePr>
          <p:nvPr/>
        </p:nvGraphicFramePr>
        <p:xfrm>
          <a:off x="890588" y="3500438"/>
          <a:ext cx="6367462" cy="790575"/>
        </p:xfrm>
        <a:graphic>
          <a:graphicData uri="http://schemas.openxmlformats.org/presentationml/2006/ole">
            <p:oleObj spid="_x0000_s81926" name="Equation" r:id="rId8" imgW="3886200" imgH="482400" progId="Equation.3">
              <p:embed/>
            </p:oleObj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251520" y="2996952"/>
            <a:ext cx="8424936" cy="400110"/>
            <a:chOff x="251520" y="2996952"/>
            <a:chExt cx="8424936" cy="400110"/>
          </a:xfrm>
        </p:grpSpPr>
        <p:sp>
          <p:nvSpPr>
            <p:cNvPr id="14" name="TextBox 13"/>
            <p:cNvSpPr txBox="1"/>
            <p:nvPr/>
          </p:nvSpPr>
          <p:spPr>
            <a:xfrm>
              <a:off x="251520" y="2996952"/>
              <a:ext cx="84249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One reason for           to be a counterexample could be: </a:t>
              </a:r>
              <a:endParaRPr lang="nl-BE" sz="2000" i="1" dirty="0"/>
            </a:p>
          </p:txBody>
        </p:sp>
        <p:graphicFrame>
          <p:nvGraphicFramePr>
            <p:cNvPr id="81927" name="Object 7"/>
            <p:cNvGraphicFramePr>
              <a:graphicFrameLocks noChangeAspect="1"/>
            </p:cNvGraphicFramePr>
            <p:nvPr/>
          </p:nvGraphicFramePr>
          <p:xfrm>
            <a:off x="1891694" y="3045303"/>
            <a:ext cx="563562" cy="331788"/>
          </p:xfrm>
          <a:graphic>
            <a:graphicData uri="http://schemas.openxmlformats.org/presentationml/2006/ole">
              <p:oleObj spid="_x0000_s81927" name="Equation" r:id="rId9" imgW="342720" imgH="203040" progId="Equation.3">
                <p:embed/>
              </p:oleObj>
            </a:graphicData>
          </a:graphic>
        </p:graphicFrame>
      </p:grpSp>
      <p:sp>
        <p:nvSpPr>
          <p:cNvPr id="17" name="TextBox 16"/>
          <p:cNvSpPr txBox="1"/>
          <p:nvPr/>
        </p:nvSpPr>
        <p:spPr>
          <a:xfrm>
            <a:off x="323528" y="4365104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ym typeface="Wingdings" pitchFamily="2" charset="2"/>
              </a:rPr>
              <a:t> system of 10 equations in 9 variables, that can be verified using Buchberger.</a:t>
            </a:r>
            <a:endParaRPr lang="nl-BE" sz="20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323528" y="4941168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ym typeface="Wingdings" pitchFamily="2" charset="2"/>
              </a:rPr>
              <a:t>Problems:</a:t>
            </a:r>
            <a:r>
              <a:rPr lang="nl-BE" sz="2000" dirty="0" smtClean="0"/>
              <a:t> </a:t>
            </a:r>
            <a:endParaRPr lang="nl-BE" sz="20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539552" y="5301208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ym typeface="Wingdings" pitchFamily="2" charset="2"/>
              </a:rPr>
              <a:t>Each system would take a </a:t>
            </a:r>
            <a:r>
              <a:rPr lang="nl-BE" sz="2000" b="1" dirty="0" smtClean="0">
                <a:solidFill>
                  <a:srgbClr val="C00000"/>
                </a:solidFill>
                <a:sym typeface="Wingdings" pitchFamily="2" charset="2"/>
              </a:rPr>
              <a:t>lifetime </a:t>
            </a:r>
            <a:r>
              <a:rPr lang="nl-BE" sz="2000" dirty="0" smtClean="0">
                <a:sym typeface="Wingdings" pitchFamily="2" charset="2"/>
              </a:rPr>
              <a:t>on a computer with an </a:t>
            </a:r>
            <a:r>
              <a:rPr lang="nl-BE" sz="2000" b="1" dirty="0" smtClean="0">
                <a:solidFill>
                  <a:srgbClr val="C00000"/>
                </a:solidFill>
                <a:sym typeface="Wingdings" pitchFamily="2" charset="2"/>
              </a:rPr>
              <a:t>astronomical amount of memory</a:t>
            </a:r>
            <a:r>
              <a:rPr lang="nl-BE" sz="2000" dirty="0" smtClean="0">
                <a:sym typeface="Wingdings" pitchFamily="2" charset="2"/>
              </a:rPr>
              <a:t>.</a:t>
            </a:r>
            <a:endParaRPr lang="nl-BE" sz="20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539552" y="6021288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ym typeface="Wingdings" pitchFamily="2" charset="2"/>
              </a:rPr>
              <a:t>There are 11</a:t>
            </a:r>
            <a:r>
              <a:rPr lang="nl-BE" sz="2000" baseline="30000" dirty="0" smtClean="0">
                <a:sym typeface="Wingdings" pitchFamily="2" charset="2"/>
              </a:rPr>
              <a:t>10</a:t>
            </a:r>
            <a:r>
              <a:rPr lang="nl-BE" sz="2000" dirty="0" smtClean="0">
                <a:sym typeface="Wingdings" pitchFamily="2" charset="2"/>
              </a:rPr>
              <a:t> such systems.</a:t>
            </a:r>
            <a:endParaRPr lang="nl-BE" sz="2000" i="1" dirty="0"/>
          </a:p>
        </p:txBody>
      </p:sp>
      <p:grpSp>
        <p:nvGrpSpPr>
          <p:cNvPr id="28" name="Group 27"/>
          <p:cNvGrpSpPr/>
          <p:nvPr/>
        </p:nvGrpSpPr>
        <p:grpSpPr>
          <a:xfrm>
            <a:off x="2059258" y="2047362"/>
            <a:ext cx="4128709" cy="327503"/>
            <a:chOff x="2059258" y="2047362"/>
            <a:chExt cx="4128709" cy="327503"/>
          </a:xfrm>
        </p:grpSpPr>
        <p:sp>
          <p:nvSpPr>
            <p:cNvPr id="26" name="TextBox 25"/>
            <p:cNvSpPr txBox="1"/>
            <p:nvPr/>
          </p:nvSpPr>
          <p:spPr>
            <a:xfrm>
              <a:off x="2059258" y="2051700"/>
              <a:ext cx="288032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500" b="1" dirty="0" smtClean="0">
                  <a:solidFill>
                    <a:srgbClr val="C00000"/>
                  </a:solidFill>
                </a:rPr>
                <a:t>5</a:t>
              </a:r>
              <a:endParaRPr lang="nl-BE" sz="1500" b="1" dirty="0">
                <a:solidFill>
                  <a:srgbClr val="C0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99935" y="2047362"/>
              <a:ext cx="288032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500" b="1" dirty="0" smtClean="0">
                  <a:solidFill>
                    <a:srgbClr val="C00000"/>
                  </a:solidFill>
                </a:rPr>
                <a:t>5</a:t>
              </a:r>
              <a:endParaRPr lang="nl-BE" sz="15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51520" y="2564904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ym typeface="Wingdings" pitchFamily="2" charset="2"/>
              </a:rPr>
              <a:t>We call (1,2,3,1,3,4,7,0,2,7) a </a:t>
            </a:r>
            <a:r>
              <a:rPr lang="nl-BE" sz="2000" b="1" dirty="0" smtClean="0">
                <a:solidFill>
                  <a:srgbClr val="C00000"/>
                </a:solidFill>
                <a:sym typeface="Wingdings" pitchFamily="2" charset="2"/>
              </a:rPr>
              <a:t>scenario</a:t>
            </a:r>
            <a:r>
              <a:rPr lang="nl-BE" sz="2000" dirty="0" smtClean="0">
                <a:sym typeface="Wingdings" pitchFamily="2" charset="2"/>
              </a:rPr>
              <a:t> for this counterexample. </a:t>
            </a:r>
            <a:endParaRPr lang="nl-BE" sz="2000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251520" y="3140968"/>
            <a:ext cx="835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ym typeface="Wingdings" pitchFamily="2" charset="2"/>
              </a:rPr>
              <a:t>If there are no counterexamples corresponding to (1,2,3,1,3,4,7,0,2,7), then there are no counterexamples corresponding to (1,2,3,1,3,4,</a:t>
            </a:r>
            <a:r>
              <a:rPr lang="nl-BE" sz="2000" b="1" dirty="0" smtClean="0">
                <a:solidFill>
                  <a:srgbClr val="C00000"/>
                </a:solidFill>
                <a:sym typeface="Wingdings" pitchFamily="2" charset="2"/>
              </a:rPr>
              <a:t>5</a:t>
            </a:r>
            <a:r>
              <a:rPr lang="nl-BE" sz="2000" dirty="0" smtClean="0">
                <a:sym typeface="Wingdings" pitchFamily="2" charset="2"/>
              </a:rPr>
              <a:t>,0,2,</a:t>
            </a:r>
            <a:r>
              <a:rPr lang="nl-BE" sz="2000" b="1" dirty="0" smtClean="0">
                <a:solidFill>
                  <a:srgbClr val="C00000"/>
                </a:solidFill>
                <a:sym typeface="Wingdings" pitchFamily="2" charset="2"/>
              </a:rPr>
              <a:t>5</a:t>
            </a:r>
            <a:r>
              <a:rPr lang="nl-BE" sz="2000" dirty="0" smtClean="0">
                <a:sym typeface="Wingdings" pitchFamily="2" charset="2"/>
              </a:rPr>
              <a:t>), and vice versa. </a:t>
            </a:r>
            <a:endParaRPr lang="nl-BE" sz="2000" i="1" dirty="0"/>
          </a:p>
        </p:txBody>
      </p:sp>
      <p:grpSp>
        <p:nvGrpSpPr>
          <p:cNvPr id="30" name="Group 29"/>
          <p:cNvGrpSpPr/>
          <p:nvPr/>
        </p:nvGrpSpPr>
        <p:grpSpPr>
          <a:xfrm>
            <a:off x="323528" y="4437112"/>
            <a:ext cx="8604448" cy="720080"/>
            <a:chOff x="395536" y="3068960"/>
            <a:chExt cx="8604448" cy="720080"/>
          </a:xfrm>
        </p:grpSpPr>
        <p:sp>
          <p:nvSpPr>
            <p:cNvPr id="31" name="TextBox 30"/>
            <p:cNvSpPr txBox="1"/>
            <p:nvPr/>
          </p:nvSpPr>
          <p:spPr>
            <a:xfrm>
              <a:off x="431032" y="3212976"/>
              <a:ext cx="85689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>
                  <a:sym typeface="Wingdings" pitchFamily="2" charset="2"/>
                </a:rPr>
                <a:t>It suffices to consider the scenarios                       for which                                      .</a:t>
              </a:r>
              <a:endParaRPr lang="nl-BE" sz="2000" i="1" dirty="0"/>
            </a:p>
          </p:txBody>
        </p:sp>
        <p:graphicFrame>
          <p:nvGraphicFramePr>
            <p:cNvPr id="32" name="Object 4"/>
            <p:cNvGraphicFramePr>
              <a:graphicFrameLocks noChangeAspect="1"/>
            </p:cNvGraphicFramePr>
            <p:nvPr/>
          </p:nvGraphicFramePr>
          <p:xfrm>
            <a:off x="4177912" y="3245700"/>
            <a:ext cx="1290637" cy="374650"/>
          </p:xfrm>
          <a:graphic>
            <a:graphicData uri="http://schemas.openxmlformats.org/presentationml/2006/ole">
              <p:oleObj spid="_x0000_s81928" name="Equation" r:id="rId10" imgW="787320" imgH="228600" progId="Equation.3">
                <p:embed/>
              </p:oleObj>
            </a:graphicData>
          </a:graphic>
        </p:graphicFrame>
        <p:graphicFrame>
          <p:nvGraphicFramePr>
            <p:cNvPr id="33" name="Object 2"/>
            <p:cNvGraphicFramePr>
              <a:graphicFrameLocks noChangeAspect="1"/>
            </p:cNvGraphicFramePr>
            <p:nvPr/>
          </p:nvGraphicFramePr>
          <p:xfrm>
            <a:off x="6466227" y="3235707"/>
            <a:ext cx="2185987" cy="374650"/>
          </p:xfrm>
          <a:graphic>
            <a:graphicData uri="http://schemas.openxmlformats.org/presentationml/2006/ole">
              <p:oleObj spid="_x0000_s81929" name="Equation" r:id="rId11" imgW="1333440" imgH="228600" progId="Equation.3">
                <p:embed/>
              </p:oleObj>
            </a:graphicData>
          </a:graphic>
        </p:graphicFrame>
        <p:sp>
          <p:nvSpPr>
            <p:cNvPr id="34" name="Rounded Rectangle 33"/>
            <p:cNvSpPr/>
            <p:nvPr/>
          </p:nvSpPr>
          <p:spPr>
            <a:xfrm>
              <a:off x="395536" y="3068960"/>
              <a:ext cx="8424936" cy="72008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251520" y="5445224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ym typeface="Wingdings" pitchFamily="2" charset="2"/>
              </a:rPr>
              <a:t>11</a:t>
            </a:r>
            <a:r>
              <a:rPr lang="nl-BE" sz="2000" baseline="30000" dirty="0" smtClean="0">
                <a:sym typeface="Wingdings" pitchFamily="2" charset="2"/>
              </a:rPr>
              <a:t>10</a:t>
            </a:r>
            <a:r>
              <a:rPr lang="nl-BE" sz="2000" dirty="0" smtClean="0">
                <a:sym typeface="Wingdings" pitchFamily="2" charset="2"/>
              </a:rPr>
              <a:t> systems      678 570 systems</a:t>
            </a:r>
            <a:endParaRPr lang="nl-BE" sz="2000" i="1" dirty="0"/>
          </a:p>
        </p:txBody>
      </p:sp>
      <p:grpSp>
        <p:nvGrpSpPr>
          <p:cNvPr id="40" name="Group 39"/>
          <p:cNvGrpSpPr/>
          <p:nvPr/>
        </p:nvGrpSpPr>
        <p:grpSpPr>
          <a:xfrm>
            <a:off x="1691680" y="5877272"/>
            <a:ext cx="6899027" cy="400110"/>
            <a:chOff x="1691680" y="5877272"/>
            <a:chExt cx="6899027" cy="400110"/>
          </a:xfrm>
        </p:grpSpPr>
        <p:sp>
          <p:nvSpPr>
            <p:cNvPr id="37" name="TextBox 36"/>
            <p:cNvSpPr txBox="1"/>
            <p:nvPr/>
          </p:nvSpPr>
          <p:spPr>
            <a:xfrm>
              <a:off x="1691680" y="5877272"/>
              <a:ext cx="68990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>
                  <a:sym typeface="Wingdings" pitchFamily="2" charset="2"/>
                </a:rPr>
                <a:t>   29 392 systems    (applying the          stuff  to            ).</a:t>
              </a:r>
              <a:endParaRPr lang="nl-BE" sz="2000" i="1" dirty="0"/>
            </a:p>
          </p:txBody>
        </p:sp>
        <p:graphicFrame>
          <p:nvGraphicFramePr>
            <p:cNvPr id="38" name="Object 4"/>
            <p:cNvGraphicFramePr>
              <a:graphicFrameLocks noChangeAspect="1"/>
            </p:cNvGraphicFramePr>
            <p:nvPr/>
          </p:nvGraphicFramePr>
          <p:xfrm>
            <a:off x="6743609" y="5927706"/>
            <a:ext cx="687387" cy="331787"/>
          </p:xfrm>
          <a:graphic>
            <a:graphicData uri="http://schemas.openxmlformats.org/presentationml/2006/ole">
              <p:oleObj spid="_x0000_s81930" name="Equation" r:id="rId12" imgW="419040" imgH="203040" progId="Equation.3">
                <p:embed/>
              </p:oleObj>
            </a:graphicData>
          </a:graphic>
        </p:graphicFrame>
        <p:graphicFrame>
          <p:nvGraphicFramePr>
            <p:cNvPr id="39" name="Object 4"/>
            <p:cNvGraphicFramePr>
              <a:graphicFrameLocks noChangeAspect="1"/>
            </p:cNvGraphicFramePr>
            <p:nvPr/>
          </p:nvGraphicFramePr>
          <p:xfrm>
            <a:off x="5374545" y="5928045"/>
            <a:ext cx="541337" cy="331787"/>
          </p:xfrm>
          <a:graphic>
            <a:graphicData uri="http://schemas.openxmlformats.org/presentationml/2006/ole">
              <p:oleObj spid="_x0000_s81931" name="Equation" r:id="rId13" imgW="330120" imgH="2030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44444E-6 L -0.0665 -0.29028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-145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 L -0.20608 -0.16088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" y="-81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5" grpId="0"/>
      <p:bldP spid="29" grpId="0"/>
      <p:bldP spid="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8271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000" b="1" dirty="0" smtClean="0">
                <a:solidFill>
                  <a:srgbClr val="C00000"/>
                </a:solidFill>
              </a:rPr>
              <a:t>Hybrid representation</a:t>
            </a:r>
            <a:endParaRPr lang="nl-BE" sz="3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INTRO</a:t>
            </a:r>
            <a:endParaRPr lang="nl-B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0232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rgbClr val="C00000"/>
                </a:solidFill>
              </a:rPr>
              <a:t>GRÖBNER BASES</a:t>
            </a:r>
            <a:endParaRPr lang="nl-BE" sz="12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3848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i="1" dirty="0" smtClean="0">
                <a:solidFill>
                  <a:schemeClr val="bg1">
                    <a:lumMod val="65000"/>
                  </a:schemeClr>
                </a:solidFill>
              </a:rPr>
              <a:t>p</a:t>
            </a:r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-ADIC METHODS</a:t>
            </a:r>
            <a:endParaRPr lang="nl-BE" sz="12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89092" name="Object 4"/>
          <p:cNvGraphicFramePr>
            <a:graphicFrameLocks noChangeAspect="1"/>
          </p:cNvGraphicFramePr>
          <p:nvPr/>
        </p:nvGraphicFramePr>
        <p:xfrm>
          <a:off x="755576" y="1484784"/>
          <a:ext cx="3849688" cy="395287"/>
        </p:xfrm>
        <a:graphic>
          <a:graphicData uri="http://schemas.openxmlformats.org/presentationml/2006/ole">
            <p:oleObj spid="_x0000_s89092" name="Equation" r:id="rId4" imgW="2349360" imgH="24120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51520" y="908720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Suppose we wish to exclude counterexamples </a:t>
            </a:r>
            <a:endParaRPr lang="nl-BE" sz="20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251520" y="2060848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that match with the scenario (1,2,0,3,1,4,5,0,2,2). </a:t>
            </a:r>
            <a:endParaRPr lang="nl-BE" sz="2000" i="1" dirty="0"/>
          </a:p>
        </p:txBody>
      </p:sp>
      <p:graphicFrame>
        <p:nvGraphicFramePr>
          <p:cNvPr id="89094" name="Object 6"/>
          <p:cNvGraphicFramePr>
            <a:graphicFrameLocks noChangeAspect="1"/>
          </p:cNvGraphicFramePr>
          <p:nvPr/>
        </p:nvGraphicFramePr>
        <p:xfrm>
          <a:off x="4522653" y="1511836"/>
          <a:ext cx="3808412" cy="374650"/>
        </p:xfrm>
        <a:graphic>
          <a:graphicData uri="http://schemas.openxmlformats.org/presentationml/2006/ole">
            <p:oleObj spid="_x0000_s89094" name="Equation" r:id="rId5" imgW="2323800" imgH="228600" progId="Equation.3">
              <p:embed/>
            </p:oleObj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251520" y="2564904"/>
            <a:ext cx="8424936" cy="1768262"/>
            <a:chOff x="251520" y="2564904"/>
            <a:chExt cx="8424936" cy="1768262"/>
          </a:xfrm>
        </p:grpSpPr>
        <p:graphicFrame>
          <p:nvGraphicFramePr>
            <p:cNvPr id="89093" name="Object 5"/>
            <p:cNvGraphicFramePr>
              <a:graphicFrameLocks noChangeAspect="1"/>
            </p:cNvGraphicFramePr>
            <p:nvPr/>
          </p:nvGraphicFramePr>
          <p:xfrm>
            <a:off x="1259632" y="2996952"/>
            <a:ext cx="6367462" cy="790575"/>
          </p:xfrm>
          <a:graphic>
            <a:graphicData uri="http://schemas.openxmlformats.org/presentationml/2006/ole">
              <p:oleObj spid="_x0000_s89093" name="Equation" r:id="rId6" imgW="3886200" imgH="482400" progId="Equation.3">
                <p:embed/>
              </p:oleObj>
            </a:graphicData>
          </a:graphic>
        </p:graphicFrame>
        <p:sp>
          <p:nvSpPr>
            <p:cNvPr id="24" name="TextBox 23"/>
            <p:cNvSpPr txBox="1"/>
            <p:nvPr/>
          </p:nvSpPr>
          <p:spPr>
            <a:xfrm>
              <a:off x="251520" y="2564904"/>
              <a:ext cx="84249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System: </a:t>
              </a:r>
              <a:endParaRPr lang="nl-BE" sz="2000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1520" y="3933056"/>
              <a:ext cx="84249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Note that the variables                             are never being plugged in. </a:t>
              </a:r>
              <a:endParaRPr lang="nl-BE" sz="2000" i="1" dirty="0"/>
            </a:p>
          </p:txBody>
        </p:sp>
        <p:graphicFrame>
          <p:nvGraphicFramePr>
            <p:cNvPr id="89095" name="Object 7"/>
            <p:cNvGraphicFramePr>
              <a:graphicFrameLocks noChangeAspect="1"/>
            </p:cNvGraphicFramePr>
            <p:nvPr/>
          </p:nvGraphicFramePr>
          <p:xfrm>
            <a:off x="2777074" y="3942589"/>
            <a:ext cx="1539875" cy="374650"/>
          </p:xfrm>
          <a:graphic>
            <a:graphicData uri="http://schemas.openxmlformats.org/presentationml/2006/ole">
              <p:oleObj spid="_x0000_s89095" name="Equation" r:id="rId7" imgW="939600" imgH="228600" progId="Equation.3">
                <p:embed/>
              </p:oleObj>
            </a:graphicData>
          </a:graphic>
        </p:graphicFrame>
      </p:grpSp>
      <p:graphicFrame>
        <p:nvGraphicFramePr>
          <p:cNvPr id="89096" name="Object 8"/>
          <p:cNvGraphicFramePr>
            <a:graphicFrameLocks noChangeAspect="1"/>
          </p:cNvGraphicFramePr>
          <p:nvPr/>
        </p:nvGraphicFramePr>
        <p:xfrm>
          <a:off x="4523367" y="1491892"/>
          <a:ext cx="3308350" cy="395288"/>
        </p:xfrm>
        <a:graphic>
          <a:graphicData uri="http://schemas.openxmlformats.org/presentationml/2006/ole">
            <p:oleObj spid="_x0000_s89096" name="Equation" r:id="rId8" imgW="2019240" imgH="241200" progId="Equation.3">
              <p:embed/>
            </p:oleObj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3347864" y="4437112"/>
            <a:ext cx="5653136" cy="400110"/>
            <a:chOff x="1115616" y="4653136"/>
            <a:chExt cx="5653136" cy="400110"/>
          </a:xfrm>
        </p:grpSpPr>
        <p:sp>
          <p:nvSpPr>
            <p:cNvPr id="17" name="TextBox 16"/>
            <p:cNvSpPr txBox="1"/>
            <p:nvPr/>
          </p:nvSpPr>
          <p:spPr>
            <a:xfrm>
              <a:off x="1115616" y="4653136"/>
              <a:ext cx="56531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We use an according hybrid representation for          .</a:t>
              </a:r>
              <a:endParaRPr lang="nl-BE" sz="2000" i="1" dirty="0"/>
            </a:p>
          </p:txBody>
        </p:sp>
        <p:graphicFrame>
          <p:nvGraphicFramePr>
            <p:cNvPr id="18" name="Object 7"/>
            <p:cNvGraphicFramePr>
              <a:graphicFrameLocks noChangeAspect="1"/>
            </p:cNvGraphicFramePr>
            <p:nvPr/>
          </p:nvGraphicFramePr>
          <p:xfrm>
            <a:off x="6012863" y="4689801"/>
            <a:ext cx="561975" cy="333375"/>
          </p:xfrm>
          <a:graphic>
            <a:graphicData uri="http://schemas.openxmlformats.org/presentationml/2006/ole">
              <p:oleObj spid="_x0000_s89097" name="Equation" r:id="rId9" imgW="342720" imgH="203040" progId="Equation.3">
                <p:embed/>
              </p:oleObj>
            </a:graphicData>
          </a:graphic>
        </p:graphicFrame>
      </p:grpSp>
      <p:sp>
        <p:nvSpPr>
          <p:cNvPr id="22" name="Freeform 21"/>
          <p:cNvSpPr/>
          <p:nvPr/>
        </p:nvSpPr>
        <p:spPr>
          <a:xfrm>
            <a:off x="7230140" y="1988288"/>
            <a:ext cx="1470836" cy="2307265"/>
          </a:xfrm>
          <a:custGeom>
            <a:avLst/>
            <a:gdLst>
              <a:gd name="connsiteX0" fmla="*/ 723013 w 1470836"/>
              <a:gd name="connsiteY0" fmla="*/ 2307265 h 2307265"/>
              <a:gd name="connsiteX1" fmla="*/ 1350334 w 1470836"/>
              <a:gd name="connsiteY1" fmla="*/ 1137684 h 2307265"/>
              <a:gd name="connsiteX2" fmla="*/ 0 w 1470836"/>
              <a:gd name="connsiteY2" fmla="*/ 0 h 2307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0836" h="2307265">
                <a:moveTo>
                  <a:pt x="723013" y="2307265"/>
                </a:moveTo>
                <a:cubicBezTo>
                  <a:pt x="1096924" y="1914746"/>
                  <a:pt x="1470836" y="1522228"/>
                  <a:pt x="1350334" y="1137684"/>
                </a:cubicBezTo>
                <a:cubicBezTo>
                  <a:pt x="1229832" y="753140"/>
                  <a:pt x="614916" y="376570"/>
                  <a:pt x="0" y="0"/>
                </a:cubicBezTo>
              </a:path>
            </a:pathLst>
          </a:cu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27" name="Group 26"/>
          <p:cNvGrpSpPr/>
          <p:nvPr/>
        </p:nvGrpSpPr>
        <p:grpSpPr>
          <a:xfrm>
            <a:off x="3347864" y="5085184"/>
            <a:ext cx="5653136" cy="1323439"/>
            <a:chOff x="3347864" y="5085184"/>
            <a:chExt cx="5653136" cy="1323439"/>
          </a:xfrm>
        </p:grpSpPr>
        <p:sp>
          <p:nvSpPr>
            <p:cNvPr id="25" name="TextBox 24"/>
            <p:cNvSpPr txBox="1"/>
            <p:nvPr/>
          </p:nvSpPr>
          <p:spPr>
            <a:xfrm>
              <a:off x="3347864" y="5085184"/>
              <a:ext cx="565313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Advantage: the variables                          appear </a:t>
              </a:r>
              <a:r>
                <a:rPr lang="nl-BE" sz="2000" b="1" dirty="0" smtClean="0">
                  <a:solidFill>
                    <a:srgbClr val="C00000"/>
                  </a:solidFill>
                </a:rPr>
                <a:t>linearly</a:t>
              </a:r>
              <a:r>
                <a:rPr lang="nl-BE" sz="2000" dirty="0" smtClean="0"/>
                <a:t> in all equations of the system.</a:t>
              </a:r>
            </a:p>
            <a:p>
              <a:endParaRPr lang="nl-BE" sz="2000" i="1" dirty="0" smtClean="0"/>
            </a:p>
            <a:p>
              <a:r>
                <a:rPr lang="nl-BE" sz="2000" dirty="0" smtClean="0"/>
                <a:t>They can be get rid of using Gaussian elimination.</a:t>
              </a:r>
              <a:endParaRPr lang="nl-BE" sz="2000" dirty="0"/>
            </a:p>
          </p:txBody>
        </p:sp>
        <p:graphicFrame>
          <p:nvGraphicFramePr>
            <p:cNvPr id="26" name="Object 7"/>
            <p:cNvGraphicFramePr>
              <a:graphicFrameLocks noChangeAspect="1"/>
            </p:cNvGraphicFramePr>
            <p:nvPr/>
          </p:nvGraphicFramePr>
          <p:xfrm>
            <a:off x="6060234" y="5122746"/>
            <a:ext cx="1374775" cy="374650"/>
          </p:xfrm>
          <a:graphic>
            <a:graphicData uri="http://schemas.openxmlformats.org/presentationml/2006/ole">
              <p:oleObj spid="_x0000_s89099" name="Equation" r:id="rId10" imgW="838080" imgH="228600" progId="Equation.3">
                <p:embed/>
              </p:oleObj>
            </a:graphicData>
          </a:graphic>
        </p:graphicFrame>
      </p:grpSp>
      <p:grpSp>
        <p:nvGrpSpPr>
          <p:cNvPr id="31" name="Group 30"/>
          <p:cNvGrpSpPr/>
          <p:nvPr/>
        </p:nvGrpSpPr>
        <p:grpSpPr>
          <a:xfrm>
            <a:off x="467544" y="4581128"/>
            <a:ext cx="2664296" cy="1296144"/>
            <a:chOff x="467544" y="4581128"/>
            <a:chExt cx="2664296" cy="1296144"/>
          </a:xfrm>
        </p:grpSpPr>
        <p:sp>
          <p:nvSpPr>
            <p:cNvPr id="29" name="TextBox 28"/>
            <p:cNvSpPr txBox="1"/>
            <p:nvPr/>
          </p:nvSpPr>
          <p:spPr>
            <a:xfrm>
              <a:off x="539552" y="4725144"/>
              <a:ext cx="259228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So: the more unused variables, the easier the system becomes!</a:t>
              </a:r>
              <a:endParaRPr lang="nl-BE" sz="2000" i="1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467544" y="4581128"/>
              <a:ext cx="2520280" cy="129614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275856" y="980728"/>
            <a:ext cx="5544615" cy="1631216"/>
            <a:chOff x="1691681" y="1556792"/>
            <a:chExt cx="5544615" cy="1631216"/>
          </a:xfrm>
        </p:grpSpPr>
        <p:sp>
          <p:nvSpPr>
            <p:cNvPr id="34" name="TextBox 33"/>
            <p:cNvSpPr txBox="1"/>
            <p:nvPr/>
          </p:nvSpPr>
          <p:spPr>
            <a:xfrm>
              <a:off x="1691681" y="1556792"/>
              <a:ext cx="5544615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>
                  <a:sym typeface="Wingdings" pitchFamily="2" charset="2"/>
                </a:rPr>
                <a:t>By the          stuff: the number of unused variables is at least 2.</a:t>
              </a:r>
            </a:p>
            <a:p>
              <a:endParaRPr lang="nl-BE" sz="2000" i="1" dirty="0" smtClean="0">
                <a:sym typeface="Wingdings" pitchFamily="2" charset="2"/>
              </a:endParaRPr>
            </a:p>
            <a:p>
              <a:r>
                <a:rPr lang="nl-BE" sz="2000" dirty="0" smtClean="0">
                  <a:sym typeface="Wingdings" pitchFamily="2" charset="2"/>
                </a:rPr>
                <a:t>In fact, the lower the number of unused variables, the more restrictive the           condition becomes.</a:t>
              </a:r>
              <a:endParaRPr lang="nl-BE" sz="2000" dirty="0"/>
            </a:p>
          </p:txBody>
        </p:sp>
        <p:graphicFrame>
          <p:nvGraphicFramePr>
            <p:cNvPr id="35" name="Object 4"/>
            <p:cNvGraphicFramePr>
              <a:graphicFrameLocks noChangeAspect="1"/>
            </p:cNvGraphicFramePr>
            <p:nvPr/>
          </p:nvGraphicFramePr>
          <p:xfrm>
            <a:off x="2446780" y="1610386"/>
            <a:ext cx="541337" cy="331787"/>
          </p:xfrm>
          <a:graphic>
            <a:graphicData uri="http://schemas.openxmlformats.org/presentationml/2006/ole">
              <p:oleObj spid="_x0000_s89100" name="Equation" r:id="rId11" imgW="330120" imgH="203040" progId="Equation.3">
                <p:embed/>
              </p:oleObj>
            </a:graphicData>
          </a:graphic>
        </p:graphicFrame>
        <p:graphicFrame>
          <p:nvGraphicFramePr>
            <p:cNvPr id="36" name="Object 3"/>
            <p:cNvGraphicFramePr>
              <a:graphicFrameLocks noChangeAspect="1"/>
            </p:cNvGraphicFramePr>
            <p:nvPr/>
          </p:nvGraphicFramePr>
          <p:xfrm>
            <a:off x="4251693" y="2839454"/>
            <a:ext cx="541337" cy="331788"/>
          </p:xfrm>
          <a:graphic>
            <a:graphicData uri="http://schemas.openxmlformats.org/presentationml/2006/ole">
              <p:oleObj spid="_x0000_s89101" name="Equation" r:id="rId12" imgW="330120" imgH="203040" progId="Equation.3">
                <p:embed/>
              </p:oleObj>
            </a:graphicData>
          </a:graphic>
        </p:graphicFrame>
      </p:grp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467544" y="2780928"/>
          <a:ext cx="8280920" cy="36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  <a:gridCol w="1656184"/>
                <a:gridCol w="1656184"/>
                <a:gridCol w="1656184"/>
              </a:tblGrid>
              <a:tr h="370840"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#</a:t>
                      </a:r>
                      <a:r>
                        <a:rPr lang="nl-BE" sz="1700" baseline="0" dirty="0" smtClean="0"/>
                        <a:t> unused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time per case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memory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# scenarios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# scenarios (with </a:t>
                      </a:r>
                      <a:r>
                        <a:rPr lang="nl-BE" sz="1700" i="1" dirty="0" smtClean="0"/>
                        <a:t>p+1 </a:t>
                      </a:r>
                      <a:r>
                        <a:rPr lang="nl-BE" sz="1700" i="0" dirty="0" smtClean="0"/>
                        <a:t>stuff</a:t>
                      </a:r>
                      <a:r>
                        <a:rPr lang="nl-BE" sz="1700" i="0" baseline="0" dirty="0" smtClean="0"/>
                        <a:t>)</a:t>
                      </a:r>
                      <a:endParaRPr lang="nl-BE" sz="1700" dirty="0"/>
                    </a:p>
                  </a:txBody>
                  <a:tcPr marT="0" marB="0"/>
                </a:tc>
              </a:tr>
              <a:tr h="293360"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0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impossible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1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0</a:t>
                      </a:r>
                      <a:endParaRPr lang="nl-BE" sz="1700" dirty="0"/>
                    </a:p>
                  </a:txBody>
                  <a:tcPr marT="0" marB="0"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1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impossible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55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0</a:t>
                      </a:r>
                      <a:endParaRPr lang="nl-BE" sz="1700" dirty="0"/>
                    </a:p>
                  </a:txBody>
                  <a:tcPr marT="0" marB="0"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2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3 weeks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90 GB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1155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5</a:t>
                      </a:r>
                      <a:endParaRPr lang="nl-BE" sz="1700" dirty="0"/>
                    </a:p>
                  </a:txBody>
                  <a:tcPr marT="0" marB="0"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3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20 hours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10 GB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11880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146</a:t>
                      </a:r>
                      <a:endParaRPr lang="nl-BE" sz="1700" dirty="0"/>
                    </a:p>
                  </a:txBody>
                  <a:tcPr marT="0" marB="0"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4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15 minutes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1.4 GB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63987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1469</a:t>
                      </a:r>
                      <a:endParaRPr lang="nl-BE" sz="1700" dirty="0"/>
                    </a:p>
                  </a:txBody>
                  <a:tcPr marT="0" marB="0"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5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10 seconds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0.2 GB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179487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6298</a:t>
                      </a:r>
                      <a:endParaRPr lang="nl-BE" sz="1700" dirty="0"/>
                    </a:p>
                  </a:txBody>
                  <a:tcPr marT="0" marB="0"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6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0.01 seconds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0.1 GB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246730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11586</a:t>
                      </a:r>
                      <a:endParaRPr lang="nl-BE" sz="1700" dirty="0"/>
                    </a:p>
                  </a:txBody>
                  <a:tcPr marT="0" marB="0"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7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negligible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negligible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145750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8172</a:t>
                      </a:r>
                      <a:endParaRPr lang="nl-BE" sz="1700" dirty="0"/>
                    </a:p>
                  </a:txBody>
                  <a:tcPr marT="0" marB="0"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8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negligible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negligible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28501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1668</a:t>
                      </a:r>
                      <a:endParaRPr lang="nl-BE" sz="1700" dirty="0"/>
                    </a:p>
                  </a:txBody>
                  <a:tcPr marT="0" marB="0"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9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negligible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negligible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1023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48</a:t>
                      </a:r>
                      <a:endParaRPr lang="nl-BE" sz="1700" dirty="0"/>
                    </a:p>
                  </a:txBody>
                  <a:tcPr marT="0" marB="0"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10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negligible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negligible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1</a:t>
                      </a:r>
                      <a:endParaRPr lang="nl-BE" sz="17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nl-BE" sz="1700" dirty="0" smtClean="0"/>
                        <a:t>0</a:t>
                      </a:r>
                      <a:endParaRPr lang="nl-BE" sz="1700" dirty="0"/>
                    </a:p>
                  </a:txBody>
                  <a:tcPr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5E-6 -0.51458 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 animBg="1"/>
      <p:bldP spid="22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8271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000" b="1" dirty="0" smtClean="0">
                <a:solidFill>
                  <a:srgbClr val="C00000"/>
                </a:solidFill>
              </a:rPr>
              <a:t>Some details that were suppressed</a:t>
            </a:r>
            <a:endParaRPr lang="nl-BE" sz="30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INTRO</a:t>
            </a:r>
            <a:endParaRPr lang="nl-B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60232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rgbClr val="C00000"/>
                </a:solidFill>
              </a:rPr>
              <a:t>GRÖBNER BASES</a:t>
            </a:r>
            <a:endParaRPr lang="nl-BE" sz="12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3848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i="1" dirty="0" smtClean="0">
                <a:solidFill>
                  <a:schemeClr val="bg1">
                    <a:lumMod val="65000"/>
                  </a:schemeClr>
                </a:solidFill>
              </a:rPr>
              <a:t>p</a:t>
            </a:r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-ADIC METHODS</a:t>
            </a:r>
            <a:endParaRPr lang="nl-BE" sz="12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268760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ym typeface="Wingdings" pitchFamily="2" charset="2"/>
              </a:rPr>
              <a:t>Computations are done modulo a small prime </a:t>
            </a:r>
            <a:r>
              <a:rPr lang="nl-BE" sz="2000" i="1" dirty="0" smtClean="0">
                <a:sym typeface="Wingdings" pitchFamily="2" charset="2"/>
              </a:rPr>
              <a:t>p</a:t>
            </a:r>
            <a:r>
              <a:rPr lang="nl-BE" sz="2000" dirty="0" smtClean="0">
                <a:sym typeface="Wingdings" pitchFamily="2" charset="2"/>
              </a:rPr>
              <a:t> to avoid coefficient inflation (some theoretical justification needed).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95536" y="2636912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2000" dirty="0" smtClean="0">
                <a:sym typeface="Wingdings" pitchFamily="2" charset="2"/>
              </a:rPr>
              <a:t>Instead of Buchberger’s algorithm, we used Faugères </a:t>
            </a:r>
            <a:r>
              <a:rPr lang="nl-BE" sz="2000" b="1" dirty="0" smtClean="0">
                <a:solidFill>
                  <a:srgbClr val="C00000"/>
                </a:solidFill>
                <a:sym typeface="Wingdings" pitchFamily="2" charset="2"/>
              </a:rPr>
              <a:t>F4 method</a:t>
            </a:r>
            <a:r>
              <a:rPr lang="nl-BE" sz="2000" dirty="0" smtClean="0">
                <a:sym typeface="Wingdings" pitchFamily="2" charset="2"/>
              </a:rPr>
              <a:t>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5536" y="3789040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2000" dirty="0" smtClean="0">
                <a:sym typeface="Wingdings" pitchFamily="2" charset="2"/>
              </a:rPr>
              <a:t>Instead of the lexicographical order, we used </a:t>
            </a:r>
            <a:r>
              <a:rPr lang="nl-BE" sz="2000" b="1" dirty="0" smtClean="0">
                <a:solidFill>
                  <a:srgbClr val="C00000"/>
                </a:solidFill>
                <a:sym typeface="Wingdings" pitchFamily="2" charset="2"/>
              </a:rPr>
              <a:t>grevlex</a:t>
            </a:r>
            <a:r>
              <a:rPr lang="nl-BE" sz="2000" dirty="0" smtClean="0">
                <a:sym typeface="Wingdings" pitchFamily="2" charset="2"/>
              </a:rPr>
              <a:t>.</a:t>
            </a:r>
            <a:endParaRPr lang="nl-BE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8864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5000" b="1" dirty="0" smtClean="0">
                <a:solidFill>
                  <a:srgbClr val="C00000"/>
                </a:solidFill>
              </a:rPr>
              <a:t>and now...?</a:t>
            </a:r>
            <a:endParaRPr lang="nl-BE" sz="50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484784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It seems unlikely that the </a:t>
            </a:r>
            <a:r>
              <a:rPr lang="nl-BE" sz="2000" i="1" dirty="0" smtClean="0"/>
              <a:t>p</a:t>
            </a:r>
            <a:r>
              <a:rPr lang="nl-BE" sz="2000" dirty="0" smtClean="0"/>
              <a:t>-adic method will ever lead to a complete proof.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4221088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A larger unexploited area seems to lie at the analytic side of the story (so far, only algebrists have attacked this problem).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23528" y="2564904"/>
            <a:ext cx="8568952" cy="1015663"/>
            <a:chOff x="323528" y="3212976"/>
            <a:chExt cx="8568952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323528" y="3212976"/>
              <a:ext cx="85689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Without new insights, pushing the Gröbner basis method to the next open case</a:t>
              </a:r>
            </a:p>
            <a:p>
              <a:r>
                <a:rPr lang="nl-BE" sz="2000" dirty="0" smtClean="0"/>
                <a:t>(             ) is utopic. And in any case, Gröbner bases can only check one     at a time, so they will never lead to a complete proof.</a:t>
              </a:r>
            </a:p>
          </p:txBody>
        </p:sp>
        <p:graphicFrame>
          <p:nvGraphicFramePr>
            <p:cNvPr id="73730" name="Object 2"/>
            <p:cNvGraphicFramePr>
              <a:graphicFrameLocks noChangeAspect="1"/>
            </p:cNvGraphicFramePr>
            <p:nvPr/>
          </p:nvGraphicFramePr>
          <p:xfrm>
            <a:off x="487714" y="3598462"/>
            <a:ext cx="747712" cy="296862"/>
          </p:xfrm>
          <a:graphic>
            <a:graphicData uri="http://schemas.openxmlformats.org/presentationml/2006/ole">
              <p:oleObj spid="_x0000_s73730" name="Equation" r:id="rId4" imgW="444240" imgH="177480" progId="Equation.3">
                <p:embed/>
              </p:oleObj>
            </a:graphicData>
          </a:graphic>
        </p:graphicFrame>
        <p:graphicFrame>
          <p:nvGraphicFramePr>
            <p:cNvPr id="73731" name="Object 3"/>
            <p:cNvGraphicFramePr>
              <a:graphicFrameLocks noChangeAspect="1"/>
            </p:cNvGraphicFramePr>
            <p:nvPr/>
          </p:nvGraphicFramePr>
          <p:xfrm>
            <a:off x="7616121" y="3566751"/>
            <a:ext cx="234950" cy="296862"/>
          </p:xfrm>
          <a:graphic>
            <a:graphicData uri="http://schemas.openxmlformats.org/presentationml/2006/ole">
              <p:oleObj spid="_x0000_s73731" name="Equation" r:id="rId5" imgW="139680" imgH="177480" progId="Equation.3">
                <p:embed/>
              </p:oleObj>
            </a:graphicData>
          </a:graphic>
        </p:graphicFrame>
      </p:grpSp>
      <p:grpSp>
        <p:nvGrpSpPr>
          <p:cNvPr id="11" name="Group 10"/>
          <p:cNvGrpSpPr/>
          <p:nvPr/>
        </p:nvGrpSpPr>
        <p:grpSpPr>
          <a:xfrm>
            <a:off x="1979712" y="5589240"/>
            <a:ext cx="5358242" cy="653792"/>
            <a:chOff x="1950062" y="5445224"/>
            <a:chExt cx="5358242" cy="653792"/>
          </a:xfrm>
        </p:grpSpPr>
        <p:pic>
          <p:nvPicPr>
            <p:cNvPr id="73733" name="Picture 5" descr="http://www.hse.gov.uk/workplacetransport/images/warning-general-2.gi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950062" y="5445224"/>
              <a:ext cx="730709" cy="653792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2699792" y="5589240"/>
              <a:ext cx="46085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b="1" dirty="0" smtClean="0">
                  <a:solidFill>
                    <a:srgbClr val="C00000"/>
                  </a:solidFill>
                </a:rPr>
                <a:t>WARNING:</a:t>
              </a:r>
              <a:r>
                <a:rPr lang="nl-BE" sz="2000" dirty="0" smtClean="0"/>
                <a:t> This is an addictive problem.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62068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 smtClean="0">
                <a:solidFill>
                  <a:srgbClr val="C00000"/>
                </a:solidFill>
              </a:rPr>
              <a:t>Part I:</a:t>
            </a:r>
          </a:p>
          <a:p>
            <a:pPr algn="ctr"/>
            <a:r>
              <a:rPr lang="nl-BE" sz="4000" b="1" dirty="0" smtClean="0">
                <a:solidFill>
                  <a:srgbClr val="C00000"/>
                </a:solidFill>
              </a:rPr>
              <a:t>Introduction</a:t>
            </a:r>
            <a:endParaRPr lang="nl-BE" sz="40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636912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 smtClean="0">
                <a:solidFill>
                  <a:schemeClr val="bg1">
                    <a:lumMod val="65000"/>
                  </a:schemeClr>
                </a:solidFill>
              </a:rPr>
              <a:t>Part II:</a:t>
            </a:r>
          </a:p>
          <a:p>
            <a:pPr algn="ctr"/>
            <a:r>
              <a:rPr lang="nl-BE" sz="4000" b="1" i="1" dirty="0" smtClean="0">
                <a:solidFill>
                  <a:schemeClr val="bg1">
                    <a:lumMod val="65000"/>
                  </a:schemeClr>
                </a:solidFill>
              </a:rPr>
              <a:t>p</a:t>
            </a:r>
            <a:r>
              <a:rPr lang="nl-BE" sz="4000" b="1" dirty="0" smtClean="0">
                <a:solidFill>
                  <a:schemeClr val="bg1">
                    <a:lumMod val="65000"/>
                  </a:schemeClr>
                </a:solidFill>
              </a:rPr>
              <a:t>-Adic methods</a:t>
            </a:r>
            <a:endParaRPr lang="nl-BE" sz="40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72514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 smtClean="0">
                <a:solidFill>
                  <a:schemeClr val="bg1">
                    <a:lumMod val="65000"/>
                  </a:schemeClr>
                </a:solidFill>
              </a:rPr>
              <a:t>Part III:</a:t>
            </a:r>
          </a:p>
          <a:p>
            <a:pPr algn="ctr"/>
            <a:r>
              <a:rPr lang="nl-BE" sz="4000" b="1" dirty="0" smtClean="0">
                <a:solidFill>
                  <a:schemeClr val="bg1">
                    <a:lumMod val="65000"/>
                  </a:schemeClr>
                </a:solidFill>
              </a:rPr>
              <a:t>Gröbner bases</a:t>
            </a:r>
            <a:endParaRPr lang="nl-BE" sz="40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271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000" b="1" dirty="0" smtClean="0">
                <a:solidFill>
                  <a:srgbClr val="C00000"/>
                </a:solidFill>
              </a:rPr>
              <a:t>Normalization</a:t>
            </a:r>
            <a:endParaRPr lang="nl-BE" sz="30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908720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The relative position of the roots of a polynomial and those of its derivatives does not change under transformations of the form </a:t>
            </a:r>
            <a:endParaRPr lang="nl-BE" sz="2000" i="1" dirty="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699792" y="1700808"/>
          <a:ext cx="3659187" cy="346075"/>
        </p:xfrm>
        <a:graphic>
          <a:graphicData uri="http://schemas.openxmlformats.org/presentationml/2006/ole">
            <p:oleObj spid="_x0000_s2052" name="Equation" r:id="rId3" imgW="2145960" imgH="2030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213285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Geometrically: rotations, translations, stretchings of the complex plane.</a:t>
            </a:r>
            <a:endParaRPr lang="nl-BE" sz="2000" dirty="0"/>
          </a:p>
        </p:txBody>
      </p:sp>
      <p:grpSp>
        <p:nvGrpSpPr>
          <p:cNvPr id="70" name="Group 69"/>
          <p:cNvGrpSpPr/>
          <p:nvPr/>
        </p:nvGrpSpPr>
        <p:grpSpPr>
          <a:xfrm>
            <a:off x="1331640" y="2636912"/>
            <a:ext cx="4392488" cy="3744416"/>
            <a:chOff x="1331640" y="2636912"/>
            <a:chExt cx="4392488" cy="3744416"/>
          </a:xfrm>
        </p:grpSpPr>
        <p:cxnSp>
          <p:nvCxnSpPr>
            <p:cNvPr id="15" name="Straight Arrow Connector 14"/>
            <p:cNvCxnSpPr/>
            <p:nvPr/>
          </p:nvCxnSpPr>
          <p:spPr>
            <a:xfrm flipV="1">
              <a:off x="3491880" y="2636912"/>
              <a:ext cx="0" cy="37444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1331640" y="4509120"/>
              <a:ext cx="43924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6156176" y="2996952"/>
          <a:ext cx="2375385" cy="381759"/>
        </p:xfrm>
        <a:graphic>
          <a:graphicData uri="http://schemas.openxmlformats.org/presentationml/2006/ole">
            <p:oleObj spid="_x0000_s2054" name="Equation" r:id="rId4" imgW="1422360" imgH="22860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6156176" y="3573016"/>
          <a:ext cx="763587" cy="381000"/>
        </p:xfrm>
        <a:graphic>
          <a:graphicData uri="http://schemas.openxmlformats.org/presentationml/2006/ole">
            <p:oleObj spid="_x0000_s2056" name="Equation" r:id="rId5" imgW="457200" imgH="228600" progId="Equation.3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7164288" y="3573016"/>
          <a:ext cx="784225" cy="381000"/>
        </p:xfrm>
        <a:graphic>
          <a:graphicData uri="http://schemas.openxmlformats.org/presentationml/2006/ole">
            <p:oleObj spid="_x0000_s2057" name="Equation" r:id="rId6" imgW="469800" imgH="228600" progId="Equation.3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6156176" y="4149080"/>
          <a:ext cx="784225" cy="381000"/>
        </p:xfrm>
        <a:graphic>
          <a:graphicData uri="http://schemas.openxmlformats.org/presentationml/2006/ole">
            <p:oleObj spid="_x0000_s2058" name="Equation" r:id="rId7" imgW="469800" imgH="228600" progId="Equation.3">
              <p:embed/>
            </p:oleObj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7164288" y="4149080"/>
          <a:ext cx="784225" cy="381000"/>
        </p:xfrm>
        <a:graphic>
          <a:graphicData uri="http://schemas.openxmlformats.org/presentationml/2006/ole">
            <p:oleObj spid="_x0000_s2059" name="Equation" r:id="rId8" imgW="469800" imgH="228600" progId="Equation.3">
              <p:embed/>
            </p:oleObj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8172400" y="3573016"/>
          <a:ext cx="784225" cy="381000"/>
        </p:xfrm>
        <a:graphic>
          <a:graphicData uri="http://schemas.openxmlformats.org/presentationml/2006/ole">
            <p:oleObj spid="_x0000_s2061" name="Equation" r:id="rId9" imgW="469800" imgH="228600" progId="Equation.3">
              <p:embed/>
            </p:oleObj>
          </a:graphicData>
        </a:graphic>
      </p:graphicFrame>
      <p:grpSp>
        <p:nvGrpSpPr>
          <p:cNvPr id="54" name="Group 53"/>
          <p:cNvGrpSpPr/>
          <p:nvPr/>
        </p:nvGrpSpPr>
        <p:grpSpPr>
          <a:xfrm>
            <a:off x="2952253" y="3573016"/>
            <a:ext cx="1475731" cy="1872208"/>
            <a:chOff x="2952253" y="3573016"/>
            <a:chExt cx="1475731" cy="1872208"/>
          </a:xfrm>
        </p:grpSpPr>
        <p:sp>
          <p:nvSpPr>
            <p:cNvPr id="33" name="Oval 32"/>
            <p:cNvSpPr/>
            <p:nvPr/>
          </p:nvSpPr>
          <p:spPr>
            <a:xfrm>
              <a:off x="3419872" y="443711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4" name="Oval 33"/>
            <p:cNvSpPr/>
            <p:nvPr/>
          </p:nvSpPr>
          <p:spPr>
            <a:xfrm>
              <a:off x="3419872" y="3573016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5" name="Oval 34"/>
            <p:cNvSpPr/>
            <p:nvPr/>
          </p:nvSpPr>
          <p:spPr>
            <a:xfrm>
              <a:off x="3419872" y="530120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8" name="Oval 37"/>
            <p:cNvSpPr/>
            <p:nvPr/>
          </p:nvSpPr>
          <p:spPr>
            <a:xfrm>
              <a:off x="4283968" y="443711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3" name="Oval 42"/>
            <p:cNvSpPr/>
            <p:nvPr/>
          </p:nvSpPr>
          <p:spPr>
            <a:xfrm>
              <a:off x="2952253" y="3711485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4" name="Oval 43"/>
            <p:cNvSpPr/>
            <p:nvPr/>
          </p:nvSpPr>
          <p:spPr>
            <a:xfrm>
              <a:off x="2958699" y="5167414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174163" y="3810475"/>
            <a:ext cx="986668" cy="1399892"/>
            <a:chOff x="3174163" y="3810475"/>
            <a:chExt cx="986668" cy="1399892"/>
          </a:xfrm>
        </p:grpSpPr>
        <p:sp>
          <p:nvSpPr>
            <p:cNvPr id="53" name="Oval 52"/>
            <p:cNvSpPr/>
            <p:nvPr/>
          </p:nvSpPr>
          <p:spPr>
            <a:xfrm>
              <a:off x="4016815" y="4440710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5" name="Oval 54"/>
            <p:cNvSpPr/>
            <p:nvPr/>
          </p:nvSpPr>
          <p:spPr>
            <a:xfrm>
              <a:off x="3176317" y="3810475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6" name="Oval 55"/>
            <p:cNvSpPr/>
            <p:nvPr/>
          </p:nvSpPr>
          <p:spPr>
            <a:xfrm>
              <a:off x="3174163" y="5066351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9" name="Oval 58"/>
            <p:cNvSpPr/>
            <p:nvPr/>
          </p:nvSpPr>
          <p:spPr>
            <a:xfrm>
              <a:off x="3274904" y="4068197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60" name="Oval 59"/>
            <p:cNvSpPr/>
            <p:nvPr/>
          </p:nvSpPr>
          <p:spPr>
            <a:xfrm>
              <a:off x="3273808" y="480688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280539" y="3915768"/>
            <a:ext cx="687648" cy="1185362"/>
            <a:chOff x="3280539" y="3915768"/>
            <a:chExt cx="687648" cy="1185362"/>
          </a:xfrm>
        </p:grpSpPr>
        <p:sp>
          <p:nvSpPr>
            <p:cNvPr id="36" name="Oval 35"/>
            <p:cNvSpPr/>
            <p:nvPr/>
          </p:nvSpPr>
          <p:spPr>
            <a:xfrm>
              <a:off x="3824171" y="4435651"/>
              <a:ext cx="144016" cy="144016"/>
            </a:xfrm>
            <a:prstGeom prst="ellipse">
              <a:avLst/>
            </a:prstGeom>
            <a:solidFill>
              <a:srgbClr val="EC06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0" name="Chord 39"/>
            <p:cNvSpPr/>
            <p:nvPr/>
          </p:nvSpPr>
          <p:spPr>
            <a:xfrm>
              <a:off x="3419872" y="4437112"/>
              <a:ext cx="144016" cy="144016"/>
            </a:xfrm>
            <a:prstGeom prst="chord">
              <a:avLst>
                <a:gd name="adj1" fmla="val 5383189"/>
                <a:gd name="adj2" fmla="val 16200000"/>
              </a:avLst>
            </a:prstGeom>
            <a:solidFill>
              <a:srgbClr val="EC06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1" name="Oval 40"/>
            <p:cNvSpPr/>
            <p:nvPr/>
          </p:nvSpPr>
          <p:spPr>
            <a:xfrm>
              <a:off x="3287104" y="3915768"/>
              <a:ext cx="144016" cy="144016"/>
            </a:xfrm>
            <a:prstGeom prst="ellipse">
              <a:avLst/>
            </a:prstGeom>
            <a:solidFill>
              <a:srgbClr val="EC06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5" name="Oval 44"/>
            <p:cNvSpPr/>
            <p:nvPr/>
          </p:nvSpPr>
          <p:spPr>
            <a:xfrm>
              <a:off x="3280539" y="4957114"/>
              <a:ext cx="144016" cy="144016"/>
            </a:xfrm>
            <a:prstGeom prst="ellipse">
              <a:avLst/>
            </a:prstGeom>
            <a:solidFill>
              <a:srgbClr val="EC06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419872" y="4183690"/>
            <a:ext cx="148710" cy="636466"/>
            <a:chOff x="3419872" y="4183690"/>
            <a:chExt cx="148710" cy="636466"/>
          </a:xfrm>
        </p:grpSpPr>
        <p:sp>
          <p:nvSpPr>
            <p:cNvPr id="47" name="Oval 46"/>
            <p:cNvSpPr/>
            <p:nvPr/>
          </p:nvSpPr>
          <p:spPr>
            <a:xfrm>
              <a:off x="3424566" y="4183690"/>
              <a:ext cx="144016" cy="144016"/>
            </a:xfrm>
            <a:prstGeom prst="ellipse">
              <a:avLst/>
            </a:prstGeom>
            <a:solidFill>
              <a:srgbClr val="1909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1" name="Oval 50"/>
            <p:cNvSpPr/>
            <p:nvPr/>
          </p:nvSpPr>
          <p:spPr>
            <a:xfrm>
              <a:off x="3419872" y="4676140"/>
              <a:ext cx="144016" cy="144016"/>
            </a:xfrm>
            <a:prstGeom prst="ellipse">
              <a:avLst/>
            </a:prstGeom>
            <a:solidFill>
              <a:srgbClr val="1909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52" name="Chord 51"/>
          <p:cNvSpPr/>
          <p:nvPr/>
        </p:nvSpPr>
        <p:spPr>
          <a:xfrm rot="5400000">
            <a:off x="3419872" y="4437112"/>
            <a:ext cx="144016" cy="144016"/>
          </a:xfrm>
          <a:prstGeom prst="chord">
            <a:avLst>
              <a:gd name="adj1" fmla="val 6166096"/>
              <a:gd name="adj2" fmla="val 1624424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68" name="Group 67"/>
          <p:cNvGrpSpPr/>
          <p:nvPr/>
        </p:nvGrpSpPr>
        <p:grpSpPr>
          <a:xfrm>
            <a:off x="3401455" y="4012934"/>
            <a:ext cx="418809" cy="989234"/>
            <a:chOff x="3401455" y="4012934"/>
            <a:chExt cx="418809" cy="989234"/>
          </a:xfrm>
        </p:grpSpPr>
        <p:sp>
          <p:nvSpPr>
            <p:cNvPr id="57" name="Oval 56"/>
            <p:cNvSpPr/>
            <p:nvPr/>
          </p:nvSpPr>
          <p:spPr>
            <a:xfrm>
              <a:off x="3401455" y="4012934"/>
              <a:ext cx="144016" cy="144016"/>
            </a:xfrm>
            <a:prstGeom prst="ellipse">
              <a:avLst/>
            </a:prstGeom>
            <a:solidFill>
              <a:srgbClr val="1E7A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61" name="Oval 60"/>
            <p:cNvSpPr/>
            <p:nvPr/>
          </p:nvSpPr>
          <p:spPr>
            <a:xfrm>
              <a:off x="3676248" y="4435354"/>
              <a:ext cx="144016" cy="144016"/>
            </a:xfrm>
            <a:prstGeom prst="ellipse">
              <a:avLst/>
            </a:prstGeom>
            <a:solidFill>
              <a:srgbClr val="1E7A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65" name="Oval 64"/>
            <p:cNvSpPr/>
            <p:nvPr/>
          </p:nvSpPr>
          <p:spPr>
            <a:xfrm>
              <a:off x="3404606" y="4858152"/>
              <a:ext cx="144016" cy="144016"/>
            </a:xfrm>
            <a:prstGeom prst="ellipse">
              <a:avLst/>
            </a:prstGeom>
            <a:solidFill>
              <a:srgbClr val="1E7A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6012160" y="256490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Example:</a:t>
            </a:r>
            <a:endParaRPr lang="nl-BE" sz="2000" dirty="0"/>
          </a:p>
        </p:txBody>
      </p:sp>
      <p:grpSp>
        <p:nvGrpSpPr>
          <p:cNvPr id="100" name="Group 99"/>
          <p:cNvGrpSpPr/>
          <p:nvPr/>
        </p:nvGrpSpPr>
        <p:grpSpPr>
          <a:xfrm>
            <a:off x="2567651" y="3573016"/>
            <a:ext cx="1859743" cy="1872208"/>
            <a:chOff x="2567651" y="3570581"/>
            <a:chExt cx="1859743" cy="1872208"/>
          </a:xfrm>
        </p:grpSpPr>
        <p:grpSp>
          <p:nvGrpSpPr>
            <p:cNvPr id="98" name="Group 97"/>
            <p:cNvGrpSpPr/>
            <p:nvPr/>
          </p:nvGrpSpPr>
          <p:grpSpPr>
            <a:xfrm>
              <a:off x="2951663" y="3570581"/>
              <a:ext cx="1475731" cy="1872208"/>
              <a:chOff x="3104653" y="3725416"/>
              <a:chExt cx="1475731" cy="1872208"/>
            </a:xfrm>
          </p:grpSpPr>
          <p:grpSp>
            <p:nvGrpSpPr>
              <p:cNvPr id="72" name="Group 71"/>
              <p:cNvGrpSpPr/>
              <p:nvPr/>
            </p:nvGrpSpPr>
            <p:grpSpPr>
              <a:xfrm>
                <a:off x="3104653" y="3725416"/>
                <a:ext cx="1475731" cy="1872208"/>
                <a:chOff x="2952253" y="3573016"/>
                <a:chExt cx="1475731" cy="1872208"/>
              </a:xfrm>
            </p:grpSpPr>
            <p:sp>
              <p:nvSpPr>
                <p:cNvPr id="73" name="Oval 72"/>
                <p:cNvSpPr/>
                <p:nvPr/>
              </p:nvSpPr>
              <p:spPr>
                <a:xfrm>
                  <a:off x="3419872" y="4437112"/>
                  <a:ext cx="144016" cy="14401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  <p:sp>
              <p:nvSpPr>
                <p:cNvPr id="74" name="Oval 73"/>
                <p:cNvSpPr/>
                <p:nvPr/>
              </p:nvSpPr>
              <p:spPr>
                <a:xfrm>
                  <a:off x="3419872" y="3573016"/>
                  <a:ext cx="144016" cy="14401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  <p:sp>
              <p:nvSpPr>
                <p:cNvPr id="75" name="Oval 74"/>
                <p:cNvSpPr/>
                <p:nvPr/>
              </p:nvSpPr>
              <p:spPr>
                <a:xfrm>
                  <a:off x="3419872" y="5301208"/>
                  <a:ext cx="144016" cy="14401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>
                  <a:off x="4283968" y="4437112"/>
                  <a:ext cx="144016" cy="14401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  <p:sp>
              <p:nvSpPr>
                <p:cNvPr id="77" name="Oval 76"/>
                <p:cNvSpPr/>
                <p:nvPr/>
              </p:nvSpPr>
              <p:spPr>
                <a:xfrm>
                  <a:off x="2952253" y="3711485"/>
                  <a:ext cx="144016" cy="14401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  <p:sp>
              <p:nvSpPr>
                <p:cNvPr id="78" name="Oval 77"/>
                <p:cNvSpPr/>
                <p:nvPr/>
              </p:nvSpPr>
              <p:spPr>
                <a:xfrm>
                  <a:off x="2958699" y="5167414"/>
                  <a:ext cx="144016" cy="14401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</p:grpSp>
          <p:grpSp>
            <p:nvGrpSpPr>
              <p:cNvPr id="79" name="Group 78"/>
              <p:cNvGrpSpPr/>
              <p:nvPr/>
            </p:nvGrpSpPr>
            <p:grpSpPr>
              <a:xfrm>
                <a:off x="3326563" y="3962875"/>
                <a:ext cx="986668" cy="1399892"/>
                <a:chOff x="3174163" y="3810475"/>
                <a:chExt cx="986668" cy="1399892"/>
              </a:xfrm>
            </p:grpSpPr>
            <p:sp>
              <p:nvSpPr>
                <p:cNvPr id="80" name="Oval 79"/>
                <p:cNvSpPr/>
                <p:nvPr/>
              </p:nvSpPr>
              <p:spPr>
                <a:xfrm>
                  <a:off x="4016815" y="4440710"/>
                  <a:ext cx="144016" cy="144016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  <p:sp>
              <p:nvSpPr>
                <p:cNvPr id="81" name="Oval 80"/>
                <p:cNvSpPr/>
                <p:nvPr/>
              </p:nvSpPr>
              <p:spPr>
                <a:xfrm>
                  <a:off x="3176317" y="3810475"/>
                  <a:ext cx="144016" cy="144016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  <p:sp>
              <p:nvSpPr>
                <p:cNvPr id="82" name="Oval 81"/>
                <p:cNvSpPr/>
                <p:nvPr/>
              </p:nvSpPr>
              <p:spPr>
                <a:xfrm>
                  <a:off x="3174163" y="5066351"/>
                  <a:ext cx="144016" cy="144016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  <p:sp>
              <p:nvSpPr>
                <p:cNvPr id="83" name="Oval 82"/>
                <p:cNvSpPr/>
                <p:nvPr/>
              </p:nvSpPr>
              <p:spPr>
                <a:xfrm>
                  <a:off x="3274904" y="4068197"/>
                  <a:ext cx="144016" cy="144016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  <p:sp>
              <p:nvSpPr>
                <p:cNvPr id="84" name="Oval 83"/>
                <p:cNvSpPr/>
                <p:nvPr/>
              </p:nvSpPr>
              <p:spPr>
                <a:xfrm>
                  <a:off x="3273808" y="4806882"/>
                  <a:ext cx="144016" cy="144016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</p:grpSp>
          <p:grpSp>
            <p:nvGrpSpPr>
              <p:cNvPr id="85" name="Group 84"/>
              <p:cNvGrpSpPr/>
              <p:nvPr/>
            </p:nvGrpSpPr>
            <p:grpSpPr>
              <a:xfrm>
                <a:off x="3432939" y="4068168"/>
                <a:ext cx="687648" cy="1185362"/>
                <a:chOff x="3280539" y="3915768"/>
                <a:chExt cx="687648" cy="1185362"/>
              </a:xfrm>
            </p:grpSpPr>
            <p:sp>
              <p:nvSpPr>
                <p:cNvPr id="86" name="Oval 85"/>
                <p:cNvSpPr/>
                <p:nvPr/>
              </p:nvSpPr>
              <p:spPr>
                <a:xfrm>
                  <a:off x="3824171" y="4435651"/>
                  <a:ext cx="144016" cy="144016"/>
                </a:xfrm>
                <a:prstGeom prst="ellipse">
                  <a:avLst/>
                </a:prstGeom>
                <a:solidFill>
                  <a:srgbClr val="EC06C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  <p:sp>
              <p:nvSpPr>
                <p:cNvPr id="87" name="Chord 86"/>
                <p:cNvSpPr/>
                <p:nvPr/>
              </p:nvSpPr>
              <p:spPr>
                <a:xfrm>
                  <a:off x="3419872" y="4437112"/>
                  <a:ext cx="144016" cy="144016"/>
                </a:xfrm>
                <a:prstGeom prst="chord">
                  <a:avLst>
                    <a:gd name="adj1" fmla="val 5383189"/>
                    <a:gd name="adj2" fmla="val 16200000"/>
                  </a:avLst>
                </a:prstGeom>
                <a:solidFill>
                  <a:srgbClr val="EC06C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  <p:sp>
              <p:nvSpPr>
                <p:cNvPr id="88" name="Oval 87"/>
                <p:cNvSpPr/>
                <p:nvPr/>
              </p:nvSpPr>
              <p:spPr>
                <a:xfrm>
                  <a:off x="3287104" y="3915768"/>
                  <a:ext cx="144016" cy="144016"/>
                </a:xfrm>
                <a:prstGeom prst="ellipse">
                  <a:avLst/>
                </a:prstGeom>
                <a:solidFill>
                  <a:srgbClr val="EC06C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  <p:sp>
              <p:nvSpPr>
                <p:cNvPr id="89" name="Oval 88"/>
                <p:cNvSpPr/>
                <p:nvPr/>
              </p:nvSpPr>
              <p:spPr>
                <a:xfrm>
                  <a:off x="3280539" y="4957114"/>
                  <a:ext cx="144016" cy="144016"/>
                </a:xfrm>
                <a:prstGeom prst="ellipse">
                  <a:avLst/>
                </a:prstGeom>
                <a:solidFill>
                  <a:srgbClr val="EC06C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</p:grpSp>
          <p:grpSp>
            <p:nvGrpSpPr>
              <p:cNvPr id="90" name="Group 89"/>
              <p:cNvGrpSpPr/>
              <p:nvPr/>
            </p:nvGrpSpPr>
            <p:grpSpPr>
              <a:xfrm>
                <a:off x="3572272" y="4336090"/>
                <a:ext cx="148710" cy="636466"/>
                <a:chOff x="3419872" y="4183690"/>
                <a:chExt cx="148710" cy="636466"/>
              </a:xfrm>
            </p:grpSpPr>
            <p:sp>
              <p:nvSpPr>
                <p:cNvPr id="91" name="Oval 90"/>
                <p:cNvSpPr/>
                <p:nvPr/>
              </p:nvSpPr>
              <p:spPr>
                <a:xfrm>
                  <a:off x="3424566" y="4183690"/>
                  <a:ext cx="144016" cy="144016"/>
                </a:xfrm>
                <a:prstGeom prst="ellipse">
                  <a:avLst/>
                </a:prstGeom>
                <a:solidFill>
                  <a:srgbClr val="1909E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  <p:sp>
              <p:nvSpPr>
                <p:cNvPr id="92" name="Oval 91"/>
                <p:cNvSpPr/>
                <p:nvPr/>
              </p:nvSpPr>
              <p:spPr>
                <a:xfrm>
                  <a:off x="3419872" y="4676140"/>
                  <a:ext cx="144016" cy="144016"/>
                </a:xfrm>
                <a:prstGeom prst="ellipse">
                  <a:avLst/>
                </a:prstGeom>
                <a:solidFill>
                  <a:srgbClr val="1909E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</p:grpSp>
          <p:sp>
            <p:nvSpPr>
              <p:cNvPr id="93" name="Chord 92"/>
              <p:cNvSpPr/>
              <p:nvPr/>
            </p:nvSpPr>
            <p:spPr>
              <a:xfrm rot="5400000">
                <a:off x="3572272" y="4589512"/>
                <a:ext cx="144016" cy="144016"/>
              </a:xfrm>
              <a:prstGeom prst="chord">
                <a:avLst>
                  <a:gd name="adj1" fmla="val 6166096"/>
                  <a:gd name="adj2" fmla="val 16244245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grpSp>
            <p:nvGrpSpPr>
              <p:cNvPr id="94" name="Group 93"/>
              <p:cNvGrpSpPr/>
              <p:nvPr/>
            </p:nvGrpSpPr>
            <p:grpSpPr>
              <a:xfrm>
                <a:off x="3553855" y="4165334"/>
                <a:ext cx="418809" cy="989234"/>
                <a:chOff x="3401455" y="4012934"/>
                <a:chExt cx="418809" cy="989234"/>
              </a:xfrm>
            </p:grpSpPr>
            <p:sp>
              <p:nvSpPr>
                <p:cNvPr id="95" name="Oval 94"/>
                <p:cNvSpPr/>
                <p:nvPr/>
              </p:nvSpPr>
              <p:spPr>
                <a:xfrm>
                  <a:off x="3401455" y="4012934"/>
                  <a:ext cx="144016" cy="144016"/>
                </a:xfrm>
                <a:prstGeom prst="ellipse">
                  <a:avLst/>
                </a:prstGeom>
                <a:solidFill>
                  <a:srgbClr val="1E7A0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  <p:sp>
              <p:nvSpPr>
                <p:cNvPr id="96" name="Oval 95"/>
                <p:cNvSpPr/>
                <p:nvPr/>
              </p:nvSpPr>
              <p:spPr>
                <a:xfrm>
                  <a:off x="3676248" y="4435354"/>
                  <a:ext cx="144016" cy="144016"/>
                </a:xfrm>
                <a:prstGeom prst="ellipse">
                  <a:avLst/>
                </a:prstGeom>
                <a:solidFill>
                  <a:srgbClr val="1E7A0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  <p:sp>
              <p:nvSpPr>
                <p:cNvPr id="97" name="Oval 96"/>
                <p:cNvSpPr/>
                <p:nvPr/>
              </p:nvSpPr>
              <p:spPr>
                <a:xfrm>
                  <a:off x="3404606" y="4858152"/>
                  <a:ext cx="144016" cy="144016"/>
                </a:xfrm>
                <a:prstGeom prst="ellipse">
                  <a:avLst/>
                </a:prstGeom>
                <a:solidFill>
                  <a:srgbClr val="1E7A0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BE"/>
                </a:p>
              </p:txBody>
            </p:sp>
          </p:grpSp>
        </p:grpSp>
        <p:sp>
          <p:nvSpPr>
            <p:cNvPr id="99" name="Rectangle 98"/>
            <p:cNvSpPr/>
            <p:nvPr/>
          </p:nvSpPr>
          <p:spPr>
            <a:xfrm>
              <a:off x="2567651" y="4434677"/>
              <a:ext cx="144016" cy="14401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aphicFrame>
        <p:nvGraphicFramePr>
          <p:cNvPr id="101" name="Object 10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62" name="Equation" r:id="rId10" imgW="114120" imgH="215640" progId="Equation.3">
              <p:embed/>
            </p:oleObj>
          </a:graphicData>
        </a:graphic>
      </p:graphicFrame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395536" y="2996952"/>
          <a:ext cx="1516062" cy="346075"/>
        </p:xfrm>
        <a:graphic>
          <a:graphicData uri="http://schemas.openxmlformats.org/presentationml/2006/ole">
            <p:oleObj spid="_x0000_s2063" name="Equation" r:id="rId11" imgW="888840" imgH="203040" progId="Equation.3">
              <p:embed/>
            </p:oleObj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394617" y="2956764"/>
          <a:ext cx="1798638" cy="388937"/>
        </p:xfrm>
        <a:graphic>
          <a:graphicData uri="http://schemas.openxmlformats.org/presentationml/2006/ole">
            <p:oleObj spid="_x0000_s2064" name="Equation" r:id="rId12" imgW="1054080" imgH="228600" progId="Equation.3">
              <p:embed/>
            </p:oleObj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399546" y="2950639"/>
          <a:ext cx="1908175" cy="388938"/>
        </p:xfrm>
        <a:graphic>
          <a:graphicData uri="http://schemas.openxmlformats.org/presentationml/2006/ole">
            <p:oleObj spid="_x0000_s2065" name="Equation" r:id="rId13" imgW="1117440" imgH="228600" progId="Equation.3">
              <p:embed/>
            </p:oleObj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388640" y="2959132"/>
          <a:ext cx="2254250" cy="388937"/>
        </p:xfrm>
        <a:graphic>
          <a:graphicData uri="http://schemas.openxmlformats.org/presentationml/2006/ole">
            <p:oleObj spid="_x0000_s2066" name="Equation" r:id="rId14" imgW="1320480" imgH="228600" progId="Equation.3">
              <p:embed/>
            </p:oleObj>
          </a:graphicData>
        </a:graphic>
      </p:graphicFrame>
      <p:sp>
        <p:nvSpPr>
          <p:cNvPr id="102" name="Rectangle 101"/>
          <p:cNvSpPr/>
          <p:nvPr/>
        </p:nvSpPr>
        <p:spPr>
          <a:xfrm>
            <a:off x="2915816" y="5013176"/>
            <a:ext cx="1152128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13" name="Group 12"/>
          <p:cNvGrpSpPr/>
          <p:nvPr/>
        </p:nvGrpSpPr>
        <p:grpSpPr>
          <a:xfrm>
            <a:off x="251520" y="5229200"/>
            <a:ext cx="8712968" cy="1296144"/>
            <a:chOff x="251520" y="5229200"/>
            <a:chExt cx="8712968" cy="1296144"/>
          </a:xfrm>
        </p:grpSpPr>
        <p:sp>
          <p:nvSpPr>
            <p:cNvPr id="10" name="TextBox 9"/>
            <p:cNvSpPr txBox="1"/>
            <p:nvPr/>
          </p:nvSpPr>
          <p:spPr>
            <a:xfrm>
              <a:off x="323528" y="5301208"/>
              <a:ext cx="86409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b="1" dirty="0" smtClean="0"/>
                <a:t>Corollary: </a:t>
              </a:r>
              <a:r>
                <a:rPr lang="nl-BE" sz="2000" dirty="0" smtClean="0"/>
                <a:t>If there exists a counterexample to the Casas-Alvero conjecture, then there exists a counterexample of the form</a:t>
              </a:r>
              <a:endParaRPr lang="nl-BE" sz="2000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51520" y="5229200"/>
              <a:ext cx="8640960" cy="129614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/>
          </p:nvGraphicFramePr>
          <p:xfrm>
            <a:off x="2535238" y="6021388"/>
            <a:ext cx="4059237" cy="395287"/>
          </p:xfrm>
          <a:graphic>
            <a:graphicData uri="http://schemas.openxmlformats.org/presentationml/2006/ole">
              <p:oleObj spid="_x0000_s2053" name="Equation" r:id="rId15" imgW="2476440" imgH="241200" progId="Equation.3">
                <p:embed/>
              </p:oleObj>
            </a:graphicData>
          </a:graphic>
        </p:graphicFrame>
      </p:grpSp>
      <p:sp>
        <p:nvSpPr>
          <p:cNvPr id="103" name="TextBox 102"/>
          <p:cNvSpPr txBox="1"/>
          <p:nvPr/>
        </p:nvSpPr>
        <p:spPr>
          <a:xfrm>
            <a:off x="0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rgbClr val="C00000"/>
                </a:solidFill>
              </a:rPr>
              <a:t>INTRO</a:t>
            </a:r>
            <a:endParaRPr lang="nl-BE" sz="1200" b="1" dirty="0">
              <a:solidFill>
                <a:srgbClr val="C0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660232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GRÖBNER BASES</a:t>
            </a:r>
            <a:endParaRPr lang="nl-B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203848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i="1" dirty="0" smtClean="0">
                <a:solidFill>
                  <a:schemeClr val="bg1">
                    <a:lumMod val="65000"/>
                  </a:schemeClr>
                </a:solidFill>
              </a:rPr>
              <a:t>p</a:t>
            </a:r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-ADIC METHODS</a:t>
            </a:r>
            <a:endParaRPr lang="nl-BE" sz="12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7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2" dur="5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19297E-6 L 0.03871 -0.08375 " pathEditMode="relative" rAng="0" ptsTypes="AA">
                                      <p:cBhvr>
                                        <p:cTn id="9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2" grpId="1" animBg="1"/>
      <p:bldP spid="69" grpId="0"/>
      <p:bldP spid="10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060848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rgbClr val="C00000"/>
                </a:solidFill>
              </a:rPr>
              <a:t>Degree 4.</a:t>
            </a:r>
            <a:endParaRPr lang="nl-BE" sz="2000" b="1" i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8271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000" b="1" dirty="0" smtClean="0">
                <a:solidFill>
                  <a:srgbClr val="C00000"/>
                </a:solidFill>
              </a:rPr>
              <a:t>Example: CA conjecture in low degree</a:t>
            </a:r>
            <a:endParaRPr lang="nl-BE" sz="3000" b="1" dirty="0">
              <a:solidFill>
                <a:srgbClr val="C00000"/>
              </a:solidFill>
            </a:endParaRPr>
          </a:p>
        </p:txBody>
      </p:sp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683568" y="2492896"/>
          <a:ext cx="3908425" cy="382587"/>
        </p:xfrm>
        <a:graphic>
          <a:graphicData uri="http://schemas.openxmlformats.org/presentationml/2006/ole">
            <p:oleObj spid="_x0000_s17416" name="Equation" r:id="rId4" imgW="2323800" imgH="228600" progId="Equation.3">
              <p:embed/>
            </p:oleObj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683568" y="3356992"/>
          <a:ext cx="2263775" cy="382588"/>
        </p:xfrm>
        <a:graphic>
          <a:graphicData uri="http://schemas.openxmlformats.org/presentationml/2006/ole">
            <p:oleObj spid="_x0000_s17417" name="Equation" r:id="rId5" imgW="1346040" imgH="228600" progId="Equation.3">
              <p:embed/>
            </p:oleObj>
          </a:graphicData>
        </a:graphic>
      </p:graphicFrame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683568" y="2924944"/>
          <a:ext cx="3311525" cy="382587"/>
        </p:xfrm>
        <a:graphic>
          <a:graphicData uri="http://schemas.openxmlformats.org/presentationml/2006/ole">
            <p:oleObj spid="_x0000_s17419" name="Equation" r:id="rId6" imgW="1968480" imgH="2286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528" y="764704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rgbClr val="C00000"/>
                </a:solidFill>
              </a:rPr>
              <a:t>Degree 3.</a:t>
            </a:r>
            <a:endParaRPr lang="nl-BE" sz="20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83568" y="1196752"/>
          <a:ext cx="1687512" cy="382587"/>
        </p:xfrm>
        <a:graphic>
          <a:graphicData uri="http://schemas.openxmlformats.org/presentationml/2006/ole">
            <p:oleObj spid="_x0000_s17420" name="Equation" r:id="rId7" imgW="1002960" imgH="228600" progId="Equation.3">
              <p:embed/>
            </p:oleObj>
          </a:graphicData>
        </a:graphic>
      </p:graphicFrame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683568" y="1628800"/>
          <a:ext cx="1665288" cy="382587"/>
        </p:xfrm>
        <a:graphic>
          <a:graphicData uri="http://schemas.openxmlformats.org/presentationml/2006/ole">
            <p:oleObj spid="_x0000_s17421" name="Equation" r:id="rId8" imgW="990360" imgH="22860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2771800" y="1772816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17426" name="Object 18"/>
          <p:cNvGraphicFramePr>
            <a:graphicFrameLocks noChangeAspect="1"/>
          </p:cNvGraphicFramePr>
          <p:nvPr/>
        </p:nvGraphicFramePr>
        <p:xfrm>
          <a:off x="4280085" y="3394946"/>
          <a:ext cx="2051050" cy="341312"/>
        </p:xfrm>
        <a:graphic>
          <a:graphicData uri="http://schemas.openxmlformats.org/presentationml/2006/ole">
            <p:oleObj spid="_x0000_s17426" name="Equation" r:id="rId9" imgW="1104840" imgH="203040" progId="Equation.3">
              <p:embed/>
            </p:oleObj>
          </a:graphicData>
        </a:graphic>
      </p:graphicFrame>
      <p:graphicFrame>
        <p:nvGraphicFramePr>
          <p:cNvPr id="17427" name="Object 19"/>
          <p:cNvGraphicFramePr>
            <a:graphicFrameLocks noChangeAspect="1"/>
          </p:cNvGraphicFramePr>
          <p:nvPr/>
        </p:nvGraphicFramePr>
        <p:xfrm>
          <a:off x="4279118" y="2978103"/>
          <a:ext cx="2263775" cy="341313"/>
        </p:xfrm>
        <a:graphic>
          <a:graphicData uri="http://schemas.openxmlformats.org/presentationml/2006/ole">
            <p:oleObj spid="_x0000_s17427" name="Equation" r:id="rId10" imgW="1218960" imgH="203040" progId="Equation.3">
              <p:embed/>
            </p:oleObj>
          </a:graphicData>
        </a:graphic>
      </p:graphicFrame>
      <p:sp>
        <p:nvSpPr>
          <p:cNvPr id="23" name="Rectangle 22"/>
          <p:cNvSpPr/>
          <p:nvPr/>
        </p:nvSpPr>
        <p:spPr>
          <a:xfrm>
            <a:off x="6744555" y="3480583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4" name="TextBox 23"/>
          <p:cNvSpPr txBox="1"/>
          <p:nvPr/>
        </p:nvSpPr>
        <p:spPr>
          <a:xfrm>
            <a:off x="395536" y="3789040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rgbClr val="C00000"/>
                </a:solidFill>
              </a:rPr>
              <a:t>Degree 5.</a:t>
            </a:r>
            <a:endParaRPr lang="nl-BE" sz="20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25" name="Object 8"/>
          <p:cNvGraphicFramePr>
            <a:graphicFrameLocks noChangeAspect="1"/>
          </p:cNvGraphicFramePr>
          <p:nvPr/>
        </p:nvGraphicFramePr>
        <p:xfrm>
          <a:off x="755576" y="4221088"/>
          <a:ext cx="4783137" cy="382588"/>
        </p:xfrm>
        <a:graphic>
          <a:graphicData uri="http://schemas.openxmlformats.org/presentationml/2006/ole">
            <p:oleObj spid="_x0000_s17428" name="Equation" r:id="rId11" imgW="2844720" imgH="228600" progId="Equation.3">
              <p:embed/>
            </p:oleObj>
          </a:graphicData>
        </a:graphic>
      </p:graphicFrame>
      <p:graphicFrame>
        <p:nvGraphicFramePr>
          <p:cNvPr id="26" name="Object 9"/>
          <p:cNvGraphicFramePr>
            <a:graphicFrameLocks noChangeAspect="1"/>
          </p:cNvGraphicFramePr>
          <p:nvPr/>
        </p:nvGraphicFramePr>
        <p:xfrm>
          <a:off x="755576" y="5085184"/>
          <a:ext cx="4635501" cy="382587"/>
        </p:xfrm>
        <a:graphic>
          <a:graphicData uri="http://schemas.openxmlformats.org/presentationml/2006/ole">
            <p:oleObj spid="_x0000_s17429" name="Equation" r:id="rId12" imgW="2755800" imgH="228600" progId="Equation.3">
              <p:embed/>
            </p:oleObj>
          </a:graphicData>
        </a:graphic>
      </p:graphicFrame>
      <p:graphicFrame>
        <p:nvGraphicFramePr>
          <p:cNvPr id="27" name="Object 11"/>
          <p:cNvGraphicFramePr>
            <a:graphicFrameLocks noChangeAspect="1"/>
          </p:cNvGraphicFramePr>
          <p:nvPr/>
        </p:nvGraphicFramePr>
        <p:xfrm>
          <a:off x="755576" y="4653136"/>
          <a:ext cx="5470525" cy="382587"/>
        </p:xfrm>
        <a:graphic>
          <a:graphicData uri="http://schemas.openxmlformats.org/presentationml/2006/ole">
            <p:oleObj spid="_x0000_s17430" name="Equation" r:id="rId13" imgW="3251160" imgH="228600" progId="Equation.3">
              <p:embed/>
            </p:oleObj>
          </a:graphicData>
        </a:graphic>
      </p:graphicFrame>
      <p:graphicFrame>
        <p:nvGraphicFramePr>
          <p:cNvPr id="17431" name="Object 23"/>
          <p:cNvGraphicFramePr>
            <a:graphicFrameLocks noChangeAspect="1"/>
          </p:cNvGraphicFramePr>
          <p:nvPr/>
        </p:nvGraphicFramePr>
        <p:xfrm>
          <a:off x="755576" y="5517232"/>
          <a:ext cx="3013075" cy="382587"/>
        </p:xfrm>
        <a:graphic>
          <a:graphicData uri="http://schemas.openxmlformats.org/presentationml/2006/ole">
            <p:oleObj spid="_x0000_s17431" name="Equation" r:id="rId14" imgW="1790640" imgH="228600" progId="Equation.3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95536" y="6021288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rgbClr val="C00000"/>
                </a:solidFill>
              </a:rPr>
              <a:t>Feasible up to degree ±8. </a:t>
            </a:r>
            <a:r>
              <a:rPr lang="nl-BE" sz="2000" dirty="0" smtClean="0"/>
              <a:t>(Diaz-Toca, Gonzalez-Vega, 2006)</a:t>
            </a:r>
            <a:endParaRPr lang="nl-BE" sz="20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6588224" y="4221088"/>
            <a:ext cx="2376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Their insolvability can be checked using </a:t>
            </a:r>
            <a:r>
              <a:rPr lang="nl-BE" sz="2000" b="1" dirty="0" smtClean="0"/>
              <a:t>Gröbner bases</a:t>
            </a:r>
            <a:r>
              <a:rPr lang="nl-BE" sz="2000" dirty="0" smtClean="0"/>
              <a:t> (see later).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6588224" y="4221088"/>
            <a:ext cx="2376264" cy="1323439"/>
            <a:chOff x="6516216" y="4005064"/>
            <a:chExt cx="2376264" cy="1323439"/>
          </a:xfrm>
        </p:grpSpPr>
        <p:sp>
          <p:nvSpPr>
            <p:cNvPr id="29" name="TextBox 28"/>
            <p:cNvSpPr txBox="1"/>
            <p:nvPr/>
          </p:nvSpPr>
          <p:spPr>
            <a:xfrm>
              <a:off x="6516216" y="4005064"/>
              <a:ext cx="237626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Plugging in</a:t>
              </a:r>
            </a:p>
            <a:p>
              <a:r>
                <a:rPr lang="nl-BE" sz="2000" dirty="0" smtClean="0"/>
                <a:t>yields 4³ systems of non-linear equations in the variables </a:t>
              </a:r>
            </a:p>
          </p:txBody>
        </p:sp>
        <p:graphicFrame>
          <p:nvGraphicFramePr>
            <p:cNvPr id="17432" name="Object 24"/>
            <p:cNvGraphicFramePr>
              <a:graphicFrameLocks noChangeAspect="1"/>
            </p:cNvGraphicFramePr>
            <p:nvPr/>
          </p:nvGraphicFramePr>
          <p:xfrm>
            <a:off x="7817391" y="4051175"/>
            <a:ext cx="965200" cy="341312"/>
          </p:xfrm>
          <a:graphic>
            <a:graphicData uri="http://schemas.openxmlformats.org/presentationml/2006/ole">
              <p:oleObj spid="_x0000_s17432" name="Equation" r:id="rId15" imgW="520560" imgH="203040" progId="Equation.3">
                <p:embed/>
              </p:oleObj>
            </a:graphicData>
          </a:graphic>
        </p:graphicFrame>
        <p:graphicFrame>
          <p:nvGraphicFramePr>
            <p:cNvPr id="17433" name="Object 25"/>
            <p:cNvGraphicFramePr>
              <a:graphicFrameLocks noChangeAspect="1"/>
            </p:cNvGraphicFramePr>
            <p:nvPr/>
          </p:nvGraphicFramePr>
          <p:xfrm>
            <a:off x="8244905" y="4956051"/>
            <a:ext cx="541337" cy="341313"/>
          </p:xfrm>
          <a:graphic>
            <a:graphicData uri="http://schemas.openxmlformats.org/presentationml/2006/ole">
              <p:oleObj spid="_x0000_s17433" name="Equation" r:id="rId16" imgW="291960" imgH="203040" progId="Equation.3">
                <p:embed/>
              </p:oleObj>
            </a:graphicData>
          </a:graphic>
        </p:graphicFrame>
      </p:grpSp>
      <p:sp>
        <p:nvSpPr>
          <p:cNvPr id="37" name="Rectangle 36"/>
          <p:cNvSpPr/>
          <p:nvPr/>
        </p:nvSpPr>
        <p:spPr>
          <a:xfrm>
            <a:off x="8676456" y="5661248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8" name="TextBox 27"/>
          <p:cNvSpPr txBox="1"/>
          <p:nvPr/>
        </p:nvSpPr>
        <p:spPr>
          <a:xfrm>
            <a:off x="0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rgbClr val="C00000"/>
                </a:solidFill>
              </a:rPr>
              <a:t>INTRO</a:t>
            </a:r>
            <a:endParaRPr lang="nl-BE" sz="1200" b="1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60232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GRÖBNER BASES</a:t>
            </a:r>
            <a:endParaRPr lang="nl-B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03848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i="1" dirty="0" smtClean="0">
                <a:solidFill>
                  <a:schemeClr val="bg1">
                    <a:lumMod val="65000"/>
                  </a:schemeClr>
                </a:solidFill>
              </a:rPr>
              <a:t>p</a:t>
            </a:r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-ADIC METHODS</a:t>
            </a:r>
            <a:endParaRPr lang="nl-BE" sz="12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23" grpId="0" animBg="1"/>
      <p:bldP spid="24" grpId="0"/>
      <p:bldP spid="30" grpId="0"/>
      <p:bldP spid="32" grpId="0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reeform 85"/>
          <p:cNvSpPr/>
          <p:nvPr/>
        </p:nvSpPr>
        <p:spPr>
          <a:xfrm>
            <a:off x="1958454" y="4585648"/>
            <a:ext cx="1337480" cy="1740089"/>
          </a:xfrm>
          <a:custGeom>
            <a:avLst/>
            <a:gdLst>
              <a:gd name="connsiteX0" fmla="*/ 464024 w 1337480"/>
              <a:gd name="connsiteY0" fmla="*/ 0 h 1740089"/>
              <a:gd name="connsiteX1" fmla="*/ 1337480 w 1337480"/>
              <a:gd name="connsiteY1" fmla="*/ 873456 h 1740089"/>
              <a:gd name="connsiteX2" fmla="*/ 470847 w 1337480"/>
              <a:gd name="connsiteY2" fmla="*/ 1740089 h 1740089"/>
              <a:gd name="connsiteX3" fmla="*/ 6824 w 1337480"/>
              <a:gd name="connsiteY3" fmla="*/ 1603612 h 1740089"/>
              <a:gd name="connsiteX4" fmla="*/ 0 w 1337480"/>
              <a:gd name="connsiteY4" fmla="*/ 143301 h 1740089"/>
              <a:gd name="connsiteX5" fmla="*/ 464024 w 1337480"/>
              <a:gd name="connsiteY5" fmla="*/ 0 h 1740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7480" h="1740089">
                <a:moveTo>
                  <a:pt x="464024" y="0"/>
                </a:moveTo>
                <a:lnTo>
                  <a:pt x="1337480" y="873456"/>
                </a:lnTo>
                <a:lnTo>
                  <a:pt x="470847" y="1740089"/>
                </a:lnTo>
                <a:lnTo>
                  <a:pt x="6824" y="1603612"/>
                </a:lnTo>
                <a:cubicBezTo>
                  <a:pt x="4549" y="1116842"/>
                  <a:pt x="2275" y="630071"/>
                  <a:pt x="0" y="143301"/>
                </a:cubicBezTo>
                <a:lnTo>
                  <a:pt x="464024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251520" y="836712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b="1" dirty="0" smtClean="0"/>
              <a:t>Rolle: </a:t>
            </a:r>
            <a:r>
              <a:rPr lang="nl-BE" sz="2000" dirty="0" smtClean="0"/>
              <a:t>If all roots of           are contained in a line, then the roots of               are contained in the intervals separated by the roots of           .</a:t>
            </a:r>
            <a:endParaRPr lang="nl-BE" sz="20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8271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000" b="1" dirty="0" smtClean="0">
                <a:solidFill>
                  <a:srgbClr val="C00000"/>
                </a:solidFill>
              </a:rPr>
              <a:t>The Gauss-Lucas theorem</a:t>
            </a:r>
            <a:endParaRPr lang="nl-BE" sz="3000" b="1" dirty="0">
              <a:solidFill>
                <a:srgbClr val="C00000"/>
              </a:solidFill>
            </a:endParaRPr>
          </a:p>
        </p:txBody>
      </p:sp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2313604" y="873037"/>
          <a:ext cx="577850" cy="339725"/>
        </p:xfrm>
        <a:graphic>
          <a:graphicData uri="http://schemas.openxmlformats.org/presentationml/2006/ole">
            <p:oleObj spid="_x0000_s18434" name="Equation" r:id="rId4" imgW="342720" imgH="203040" progId="Equation.3">
              <p:embed/>
            </p:oleObj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7115650" y="826985"/>
          <a:ext cx="771525" cy="381000"/>
        </p:xfrm>
        <a:graphic>
          <a:graphicData uri="http://schemas.openxmlformats.org/presentationml/2006/ole">
            <p:oleObj spid="_x0000_s18435" name="Equation" r:id="rId5" imgW="457200" imgH="228600" progId="Equation.3">
              <p:embed/>
            </p:oleObj>
          </a:graphicData>
        </a:graphic>
      </p:graphicFrame>
      <p:cxnSp>
        <p:nvCxnSpPr>
          <p:cNvPr id="38" name="Straight Connector 37"/>
          <p:cNvCxnSpPr/>
          <p:nvPr/>
        </p:nvCxnSpPr>
        <p:spPr>
          <a:xfrm flipV="1">
            <a:off x="1961831" y="1704088"/>
            <a:ext cx="4752528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2987589" y="2516149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0" name="Oval 39"/>
          <p:cNvSpPr/>
          <p:nvPr/>
        </p:nvSpPr>
        <p:spPr>
          <a:xfrm>
            <a:off x="3391195" y="2422953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1" name="Oval 40"/>
          <p:cNvSpPr/>
          <p:nvPr/>
        </p:nvSpPr>
        <p:spPr>
          <a:xfrm>
            <a:off x="3827187" y="2321353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2" name="Oval 41"/>
          <p:cNvSpPr/>
          <p:nvPr/>
        </p:nvSpPr>
        <p:spPr>
          <a:xfrm>
            <a:off x="4592263" y="2132763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3" name="Oval 42"/>
          <p:cNvSpPr/>
          <p:nvPr/>
        </p:nvSpPr>
        <p:spPr>
          <a:xfrm>
            <a:off x="5443163" y="1916863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4" name="Oval 43"/>
          <p:cNvSpPr/>
          <p:nvPr/>
        </p:nvSpPr>
        <p:spPr>
          <a:xfrm>
            <a:off x="5975645" y="1794303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5" name="Oval 44"/>
          <p:cNvSpPr/>
          <p:nvPr/>
        </p:nvSpPr>
        <p:spPr>
          <a:xfrm>
            <a:off x="6318545" y="1711753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85" name="Group 84"/>
          <p:cNvGrpSpPr/>
          <p:nvPr/>
        </p:nvGrpSpPr>
        <p:grpSpPr>
          <a:xfrm>
            <a:off x="2626742" y="1754882"/>
            <a:ext cx="5085110" cy="998860"/>
            <a:chOff x="2626742" y="1754882"/>
            <a:chExt cx="5085110" cy="998860"/>
          </a:xfrm>
        </p:grpSpPr>
        <p:sp>
          <p:nvSpPr>
            <p:cNvPr id="46" name="Oval 45"/>
            <p:cNvSpPr/>
            <p:nvPr/>
          </p:nvSpPr>
          <p:spPr>
            <a:xfrm>
              <a:off x="2626742" y="2609726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8" name="Oval 47"/>
            <p:cNvSpPr/>
            <p:nvPr/>
          </p:nvSpPr>
          <p:spPr>
            <a:xfrm>
              <a:off x="3199234" y="2463924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9" name="Oval 48"/>
            <p:cNvSpPr/>
            <p:nvPr/>
          </p:nvSpPr>
          <p:spPr>
            <a:xfrm>
              <a:off x="3610992" y="2362076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0" name="Oval 49"/>
            <p:cNvSpPr/>
            <p:nvPr/>
          </p:nvSpPr>
          <p:spPr>
            <a:xfrm>
              <a:off x="4240634" y="2216274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1" name="Oval 50"/>
            <p:cNvSpPr/>
            <p:nvPr/>
          </p:nvSpPr>
          <p:spPr>
            <a:xfrm>
              <a:off x="4970884" y="2038474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2" name="Oval 51"/>
            <p:cNvSpPr/>
            <p:nvPr/>
          </p:nvSpPr>
          <p:spPr>
            <a:xfrm>
              <a:off x="5679926" y="1860674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3" name="Oval 52"/>
            <p:cNvSpPr/>
            <p:nvPr/>
          </p:nvSpPr>
          <p:spPr>
            <a:xfrm>
              <a:off x="6139284" y="175488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4" name="Chord 53"/>
            <p:cNvSpPr/>
            <p:nvPr/>
          </p:nvSpPr>
          <p:spPr>
            <a:xfrm>
              <a:off x="5442446" y="1918655"/>
              <a:ext cx="144016" cy="144016"/>
            </a:xfrm>
            <a:prstGeom prst="chord">
              <a:avLst>
                <a:gd name="adj1" fmla="val 2700000"/>
                <a:gd name="adj2" fmla="val 1360644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graphicFrame>
          <p:nvGraphicFramePr>
            <p:cNvPr id="18438" name="Object 6"/>
            <p:cNvGraphicFramePr>
              <a:graphicFrameLocks noChangeAspect="1"/>
            </p:cNvGraphicFramePr>
            <p:nvPr/>
          </p:nvGraphicFramePr>
          <p:xfrm>
            <a:off x="6948264" y="1988840"/>
            <a:ext cx="763588" cy="381000"/>
          </p:xfrm>
          <a:graphic>
            <a:graphicData uri="http://schemas.openxmlformats.org/presentationml/2006/ole">
              <p:oleObj spid="_x0000_s18438" name="Equation" r:id="rId6" imgW="457200" imgH="228600" progId="Equation.3">
                <p:embed/>
              </p:oleObj>
            </a:graphicData>
          </a:graphic>
        </p:graphicFrame>
      </p:grp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6948264" y="1484784"/>
          <a:ext cx="573087" cy="338137"/>
        </p:xfrm>
        <a:graphic>
          <a:graphicData uri="http://schemas.openxmlformats.org/presentationml/2006/ole">
            <p:oleObj spid="_x0000_s18439" name="Equation" r:id="rId7" imgW="342720" imgH="203040" progId="Equation.3">
              <p:embed/>
            </p:oleObj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5670931" y="1179841"/>
          <a:ext cx="577850" cy="339725"/>
        </p:xfrm>
        <a:graphic>
          <a:graphicData uri="http://schemas.openxmlformats.org/presentationml/2006/ole">
            <p:oleObj spid="_x0000_s18440" name="Equation" r:id="rId8" imgW="342720" imgH="203040" progId="Equation.3">
              <p:embed/>
            </p:oleObj>
          </a:graphicData>
        </a:graphic>
      </p:graphicFrame>
      <p:grpSp>
        <p:nvGrpSpPr>
          <p:cNvPr id="87" name="Group 86"/>
          <p:cNvGrpSpPr/>
          <p:nvPr/>
        </p:nvGrpSpPr>
        <p:grpSpPr>
          <a:xfrm>
            <a:off x="251520" y="3068960"/>
            <a:ext cx="8568952" cy="1049754"/>
            <a:chOff x="251520" y="3068960"/>
            <a:chExt cx="8568952" cy="1049754"/>
          </a:xfrm>
        </p:grpSpPr>
        <p:sp>
          <p:nvSpPr>
            <p:cNvPr id="55" name="TextBox 54"/>
            <p:cNvSpPr txBox="1"/>
            <p:nvPr/>
          </p:nvSpPr>
          <p:spPr>
            <a:xfrm>
              <a:off x="251520" y="3645024"/>
              <a:ext cx="85689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b="1" dirty="0" smtClean="0"/>
                <a:t>Gauss-Lucas: </a:t>
              </a:r>
              <a:r>
                <a:rPr lang="nl-BE" sz="2000" dirty="0" smtClean="0"/>
                <a:t>The roots of              are inside the convex hull of the roots of          .</a:t>
              </a:r>
              <a:endParaRPr lang="nl-BE" sz="2000" b="1" i="1" dirty="0"/>
            </a:p>
          </p:txBody>
        </p:sp>
        <p:graphicFrame>
          <p:nvGraphicFramePr>
            <p:cNvPr id="18436" name="Object 4"/>
            <p:cNvGraphicFramePr>
              <a:graphicFrameLocks noChangeAspect="1"/>
            </p:cNvGraphicFramePr>
            <p:nvPr/>
          </p:nvGraphicFramePr>
          <p:xfrm>
            <a:off x="2986508" y="3629367"/>
            <a:ext cx="769937" cy="381000"/>
          </p:xfrm>
          <a:graphic>
            <a:graphicData uri="http://schemas.openxmlformats.org/presentationml/2006/ole">
              <p:oleObj spid="_x0000_s18436" name="Equation" r:id="rId9" imgW="457200" imgH="228600" progId="Equation.3">
                <p:embed/>
              </p:oleObj>
            </a:graphicData>
          </a:graphic>
        </p:graphicFrame>
        <p:graphicFrame>
          <p:nvGraphicFramePr>
            <p:cNvPr id="18437" name="Object 5"/>
            <p:cNvGraphicFramePr>
              <a:graphicFrameLocks noChangeAspect="1"/>
            </p:cNvGraphicFramePr>
            <p:nvPr/>
          </p:nvGraphicFramePr>
          <p:xfrm>
            <a:off x="7973662" y="3668883"/>
            <a:ext cx="577850" cy="339725"/>
          </p:xfrm>
          <a:graphic>
            <a:graphicData uri="http://schemas.openxmlformats.org/presentationml/2006/ole">
              <p:oleObj spid="_x0000_s18437" name="Equation" r:id="rId10" imgW="342720" imgH="203040" progId="Equation.3">
                <p:embed/>
              </p:oleObj>
            </a:graphicData>
          </a:graphic>
        </p:graphicFrame>
        <p:sp>
          <p:nvSpPr>
            <p:cNvPr id="57" name="Rounded Rectangle 56"/>
            <p:cNvSpPr/>
            <p:nvPr/>
          </p:nvSpPr>
          <p:spPr>
            <a:xfrm>
              <a:off x="251520" y="3573016"/>
              <a:ext cx="8424936" cy="54569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51520" y="3068960"/>
              <a:ext cx="85689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A weak generalization is:</a:t>
              </a:r>
              <a:endParaRPr lang="nl-BE" sz="2000" b="1" i="1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006220" y="4221088"/>
            <a:ext cx="2872012" cy="2448272"/>
            <a:chOff x="1331640" y="2636912"/>
            <a:chExt cx="4392488" cy="3744416"/>
          </a:xfrm>
        </p:grpSpPr>
        <p:cxnSp>
          <p:nvCxnSpPr>
            <p:cNvPr id="35" name="Straight Arrow Connector 34"/>
            <p:cNvCxnSpPr/>
            <p:nvPr/>
          </p:nvCxnSpPr>
          <p:spPr>
            <a:xfrm flipV="1">
              <a:off x="3491880" y="2636912"/>
              <a:ext cx="0" cy="37444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1331640" y="4509120"/>
              <a:ext cx="43924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71"/>
          <p:cNvGrpSpPr/>
          <p:nvPr/>
        </p:nvGrpSpPr>
        <p:grpSpPr>
          <a:xfrm>
            <a:off x="1887843" y="4519830"/>
            <a:ext cx="1475731" cy="1872208"/>
            <a:chOff x="2952253" y="3573016"/>
            <a:chExt cx="1475731" cy="1872208"/>
          </a:xfrm>
        </p:grpSpPr>
        <p:sp>
          <p:nvSpPr>
            <p:cNvPr id="79" name="Oval 78"/>
            <p:cNvSpPr/>
            <p:nvPr/>
          </p:nvSpPr>
          <p:spPr>
            <a:xfrm>
              <a:off x="3419872" y="443711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80" name="Oval 79"/>
            <p:cNvSpPr/>
            <p:nvPr/>
          </p:nvSpPr>
          <p:spPr>
            <a:xfrm>
              <a:off x="3419872" y="3573016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81" name="Oval 80"/>
            <p:cNvSpPr/>
            <p:nvPr/>
          </p:nvSpPr>
          <p:spPr>
            <a:xfrm>
              <a:off x="3419872" y="530120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82" name="Oval 81"/>
            <p:cNvSpPr/>
            <p:nvPr/>
          </p:nvSpPr>
          <p:spPr>
            <a:xfrm>
              <a:off x="4283968" y="443711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83" name="Oval 82"/>
            <p:cNvSpPr/>
            <p:nvPr/>
          </p:nvSpPr>
          <p:spPr>
            <a:xfrm>
              <a:off x="2952253" y="3711485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84" name="Oval 83"/>
            <p:cNvSpPr/>
            <p:nvPr/>
          </p:nvSpPr>
          <p:spPr>
            <a:xfrm>
              <a:off x="2958699" y="5167414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60" name="Group 78"/>
          <p:cNvGrpSpPr/>
          <p:nvPr/>
        </p:nvGrpSpPr>
        <p:grpSpPr>
          <a:xfrm>
            <a:off x="2109753" y="4757289"/>
            <a:ext cx="986668" cy="1399892"/>
            <a:chOff x="3174163" y="3810475"/>
            <a:chExt cx="986668" cy="1399892"/>
          </a:xfrm>
        </p:grpSpPr>
        <p:sp>
          <p:nvSpPr>
            <p:cNvPr id="74" name="Oval 73"/>
            <p:cNvSpPr/>
            <p:nvPr/>
          </p:nvSpPr>
          <p:spPr>
            <a:xfrm>
              <a:off x="4016815" y="4440710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75" name="Oval 74"/>
            <p:cNvSpPr/>
            <p:nvPr/>
          </p:nvSpPr>
          <p:spPr>
            <a:xfrm>
              <a:off x="3176317" y="3810475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76" name="Oval 75"/>
            <p:cNvSpPr/>
            <p:nvPr/>
          </p:nvSpPr>
          <p:spPr>
            <a:xfrm>
              <a:off x="3174163" y="5066351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77" name="Oval 76"/>
            <p:cNvSpPr/>
            <p:nvPr/>
          </p:nvSpPr>
          <p:spPr>
            <a:xfrm>
              <a:off x="3274904" y="4068197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78" name="Oval 77"/>
            <p:cNvSpPr/>
            <p:nvPr/>
          </p:nvSpPr>
          <p:spPr>
            <a:xfrm>
              <a:off x="3273808" y="480688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36" name="Oval 35"/>
          <p:cNvSpPr/>
          <p:nvPr/>
        </p:nvSpPr>
        <p:spPr>
          <a:xfrm>
            <a:off x="2280863" y="2691563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90" name="Group 89"/>
          <p:cNvGrpSpPr/>
          <p:nvPr/>
        </p:nvGrpSpPr>
        <p:grpSpPr>
          <a:xfrm>
            <a:off x="3779912" y="4293096"/>
            <a:ext cx="5256584" cy="2312492"/>
            <a:chOff x="3779912" y="4293096"/>
            <a:chExt cx="5256584" cy="2312492"/>
          </a:xfrm>
        </p:grpSpPr>
        <p:sp>
          <p:nvSpPr>
            <p:cNvPr id="88" name="TextBox 87"/>
            <p:cNvSpPr txBox="1"/>
            <p:nvPr/>
          </p:nvSpPr>
          <p:spPr>
            <a:xfrm>
              <a:off x="3779912" y="4293096"/>
              <a:ext cx="525658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Explicit formula: if                 are the roots of          and      is a root of               different from all     ‘s, then</a:t>
              </a:r>
              <a:endParaRPr lang="nl-BE" sz="2000" b="1" i="1" dirty="0"/>
            </a:p>
          </p:txBody>
        </p:sp>
        <p:graphicFrame>
          <p:nvGraphicFramePr>
            <p:cNvPr id="18441" name="Object 9"/>
            <p:cNvGraphicFramePr>
              <a:graphicFrameLocks noChangeAspect="1"/>
            </p:cNvGraphicFramePr>
            <p:nvPr/>
          </p:nvGraphicFramePr>
          <p:xfrm>
            <a:off x="5803483" y="4317112"/>
            <a:ext cx="849312" cy="381000"/>
          </p:xfrm>
          <a:graphic>
            <a:graphicData uri="http://schemas.openxmlformats.org/presentationml/2006/ole">
              <p:oleObj spid="_x0000_s18441" name="Equation" r:id="rId11" imgW="507960" imgH="228600" progId="Equation.3">
                <p:embed/>
              </p:oleObj>
            </a:graphicData>
          </a:graphic>
        </p:graphicFrame>
        <p:graphicFrame>
          <p:nvGraphicFramePr>
            <p:cNvPr id="18442" name="Object 10"/>
            <p:cNvGraphicFramePr>
              <a:graphicFrameLocks noChangeAspect="1"/>
            </p:cNvGraphicFramePr>
            <p:nvPr/>
          </p:nvGraphicFramePr>
          <p:xfrm>
            <a:off x="8322725" y="4327820"/>
            <a:ext cx="573087" cy="338137"/>
          </p:xfrm>
          <a:graphic>
            <a:graphicData uri="http://schemas.openxmlformats.org/presentationml/2006/ole">
              <p:oleObj spid="_x0000_s18442" name="Equation" r:id="rId12" imgW="342720" imgH="203040" progId="Equation.3">
                <p:embed/>
              </p:oleObj>
            </a:graphicData>
          </a:graphic>
        </p:graphicFrame>
        <p:graphicFrame>
          <p:nvGraphicFramePr>
            <p:cNvPr id="18443" name="Object 11"/>
            <p:cNvGraphicFramePr>
              <a:graphicFrameLocks noChangeAspect="1"/>
            </p:cNvGraphicFramePr>
            <p:nvPr/>
          </p:nvGraphicFramePr>
          <p:xfrm>
            <a:off x="4328414" y="4706698"/>
            <a:ext cx="211137" cy="233362"/>
          </p:xfrm>
          <a:graphic>
            <a:graphicData uri="http://schemas.openxmlformats.org/presentationml/2006/ole">
              <p:oleObj spid="_x0000_s18443" name="Equation" r:id="rId13" imgW="126720" imgH="139680" progId="Equation.3">
                <p:embed/>
              </p:oleObj>
            </a:graphicData>
          </a:graphic>
        </p:graphicFrame>
        <p:graphicFrame>
          <p:nvGraphicFramePr>
            <p:cNvPr id="18444" name="Object 12"/>
            <p:cNvGraphicFramePr>
              <a:graphicFrameLocks noChangeAspect="1"/>
            </p:cNvGraphicFramePr>
            <p:nvPr/>
          </p:nvGraphicFramePr>
          <p:xfrm>
            <a:off x="5743032" y="4601570"/>
            <a:ext cx="763587" cy="381000"/>
          </p:xfrm>
          <a:graphic>
            <a:graphicData uri="http://schemas.openxmlformats.org/presentationml/2006/ole">
              <p:oleObj spid="_x0000_s18444" name="Equation" r:id="rId14" imgW="457200" imgH="228600" progId="Equation.3">
                <p:embed/>
              </p:oleObj>
            </a:graphicData>
          </a:graphic>
        </p:graphicFrame>
        <p:graphicFrame>
          <p:nvGraphicFramePr>
            <p:cNvPr id="18445" name="Object 13"/>
            <p:cNvGraphicFramePr>
              <a:graphicFrameLocks noChangeAspect="1"/>
            </p:cNvGraphicFramePr>
            <p:nvPr/>
          </p:nvGraphicFramePr>
          <p:xfrm>
            <a:off x="8366483" y="4621781"/>
            <a:ext cx="252413" cy="381000"/>
          </p:xfrm>
          <a:graphic>
            <a:graphicData uri="http://schemas.openxmlformats.org/presentationml/2006/ole">
              <p:oleObj spid="_x0000_s18445" name="Equation" r:id="rId15" imgW="152280" imgH="228600" progId="Equation.3">
                <p:embed/>
              </p:oleObj>
            </a:graphicData>
          </a:graphic>
        </p:graphicFrame>
        <p:graphicFrame>
          <p:nvGraphicFramePr>
            <p:cNvPr id="18446" name="Object 14"/>
            <p:cNvGraphicFramePr>
              <a:graphicFrameLocks noChangeAspect="1"/>
            </p:cNvGraphicFramePr>
            <p:nvPr/>
          </p:nvGraphicFramePr>
          <p:xfrm>
            <a:off x="5619750" y="5084763"/>
            <a:ext cx="1866900" cy="1520825"/>
          </p:xfrm>
          <a:graphic>
            <a:graphicData uri="http://schemas.openxmlformats.org/presentationml/2006/ole">
              <p:oleObj spid="_x0000_s18446" name="Equation" r:id="rId16" imgW="1117440" imgH="914400" progId="Equation.3">
                <p:embed/>
              </p:oleObj>
            </a:graphicData>
          </a:graphic>
        </p:graphicFrame>
      </p:grpSp>
      <p:sp>
        <p:nvSpPr>
          <p:cNvPr id="58" name="TextBox 57"/>
          <p:cNvSpPr txBox="1"/>
          <p:nvPr/>
        </p:nvSpPr>
        <p:spPr>
          <a:xfrm>
            <a:off x="0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rgbClr val="C00000"/>
                </a:solidFill>
              </a:rPr>
              <a:t>INTRO</a:t>
            </a:r>
            <a:endParaRPr lang="nl-BE" sz="1200" b="1" dirty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660232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GRÖBNER BASES</a:t>
            </a:r>
            <a:endParaRPr lang="nl-B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203848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i="1" dirty="0" smtClean="0">
                <a:solidFill>
                  <a:schemeClr val="bg1">
                    <a:lumMod val="65000"/>
                  </a:schemeClr>
                </a:solidFill>
              </a:rPr>
              <a:t>p</a:t>
            </a:r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-ADIC METHODS</a:t>
            </a:r>
            <a:endParaRPr lang="nl-BE" sz="12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908720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A Casas-Alvero counterexample has a root of multiplicity at least 2.</a:t>
            </a:r>
          </a:p>
          <a:p>
            <a:endParaRPr lang="nl-BE" sz="2000" i="1" dirty="0" smtClean="0"/>
          </a:p>
          <a:p>
            <a:r>
              <a:rPr lang="nl-BE" sz="2000" dirty="0" smtClean="0"/>
              <a:t>Thus we have the following possible configurations of the roots:</a:t>
            </a:r>
            <a:endParaRPr lang="nl-BE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8271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000" b="1" dirty="0" smtClean="0">
                <a:solidFill>
                  <a:srgbClr val="C00000"/>
                </a:solidFill>
              </a:rPr>
              <a:t>Alternative proof in degree 4</a:t>
            </a:r>
            <a:endParaRPr lang="nl-BE" sz="3000" b="1" dirty="0">
              <a:solidFill>
                <a:srgbClr val="C00000"/>
              </a:solidFill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699589" y="2290226"/>
            <a:ext cx="936104" cy="864096"/>
            <a:chOff x="699589" y="2290226"/>
            <a:chExt cx="936104" cy="864096"/>
          </a:xfrm>
        </p:grpSpPr>
        <p:sp>
          <p:nvSpPr>
            <p:cNvPr id="10" name="Freeform 9"/>
            <p:cNvSpPr/>
            <p:nvPr/>
          </p:nvSpPr>
          <p:spPr>
            <a:xfrm>
              <a:off x="827584" y="2348880"/>
              <a:ext cx="729205" cy="659757"/>
            </a:xfrm>
            <a:custGeom>
              <a:avLst/>
              <a:gdLst>
                <a:gd name="connsiteX0" fmla="*/ 381964 w 729205"/>
                <a:gd name="connsiteY0" fmla="*/ 0 h 659757"/>
                <a:gd name="connsiteX1" fmla="*/ 729205 w 729205"/>
                <a:gd name="connsiteY1" fmla="*/ 659757 h 659757"/>
                <a:gd name="connsiteX2" fmla="*/ 0 w 729205"/>
                <a:gd name="connsiteY2" fmla="*/ 659757 h 659757"/>
                <a:gd name="connsiteX3" fmla="*/ 381964 w 729205"/>
                <a:gd name="connsiteY3" fmla="*/ 0 h 65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9205" h="659757">
                  <a:moveTo>
                    <a:pt x="381964" y="0"/>
                  </a:moveTo>
                  <a:lnTo>
                    <a:pt x="729205" y="659757"/>
                  </a:lnTo>
                  <a:lnTo>
                    <a:pt x="0" y="659757"/>
                  </a:lnTo>
                  <a:lnTo>
                    <a:pt x="381964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" name="Oval 4"/>
            <p:cNvSpPr/>
            <p:nvPr/>
          </p:nvSpPr>
          <p:spPr>
            <a:xfrm>
              <a:off x="771597" y="293829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7" name="Oval 6"/>
            <p:cNvSpPr/>
            <p:nvPr/>
          </p:nvSpPr>
          <p:spPr>
            <a:xfrm>
              <a:off x="699589" y="2866290"/>
              <a:ext cx="288032" cy="2880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8" name="Oval 7"/>
            <p:cNvSpPr/>
            <p:nvPr/>
          </p:nvSpPr>
          <p:spPr>
            <a:xfrm>
              <a:off x="1491677" y="293829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9" name="Oval 8"/>
            <p:cNvSpPr/>
            <p:nvPr/>
          </p:nvSpPr>
          <p:spPr>
            <a:xfrm>
              <a:off x="1131637" y="2290226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699792" y="2564904"/>
            <a:ext cx="1080120" cy="288032"/>
            <a:chOff x="2699792" y="2564904"/>
            <a:chExt cx="1080120" cy="288032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2826893" y="2708476"/>
              <a:ext cx="864096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2771800" y="263691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2" name="Oval 11"/>
            <p:cNvSpPr/>
            <p:nvPr/>
          </p:nvSpPr>
          <p:spPr>
            <a:xfrm>
              <a:off x="2699792" y="2564904"/>
              <a:ext cx="288032" cy="2880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3" name="Oval 12"/>
            <p:cNvSpPr/>
            <p:nvPr/>
          </p:nvSpPr>
          <p:spPr>
            <a:xfrm>
              <a:off x="3203848" y="263691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4" name="Oval 13"/>
            <p:cNvSpPr/>
            <p:nvPr/>
          </p:nvSpPr>
          <p:spPr>
            <a:xfrm>
              <a:off x="3635896" y="263691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076056" y="2564904"/>
            <a:ext cx="1080120" cy="288032"/>
            <a:chOff x="5076056" y="2564904"/>
            <a:chExt cx="1080120" cy="288032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5187277" y="2704841"/>
              <a:ext cx="864096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5580112" y="263691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6" name="Oval 15"/>
            <p:cNvSpPr/>
            <p:nvPr/>
          </p:nvSpPr>
          <p:spPr>
            <a:xfrm>
              <a:off x="5508104" y="2564904"/>
              <a:ext cx="288032" cy="2880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7" name="Oval 16"/>
            <p:cNvSpPr/>
            <p:nvPr/>
          </p:nvSpPr>
          <p:spPr>
            <a:xfrm>
              <a:off x="6012160" y="263691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8" name="Oval 17"/>
            <p:cNvSpPr/>
            <p:nvPr/>
          </p:nvSpPr>
          <p:spPr>
            <a:xfrm>
              <a:off x="5076056" y="263691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524328" y="2492896"/>
            <a:ext cx="792088" cy="432048"/>
            <a:chOff x="7524328" y="2492896"/>
            <a:chExt cx="792088" cy="432048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7770507" y="2708475"/>
              <a:ext cx="432048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7668344" y="263691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0" name="Oval 19"/>
            <p:cNvSpPr/>
            <p:nvPr/>
          </p:nvSpPr>
          <p:spPr>
            <a:xfrm>
              <a:off x="7596336" y="2564904"/>
              <a:ext cx="288032" cy="2880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1" name="Oval 20"/>
            <p:cNvSpPr/>
            <p:nvPr/>
          </p:nvSpPr>
          <p:spPr>
            <a:xfrm>
              <a:off x="8172400" y="263691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2" name="Oval 21"/>
            <p:cNvSpPr/>
            <p:nvPr/>
          </p:nvSpPr>
          <p:spPr>
            <a:xfrm>
              <a:off x="7524328" y="2492896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755576" y="3429000"/>
            <a:ext cx="923183" cy="874109"/>
            <a:chOff x="768497" y="3645024"/>
            <a:chExt cx="923183" cy="874109"/>
          </a:xfrm>
        </p:grpSpPr>
        <p:sp>
          <p:nvSpPr>
            <p:cNvPr id="31" name="Freeform 30"/>
            <p:cNvSpPr/>
            <p:nvPr/>
          </p:nvSpPr>
          <p:spPr>
            <a:xfrm>
              <a:off x="899592" y="3717032"/>
              <a:ext cx="729205" cy="659757"/>
            </a:xfrm>
            <a:custGeom>
              <a:avLst/>
              <a:gdLst>
                <a:gd name="connsiteX0" fmla="*/ 381964 w 729205"/>
                <a:gd name="connsiteY0" fmla="*/ 0 h 659757"/>
                <a:gd name="connsiteX1" fmla="*/ 729205 w 729205"/>
                <a:gd name="connsiteY1" fmla="*/ 659757 h 659757"/>
                <a:gd name="connsiteX2" fmla="*/ 0 w 729205"/>
                <a:gd name="connsiteY2" fmla="*/ 659757 h 659757"/>
                <a:gd name="connsiteX3" fmla="*/ 381964 w 729205"/>
                <a:gd name="connsiteY3" fmla="*/ 0 h 65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9205" h="659757">
                  <a:moveTo>
                    <a:pt x="381964" y="0"/>
                  </a:moveTo>
                  <a:lnTo>
                    <a:pt x="729205" y="659757"/>
                  </a:lnTo>
                  <a:lnTo>
                    <a:pt x="0" y="659757"/>
                  </a:lnTo>
                  <a:lnTo>
                    <a:pt x="381964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2" name="Oval 31"/>
            <p:cNvSpPr/>
            <p:nvPr/>
          </p:nvSpPr>
          <p:spPr>
            <a:xfrm>
              <a:off x="843605" y="4306450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6" name="Oval 35"/>
            <p:cNvSpPr/>
            <p:nvPr/>
          </p:nvSpPr>
          <p:spPr>
            <a:xfrm>
              <a:off x="1158724" y="3928861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7" name="Oval 36"/>
            <p:cNvSpPr/>
            <p:nvPr/>
          </p:nvSpPr>
          <p:spPr>
            <a:xfrm>
              <a:off x="1308522" y="4181057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7" name="Oval 46"/>
            <p:cNvSpPr/>
            <p:nvPr/>
          </p:nvSpPr>
          <p:spPr>
            <a:xfrm>
              <a:off x="768497" y="4231101"/>
              <a:ext cx="288032" cy="288032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8" name="Oval 47"/>
            <p:cNvSpPr/>
            <p:nvPr/>
          </p:nvSpPr>
          <p:spPr>
            <a:xfrm>
              <a:off x="1547664" y="4293096"/>
              <a:ext cx="144016" cy="14401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9" name="Oval 48"/>
            <p:cNvSpPr/>
            <p:nvPr/>
          </p:nvSpPr>
          <p:spPr>
            <a:xfrm>
              <a:off x="1187624" y="3645024"/>
              <a:ext cx="144016" cy="14401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699792" y="3645024"/>
            <a:ext cx="1080120" cy="288032"/>
            <a:chOff x="2699792" y="3933056"/>
            <a:chExt cx="1080120" cy="288032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2843808" y="4077072"/>
              <a:ext cx="936104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2771800" y="4005064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0" name="Oval 39"/>
            <p:cNvSpPr/>
            <p:nvPr/>
          </p:nvSpPr>
          <p:spPr>
            <a:xfrm>
              <a:off x="3041582" y="4002281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1" name="Oval 40"/>
            <p:cNvSpPr/>
            <p:nvPr/>
          </p:nvSpPr>
          <p:spPr>
            <a:xfrm>
              <a:off x="3449256" y="4002281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0" name="Oval 49"/>
            <p:cNvSpPr/>
            <p:nvPr/>
          </p:nvSpPr>
          <p:spPr>
            <a:xfrm>
              <a:off x="2699792" y="3933056"/>
              <a:ext cx="288032" cy="288032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1" name="Oval 50"/>
            <p:cNvSpPr/>
            <p:nvPr/>
          </p:nvSpPr>
          <p:spPr>
            <a:xfrm>
              <a:off x="3203848" y="4005064"/>
              <a:ext cx="144016" cy="14401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2" name="Oval 51"/>
            <p:cNvSpPr/>
            <p:nvPr/>
          </p:nvSpPr>
          <p:spPr>
            <a:xfrm>
              <a:off x="3635896" y="4005064"/>
              <a:ext cx="144016" cy="14401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699792" y="4653136"/>
            <a:ext cx="1080120" cy="288032"/>
            <a:chOff x="2699792" y="5157192"/>
            <a:chExt cx="1080120" cy="288032"/>
          </a:xfrm>
        </p:grpSpPr>
        <p:sp>
          <p:nvSpPr>
            <p:cNvPr id="54" name="Oval 53"/>
            <p:cNvSpPr/>
            <p:nvPr/>
          </p:nvSpPr>
          <p:spPr>
            <a:xfrm>
              <a:off x="2699792" y="5157192"/>
              <a:ext cx="288032" cy="288032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2843808" y="5301208"/>
              <a:ext cx="936104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2987824" y="5229200"/>
              <a:ext cx="144016" cy="144016"/>
            </a:xfrm>
            <a:prstGeom prst="ellipse">
              <a:avLst/>
            </a:prstGeom>
            <a:solidFill>
              <a:srgbClr val="EC06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5" name="Oval 44"/>
            <p:cNvSpPr/>
            <p:nvPr/>
          </p:nvSpPr>
          <p:spPr>
            <a:xfrm>
              <a:off x="3203848" y="5229200"/>
              <a:ext cx="144016" cy="144016"/>
            </a:xfrm>
            <a:prstGeom prst="ellipse">
              <a:avLst/>
            </a:prstGeom>
            <a:solidFill>
              <a:srgbClr val="EC06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3" name="Oval 52"/>
            <p:cNvSpPr/>
            <p:nvPr/>
          </p:nvSpPr>
          <p:spPr>
            <a:xfrm>
              <a:off x="2771800" y="5229200"/>
              <a:ext cx="144016" cy="14401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5" name="Oval 54"/>
            <p:cNvSpPr/>
            <p:nvPr/>
          </p:nvSpPr>
          <p:spPr>
            <a:xfrm>
              <a:off x="3635896" y="5229200"/>
              <a:ext cx="144016" cy="14401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7524328" y="3573016"/>
            <a:ext cx="792088" cy="432048"/>
            <a:chOff x="7524328" y="3861048"/>
            <a:chExt cx="792088" cy="432048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7770507" y="4076627"/>
              <a:ext cx="432048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al 61"/>
            <p:cNvSpPr/>
            <p:nvPr/>
          </p:nvSpPr>
          <p:spPr>
            <a:xfrm>
              <a:off x="7668344" y="4005064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63" name="Oval 62"/>
            <p:cNvSpPr/>
            <p:nvPr/>
          </p:nvSpPr>
          <p:spPr>
            <a:xfrm>
              <a:off x="7596336" y="3933056"/>
              <a:ext cx="288032" cy="28803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64" name="Oval 63"/>
            <p:cNvSpPr/>
            <p:nvPr/>
          </p:nvSpPr>
          <p:spPr>
            <a:xfrm>
              <a:off x="8172400" y="4005064"/>
              <a:ext cx="144016" cy="14401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65" name="Oval 64"/>
            <p:cNvSpPr/>
            <p:nvPr/>
          </p:nvSpPr>
          <p:spPr>
            <a:xfrm>
              <a:off x="7524328" y="3861048"/>
              <a:ext cx="432048" cy="432048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68" name="Oval 67"/>
            <p:cNvSpPr/>
            <p:nvPr/>
          </p:nvSpPr>
          <p:spPr>
            <a:xfrm>
              <a:off x="8028384" y="4005064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71" name="Rectangle 70"/>
          <p:cNvSpPr/>
          <p:nvPr/>
        </p:nvSpPr>
        <p:spPr>
          <a:xfrm>
            <a:off x="1043608" y="4509120"/>
            <a:ext cx="40748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sz="3000" b="1" dirty="0" smtClean="0"/>
              <a:t>↯</a:t>
            </a:r>
            <a:endParaRPr lang="nl-BE" sz="3000" b="1" dirty="0"/>
          </a:p>
        </p:txBody>
      </p:sp>
      <p:sp>
        <p:nvSpPr>
          <p:cNvPr id="72" name="Rectangle 71"/>
          <p:cNvSpPr/>
          <p:nvPr/>
        </p:nvSpPr>
        <p:spPr>
          <a:xfrm>
            <a:off x="3059832" y="5301208"/>
            <a:ext cx="40748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sz="3000" b="1" dirty="0" smtClean="0"/>
              <a:t>↯</a:t>
            </a:r>
            <a:endParaRPr lang="nl-BE" sz="3000" b="1" dirty="0"/>
          </a:p>
        </p:txBody>
      </p:sp>
      <p:sp>
        <p:nvSpPr>
          <p:cNvPr id="73" name="Rectangle 72"/>
          <p:cNvSpPr/>
          <p:nvPr/>
        </p:nvSpPr>
        <p:spPr>
          <a:xfrm>
            <a:off x="5436096" y="4509120"/>
            <a:ext cx="40748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sz="3000" b="1" dirty="0" smtClean="0"/>
              <a:t>↯</a:t>
            </a:r>
            <a:endParaRPr lang="nl-BE" sz="3000" b="1" dirty="0"/>
          </a:p>
        </p:txBody>
      </p:sp>
      <p:sp>
        <p:nvSpPr>
          <p:cNvPr id="74" name="Rectangle 73"/>
          <p:cNvSpPr/>
          <p:nvPr/>
        </p:nvSpPr>
        <p:spPr>
          <a:xfrm>
            <a:off x="7740352" y="4509120"/>
            <a:ext cx="40748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sz="3000" b="1" dirty="0" smtClean="0"/>
              <a:t>↯</a:t>
            </a:r>
            <a:endParaRPr lang="nl-BE" sz="3000" b="1" dirty="0"/>
          </a:p>
        </p:txBody>
      </p:sp>
      <p:sp>
        <p:nvSpPr>
          <p:cNvPr id="89" name="Rectangle 88"/>
          <p:cNvSpPr/>
          <p:nvPr/>
        </p:nvSpPr>
        <p:spPr>
          <a:xfrm>
            <a:off x="8604448" y="5589240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0" name="TextBox 89"/>
          <p:cNvSpPr txBox="1"/>
          <p:nvPr/>
        </p:nvSpPr>
        <p:spPr>
          <a:xfrm>
            <a:off x="251520" y="6093296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A similar proof can be given in degree 5.</a:t>
            </a:r>
            <a:endParaRPr lang="nl-BE" sz="2000" dirty="0"/>
          </a:p>
        </p:txBody>
      </p:sp>
      <p:sp>
        <p:nvSpPr>
          <p:cNvPr id="84" name="TextBox 83"/>
          <p:cNvSpPr txBox="1"/>
          <p:nvPr/>
        </p:nvSpPr>
        <p:spPr>
          <a:xfrm>
            <a:off x="0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rgbClr val="C00000"/>
                </a:solidFill>
              </a:rPr>
              <a:t>INTRO</a:t>
            </a:r>
            <a:endParaRPr lang="nl-BE" sz="1200" b="1" dirty="0">
              <a:solidFill>
                <a:srgbClr val="C0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660232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GRÖBNER BASES</a:t>
            </a:r>
            <a:endParaRPr lang="nl-B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203848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i="1" dirty="0" smtClean="0">
                <a:solidFill>
                  <a:schemeClr val="bg1">
                    <a:lumMod val="65000"/>
                  </a:schemeClr>
                </a:solidFill>
              </a:rPr>
              <a:t>p</a:t>
            </a:r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-ADIC METHODS</a:t>
            </a:r>
            <a:endParaRPr lang="nl-BE" sz="12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5076056" y="3645024"/>
            <a:ext cx="1080120" cy="288032"/>
            <a:chOff x="5076056" y="3645024"/>
            <a:chExt cx="1080120" cy="288032"/>
          </a:xfrm>
        </p:grpSpPr>
        <p:sp>
          <p:nvSpPr>
            <p:cNvPr id="59" name="Oval 58"/>
            <p:cNvSpPr/>
            <p:nvPr/>
          </p:nvSpPr>
          <p:spPr>
            <a:xfrm>
              <a:off x="5508104" y="3645024"/>
              <a:ext cx="288032" cy="288032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5187277" y="3784961"/>
              <a:ext cx="864096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5580112" y="3717032"/>
              <a:ext cx="144016" cy="14401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60" name="Oval 59"/>
            <p:cNvSpPr/>
            <p:nvPr/>
          </p:nvSpPr>
          <p:spPr>
            <a:xfrm>
              <a:off x="6012160" y="3717032"/>
              <a:ext cx="144016" cy="14401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61" name="Oval 60"/>
            <p:cNvSpPr/>
            <p:nvPr/>
          </p:nvSpPr>
          <p:spPr>
            <a:xfrm>
              <a:off x="5076056" y="3717032"/>
              <a:ext cx="144016" cy="14401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66" name="Oval 65"/>
            <p:cNvSpPr/>
            <p:nvPr/>
          </p:nvSpPr>
          <p:spPr>
            <a:xfrm>
              <a:off x="5292080" y="371703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67" name="Oval 66"/>
            <p:cNvSpPr/>
            <p:nvPr/>
          </p:nvSpPr>
          <p:spPr>
            <a:xfrm>
              <a:off x="5796136" y="371703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85" name="Oval 84"/>
            <p:cNvSpPr/>
            <p:nvPr/>
          </p:nvSpPr>
          <p:spPr>
            <a:xfrm>
              <a:off x="5580112" y="371703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  <p:bldP spid="73" grpId="0"/>
      <p:bldP spid="74" grpId="0"/>
      <p:bldP spid="89" grpId="0" animBg="1"/>
      <p:bldP spid="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908720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Difficult problem.</a:t>
            </a:r>
            <a:endParaRPr lang="nl-BE" sz="2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8271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000" b="1" dirty="0" smtClean="0">
                <a:solidFill>
                  <a:srgbClr val="C00000"/>
                </a:solidFill>
              </a:rPr>
              <a:t>Refining Gauss-Lucas?</a:t>
            </a:r>
            <a:endParaRPr lang="nl-BE" sz="3000" b="1" dirty="0">
              <a:solidFill>
                <a:srgbClr val="C00000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 rot="19196784">
            <a:off x="5011031" y="1138391"/>
            <a:ext cx="3189629" cy="1872208"/>
            <a:chOff x="2038827" y="2852936"/>
            <a:chExt cx="3189629" cy="1872208"/>
          </a:xfrm>
        </p:grpSpPr>
        <p:sp>
          <p:nvSpPr>
            <p:cNvPr id="26" name="Oval 25"/>
            <p:cNvSpPr/>
            <p:nvPr/>
          </p:nvSpPr>
          <p:spPr>
            <a:xfrm>
              <a:off x="2627784" y="2852936"/>
              <a:ext cx="1872208" cy="187220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7" name="Oval 26"/>
            <p:cNvSpPr/>
            <p:nvPr/>
          </p:nvSpPr>
          <p:spPr>
            <a:xfrm>
              <a:off x="3923928" y="3140968"/>
              <a:ext cx="1304528" cy="130452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5" name="Oval 24"/>
            <p:cNvSpPr/>
            <p:nvPr/>
          </p:nvSpPr>
          <p:spPr>
            <a:xfrm>
              <a:off x="2483768" y="3356992"/>
              <a:ext cx="864096" cy="86409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3" name="Oval 32"/>
            <p:cNvSpPr/>
            <p:nvPr/>
          </p:nvSpPr>
          <p:spPr>
            <a:xfrm>
              <a:off x="2627784" y="2852936"/>
              <a:ext cx="1872208" cy="1872208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cxnSp>
          <p:nvCxnSpPr>
            <p:cNvPr id="37" name="Straight Connector 36"/>
            <p:cNvCxnSpPr>
              <a:stCxn id="25" idx="2"/>
              <a:endCxn id="18" idx="6"/>
            </p:cNvCxnSpPr>
            <p:nvPr/>
          </p:nvCxnSpPr>
          <p:spPr>
            <a:xfrm rot="2403216" flipH="1">
              <a:off x="2038827" y="3626859"/>
              <a:ext cx="385826" cy="324362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251520" y="1319787"/>
            <a:ext cx="9050130" cy="2191164"/>
            <a:chOff x="179512" y="1319787"/>
            <a:chExt cx="9050130" cy="2191164"/>
          </a:xfrm>
        </p:grpSpPr>
        <p:sp>
          <p:nvSpPr>
            <p:cNvPr id="5" name="TextBox 4"/>
            <p:cNvSpPr txBox="1"/>
            <p:nvPr/>
          </p:nvSpPr>
          <p:spPr>
            <a:xfrm>
              <a:off x="251520" y="1556792"/>
              <a:ext cx="3744416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b="1" dirty="0" smtClean="0"/>
                <a:t>Jensen, 1913: </a:t>
              </a:r>
              <a:r>
                <a:rPr lang="nl-BE" sz="2000" dirty="0" smtClean="0"/>
                <a:t>Suppose that the roots of            are distributed symmetrically about a line. Then the roots of                are contained in the union of the symmetry axis and the </a:t>
              </a:r>
              <a:r>
                <a:rPr lang="nl-BE" sz="2000" i="1" dirty="0" smtClean="0"/>
                <a:t>Jensen disks</a:t>
              </a:r>
              <a:r>
                <a:rPr lang="nl-BE" sz="2000" dirty="0" smtClean="0"/>
                <a:t>.</a:t>
              </a:r>
              <a:endParaRPr lang="nl-BE" sz="2000" b="1" i="1" dirty="0"/>
            </a:p>
          </p:txBody>
        </p:sp>
        <p:graphicFrame>
          <p:nvGraphicFramePr>
            <p:cNvPr id="20483" name="Object 3"/>
            <p:cNvGraphicFramePr>
              <a:graphicFrameLocks noChangeAspect="1"/>
            </p:cNvGraphicFramePr>
            <p:nvPr/>
          </p:nvGraphicFramePr>
          <p:xfrm>
            <a:off x="1192326" y="1894202"/>
            <a:ext cx="577850" cy="339725"/>
          </p:xfrm>
          <a:graphic>
            <a:graphicData uri="http://schemas.openxmlformats.org/presentationml/2006/ole">
              <p:oleObj spid="_x0000_s20483" name="Equation" r:id="rId4" imgW="342720" imgH="203040" progId="Equation.3">
                <p:embed/>
              </p:oleObj>
            </a:graphicData>
          </a:graphic>
        </p:graphicFrame>
        <p:graphicFrame>
          <p:nvGraphicFramePr>
            <p:cNvPr id="20484" name="Object 4"/>
            <p:cNvGraphicFramePr>
              <a:graphicFrameLocks noChangeAspect="1"/>
            </p:cNvGraphicFramePr>
            <p:nvPr/>
          </p:nvGraphicFramePr>
          <p:xfrm>
            <a:off x="1628246" y="2471862"/>
            <a:ext cx="771525" cy="381000"/>
          </p:xfrm>
          <a:graphic>
            <a:graphicData uri="http://schemas.openxmlformats.org/presentationml/2006/ole">
              <p:oleObj spid="_x0000_s20484" name="Equation" r:id="rId5" imgW="457200" imgH="228600" progId="Equation.3">
                <p:embed/>
              </p:oleObj>
            </a:graphicData>
          </a:graphic>
        </p:graphicFrame>
        <p:sp>
          <p:nvSpPr>
            <p:cNvPr id="13" name="Rounded Rectangle 12"/>
            <p:cNvSpPr/>
            <p:nvPr/>
          </p:nvSpPr>
          <p:spPr>
            <a:xfrm>
              <a:off x="179512" y="1533040"/>
              <a:ext cx="3816424" cy="19779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9196784">
              <a:off x="4117074" y="1957200"/>
              <a:ext cx="5112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 39"/>
            <p:cNvGrpSpPr/>
            <p:nvPr/>
          </p:nvGrpSpPr>
          <p:grpSpPr>
            <a:xfrm rot="19196784">
              <a:off x="4828258" y="1319787"/>
              <a:ext cx="2808312" cy="2016224"/>
              <a:chOff x="1835696" y="2780928"/>
              <a:chExt cx="2808312" cy="2016224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2843808" y="3284984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2843808" y="4149080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3491880" y="2780928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3491880" y="4653136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499992" y="3068960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4499992" y="4365104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835696" y="371703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267744" y="371703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 rot="19196784">
            <a:off x="5125454" y="1728981"/>
            <a:ext cx="2241000" cy="1296144"/>
            <a:chOff x="2042968" y="3140968"/>
            <a:chExt cx="2241000" cy="1296144"/>
          </a:xfrm>
        </p:grpSpPr>
        <p:sp>
          <p:nvSpPr>
            <p:cNvPr id="42" name="Oval 41"/>
            <p:cNvSpPr/>
            <p:nvPr/>
          </p:nvSpPr>
          <p:spPr>
            <a:xfrm>
              <a:off x="4139952" y="335699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1" name="Oval 50"/>
            <p:cNvSpPr/>
            <p:nvPr/>
          </p:nvSpPr>
          <p:spPr>
            <a:xfrm>
              <a:off x="4139952" y="40770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2" name="Oval 51"/>
            <p:cNvSpPr/>
            <p:nvPr/>
          </p:nvSpPr>
          <p:spPr>
            <a:xfrm>
              <a:off x="3275856" y="314096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3" name="Oval 52"/>
            <p:cNvSpPr/>
            <p:nvPr/>
          </p:nvSpPr>
          <p:spPr>
            <a:xfrm>
              <a:off x="3275856" y="4293096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4" name="Oval 53"/>
            <p:cNvSpPr/>
            <p:nvPr/>
          </p:nvSpPr>
          <p:spPr>
            <a:xfrm>
              <a:off x="2987824" y="371703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5" name="Oval 54"/>
            <p:cNvSpPr/>
            <p:nvPr/>
          </p:nvSpPr>
          <p:spPr>
            <a:xfrm>
              <a:off x="2555776" y="371703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6" name="Oval 55"/>
            <p:cNvSpPr/>
            <p:nvPr/>
          </p:nvSpPr>
          <p:spPr>
            <a:xfrm>
              <a:off x="2042968" y="3709723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51520" y="3933056"/>
            <a:ext cx="8640960" cy="1152128"/>
            <a:chOff x="251520" y="4077072"/>
            <a:chExt cx="8640960" cy="1152128"/>
          </a:xfrm>
        </p:grpSpPr>
        <p:sp>
          <p:nvSpPr>
            <p:cNvPr id="7" name="TextBox 6"/>
            <p:cNvSpPr txBox="1"/>
            <p:nvPr/>
          </p:nvSpPr>
          <p:spPr>
            <a:xfrm>
              <a:off x="323528" y="4149080"/>
              <a:ext cx="85689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b="1" dirty="0" smtClean="0"/>
                <a:t>Conjecture (Sendov, 1958): </a:t>
              </a:r>
              <a:r>
                <a:rPr lang="nl-BE" sz="2000" dirty="0" smtClean="0"/>
                <a:t>Suppose that all roots of           can be caught in a closed disk of radius     . Then if one centers a closed disk of radius      around a root of          , it will always contain a root of              .         </a:t>
              </a:r>
              <a:endParaRPr lang="nl-BE" sz="2000" b="1" i="1" dirty="0"/>
            </a:p>
          </p:txBody>
        </p:sp>
        <p:graphicFrame>
          <p:nvGraphicFramePr>
            <p:cNvPr id="61" name="Object 3"/>
            <p:cNvGraphicFramePr>
              <a:graphicFrameLocks noChangeAspect="1"/>
            </p:cNvGraphicFramePr>
            <p:nvPr/>
          </p:nvGraphicFramePr>
          <p:xfrm>
            <a:off x="5835482" y="4189810"/>
            <a:ext cx="577850" cy="339725"/>
          </p:xfrm>
          <a:graphic>
            <a:graphicData uri="http://schemas.openxmlformats.org/presentationml/2006/ole">
              <p:oleObj spid="_x0000_s20488" name="Equation" r:id="rId6" imgW="342720" imgH="203040" progId="Equation.3">
                <p:embed/>
              </p:oleObj>
            </a:graphicData>
          </a:graphic>
        </p:graphicFrame>
        <p:graphicFrame>
          <p:nvGraphicFramePr>
            <p:cNvPr id="20489" name="Object 9"/>
            <p:cNvGraphicFramePr>
              <a:graphicFrameLocks noChangeAspect="1"/>
            </p:cNvGraphicFramePr>
            <p:nvPr/>
          </p:nvGraphicFramePr>
          <p:xfrm>
            <a:off x="1107851" y="4793386"/>
            <a:ext cx="577850" cy="339725"/>
          </p:xfrm>
          <a:graphic>
            <a:graphicData uri="http://schemas.openxmlformats.org/presentationml/2006/ole">
              <p:oleObj spid="_x0000_s20489" name="Equation" r:id="rId7" imgW="342720" imgH="203040" progId="Equation.3">
                <p:embed/>
              </p:oleObj>
            </a:graphicData>
          </a:graphic>
        </p:graphicFrame>
        <p:graphicFrame>
          <p:nvGraphicFramePr>
            <p:cNvPr id="20490" name="Object 10"/>
            <p:cNvGraphicFramePr>
              <a:graphicFrameLocks noChangeAspect="1"/>
            </p:cNvGraphicFramePr>
            <p:nvPr/>
          </p:nvGraphicFramePr>
          <p:xfrm>
            <a:off x="4915456" y="4749515"/>
            <a:ext cx="769938" cy="382587"/>
          </p:xfrm>
          <a:graphic>
            <a:graphicData uri="http://schemas.openxmlformats.org/presentationml/2006/ole">
              <p:oleObj spid="_x0000_s20490" name="Equation" r:id="rId8" imgW="457200" imgH="228600" progId="Equation.3">
                <p:embed/>
              </p:oleObj>
            </a:graphicData>
          </a:graphic>
        </p:graphicFrame>
        <p:graphicFrame>
          <p:nvGraphicFramePr>
            <p:cNvPr id="20491" name="Object 11"/>
            <p:cNvGraphicFramePr>
              <a:graphicFrameLocks noChangeAspect="1"/>
            </p:cNvGraphicFramePr>
            <p:nvPr/>
          </p:nvGraphicFramePr>
          <p:xfrm>
            <a:off x="2571915" y="4508494"/>
            <a:ext cx="257175" cy="276225"/>
          </p:xfrm>
          <a:graphic>
            <a:graphicData uri="http://schemas.openxmlformats.org/presentationml/2006/ole">
              <p:oleObj spid="_x0000_s20491" name="Equation" r:id="rId9" imgW="152280" imgH="164880" progId="Equation.3">
                <p:embed/>
              </p:oleObj>
            </a:graphicData>
          </a:graphic>
        </p:graphicFrame>
        <p:graphicFrame>
          <p:nvGraphicFramePr>
            <p:cNvPr id="20492" name="Object 12"/>
            <p:cNvGraphicFramePr>
              <a:graphicFrameLocks noChangeAspect="1"/>
            </p:cNvGraphicFramePr>
            <p:nvPr/>
          </p:nvGraphicFramePr>
          <p:xfrm>
            <a:off x="7270617" y="4517278"/>
            <a:ext cx="257175" cy="276225"/>
          </p:xfrm>
          <a:graphic>
            <a:graphicData uri="http://schemas.openxmlformats.org/presentationml/2006/ole">
              <p:oleObj spid="_x0000_s20492" name="Equation" r:id="rId10" imgW="152280" imgH="164880" progId="Equation.3">
                <p:embed/>
              </p:oleObj>
            </a:graphicData>
          </a:graphic>
        </p:graphicFrame>
        <p:sp>
          <p:nvSpPr>
            <p:cNvPr id="67" name="Rounded Rectangle 66"/>
            <p:cNvSpPr/>
            <p:nvPr/>
          </p:nvSpPr>
          <p:spPr>
            <a:xfrm>
              <a:off x="251520" y="4077072"/>
              <a:ext cx="8496944" cy="115212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3635896" y="5229200"/>
            <a:ext cx="5040560" cy="1440160"/>
            <a:chOff x="3635896" y="5229200"/>
            <a:chExt cx="5040560" cy="1440160"/>
          </a:xfrm>
        </p:grpSpPr>
        <p:sp>
          <p:nvSpPr>
            <p:cNvPr id="69" name="Oval 68"/>
            <p:cNvSpPr/>
            <p:nvPr/>
          </p:nvSpPr>
          <p:spPr>
            <a:xfrm>
              <a:off x="6732240" y="5301208"/>
              <a:ext cx="1296144" cy="129614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70" name="Oval 69"/>
            <p:cNvSpPr/>
            <p:nvPr/>
          </p:nvSpPr>
          <p:spPr>
            <a:xfrm>
              <a:off x="7380312" y="5301208"/>
              <a:ext cx="1296144" cy="1296144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71" name="Oval 70"/>
            <p:cNvSpPr/>
            <p:nvPr/>
          </p:nvSpPr>
          <p:spPr>
            <a:xfrm>
              <a:off x="7308304" y="587727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72" name="Oval 71"/>
            <p:cNvSpPr/>
            <p:nvPr/>
          </p:nvSpPr>
          <p:spPr>
            <a:xfrm>
              <a:off x="7956376" y="587727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73" name="Oval 72"/>
            <p:cNvSpPr/>
            <p:nvPr/>
          </p:nvSpPr>
          <p:spPr>
            <a:xfrm>
              <a:off x="7308304" y="5229200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74" name="Oval 73"/>
            <p:cNvSpPr/>
            <p:nvPr/>
          </p:nvSpPr>
          <p:spPr>
            <a:xfrm>
              <a:off x="6660232" y="587727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75" name="Oval 74"/>
            <p:cNvSpPr/>
            <p:nvPr/>
          </p:nvSpPr>
          <p:spPr>
            <a:xfrm>
              <a:off x="7308304" y="6525344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76" name="Oval 75"/>
            <p:cNvSpPr/>
            <p:nvPr/>
          </p:nvSpPr>
          <p:spPr>
            <a:xfrm>
              <a:off x="6862772" y="5408610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77" name="Oval 76"/>
            <p:cNvSpPr/>
            <p:nvPr/>
          </p:nvSpPr>
          <p:spPr>
            <a:xfrm>
              <a:off x="7730873" y="5388020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78" name="Oval 77"/>
            <p:cNvSpPr/>
            <p:nvPr/>
          </p:nvSpPr>
          <p:spPr>
            <a:xfrm>
              <a:off x="6851197" y="6334584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79" name="Oval 78"/>
            <p:cNvSpPr/>
            <p:nvPr/>
          </p:nvSpPr>
          <p:spPr>
            <a:xfrm>
              <a:off x="7745007" y="6357733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635896" y="5229200"/>
              <a:ext cx="280831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/>
                <a:t>Open for degree &gt; 8.</a:t>
              </a:r>
            </a:p>
            <a:p>
              <a:r>
                <a:rPr lang="nl-BE" sz="2000" dirty="0" smtClean="0"/>
                <a:t>Extremal case:            . </a:t>
              </a:r>
              <a:endParaRPr lang="nl-BE" sz="2000" dirty="0"/>
            </a:p>
          </p:txBody>
        </p:sp>
        <p:graphicFrame>
          <p:nvGraphicFramePr>
            <p:cNvPr id="92" name="Object 9"/>
            <p:cNvGraphicFramePr>
              <a:graphicFrameLocks noChangeAspect="1"/>
            </p:cNvGraphicFramePr>
            <p:nvPr/>
          </p:nvGraphicFramePr>
          <p:xfrm>
            <a:off x="5299396" y="5552664"/>
            <a:ext cx="642938" cy="339725"/>
          </p:xfrm>
          <a:graphic>
            <a:graphicData uri="http://schemas.openxmlformats.org/presentationml/2006/ole">
              <p:oleObj spid="_x0000_s20494" name="Equation" r:id="rId11" imgW="380880" imgH="203040" progId="Equation.3">
                <p:embed/>
              </p:oleObj>
            </a:graphicData>
          </a:graphic>
        </p:graphicFrame>
      </p:grpSp>
      <p:sp>
        <p:nvSpPr>
          <p:cNvPr id="58" name="TextBox 57"/>
          <p:cNvSpPr txBox="1"/>
          <p:nvPr/>
        </p:nvSpPr>
        <p:spPr>
          <a:xfrm>
            <a:off x="0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rgbClr val="C00000"/>
                </a:solidFill>
              </a:rPr>
              <a:t>INTRO</a:t>
            </a:r>
            <a:endParaRPr lang="nl-BE" sz="1200" b="1" dirty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660232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GRÖBNER BASES</a:t>
            </a:r>
            <a:endParaRPr lang="nl-B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203848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i="1" dirty="0" smtClean="0">
                <a:solidFill>
                  <a:schemeClr val="bg1">
                    <a:lumMod val="65000"/>
                  </a:schemeClr>
                </a:solidFill>
              </a:rPr>
              <a:t>p</a:t>
            </a:r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-ADIC METHODS</a:t>
            </a:r>
            <a:endParaRPr lang="nl-BE" sz="12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868650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/>
              <a:t>Known constraints: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8271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000" b="1" dirty="0" smtClean="0">
                <a:solidFill>
                  <a:srgbClr val="C00000"/>
                </a:solidFill>
              </a:rPr>
              <a:t>Casas-Alvero: current state of the art</a:t>
            </a:r>
            <a:endParaRPr lang="nl-BE" sz="30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2708920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rgbClr val="C00000"/>
                </a:solidFill>
              </a:rPr>
              <a:t>Number of distinct roots &gt; 4.</a:t>
            </a:r>
            <a:endParaRPr lang="nl-BE" sz="2000" b="1" dirty="0" smtClean="0"/>
          </a:p>
        </p:txBody>
      </p:sp>
      <p:grpSp>
        <p:nvGrpSpPr>
          <p:cNvPr id="26" name="Group 25"/>
          <p:cNvGrpSpPr/>
          <p:nvPr/>
        </p:nvGrpSpPr>
        <p:grpSpPr>
          <a:xfrm>
            <a:off x="251520" y="1412776"/>
            <a:ext cx="8568952" cy="1015663"/>
            <a:chOff x="251520" y="5373216"/>
            <a:chExt cx="8568952" cy="1015663"/>
          </a:xfrm>
        </p:grpSpPr>
        <p:sp>
          <p:nvSpPr>
            <p:cNvPr id="10" name="TextBox 9"/>
            <p:cNvSpPr txBox="1"/>
            <p:nvPr/>
          </p:nvSpPr>
          <p:spPr>
            <a:xfrm>
              <a:off x="251520" y="5373216"/>
              <a:ext cx="85689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b="1" dirty="0" smtClean="0">
                  <a:solidFill>
                    <a:srgbClr val="C00000"/>
                  </a:solidFill>
                </a:rPr>
                <a:t>Number of recycled roots &gt; 2. </a:t>
              </a:r>
              <a:r>
                <a:rPr lang="nl-BE" sz="2000" dirty="0" smtClean="0"/>
                <a:t>If              is a pair of distinct roots of a polynomial        </a:t>
              </a:r>
            </a:p>
            <a:p>
              <a:r>
                <a:rPr lang="nl-BE" sz="2000" dirty="0" smtClean="0"/>
                <a:t>         , then there is at least one    such that neither                     nor             (Draisma, de Jong, Knopper).</a:t>
              </a:r>
              <a:endParaRPr lang="nl-BE" sz="2000" b="1" dirty="0" smtClean="0"/>
            </a:p>
          </p:txBody>
        </p:sp>
        <p:graphicFrame>
          <p:nvGraphicFramePr>
            <p:cNvPr id="21513" name="Object 9"/>
            <p:cNvGraphicFramePr>
              <a:graphicFrameLocks noChangeAspect="1"/>
            </p:cNvGraphicFramePr>
            <p:nvPr/>
          </p:nvGraphicFramePr>
          <p:xfrm>
            <a:off x="3682025" y="5392672"/>
            <a:ext cx="763587" cy="358775"/>
          </p:xfrm>
          <a:graphic>
            <a:graphicData uri="http://schemas.openxmlformats.org/presentationml/2006/ole">
              <p:oleObj spid="_x0000_s21513" name="Equation" r:id="rId4" imgW="457200" imgH="215640" progId="Equation.3">
                <p:embed/>
              </p:oleObj>
            </a:graphicData>
          </a:graphic>
        </p:graphicFrame>
        <p:graphicFrame>
          <p:nvGraphicFramePr>
            <p:cNvPr id="21514" name="Object 10"/>
            <p:cNvGraphicFramePr>
              <a:graphicFrameLocks noChangeAspect="1"/>
            </p:cNvGraphicFramePr>
            <p:nvPr/>
          </p:nvGraphicFramePr>
          <p:xfrm>
            <a:off x="297344" y="5704955"/>
            <a:ext cx="573087" cy="338138"/>
          </p:xfrm>
          <a:graphic>
            <a:graphicData uri="http://schemas.openxmlformats.org/presentationml/2006/ole">
              <p:oleObj spid="_x0000_s21514" name="Equation" r:id="rId5" imgW="342720" imgH="203040" progId="Equation.3">
                <p:embed/>
              </p:oleObj>
            </a:graphicData>
          </a:graphic>
        </p:graphicFrame>
        <p:graphicFrame>
          <p:nvGraphicFramePr>
            <p:cNvPr id="21515" name="Object 11"/>
            <p:cNvGraphicFramePr>
              <a:graphicFrameLocks noChangeAspect="1"/>
            </p:cNvGraphicFramePr>
            <p:nvPr/>
          </p:nvGraphicFramePr>
          <p:xfrm>
            <a:off x="3583653" y="5740873"/>
            <a:ext cx="149225" cy="274638"/>
          </p:xfrm>
          <a:graphic>
            <a:graphicData uri="http://schemas.openxmlformats.org/presentationml/2006/ole">
              <p:oleObj spid="_x0000_s21515" name="Equation" r:id="rId6" imgW="88560" imgH="164880" progId="Equation.3">
                <p:embed/>
              </p:oleObj>
            </a:graphicData>
          </a:graphic>
        </p:graphicFrame>
        <p:graphicFrame>
          <p:nvGraphicFramePr>
            <p:cNvPr id="21516" name="Object 12"/>
            <p:cNvGraphicFramePr>
              <a:graphicFrameLocks noChangeAspect="1"/>
            </p:cNvGraphicFramePr>
            <p:nvPr/>
          </p:nvGraphicFramePr>
          <p:xfrm>
            <a:off x="5526811" y="5693344"/>
            <a:ext cx="1209675" cy="381000"/>
          </p:xfrm>
          <a:graphic>
            <a:graphicData uri="http://schemas.openxmlformats.org/presentationml/2006/ole">
              <p:oleObj spid="_x0000_s21516" name="Equation" r:id="rId7" imgW="723600" imgH="228600" progId="Equation.3">
                <p:embed/>
              </p:oleObj>
            </a:graphicData>
          </a:graphic>
        </p:graphicFrame>
        <p:graphicFrame>
          <p:nvGraphicFramePr>
            <p:cNvPr id="21517" name="Object 13"/>
            <p:cNvGraphicFramePr>
              <a:graphicFrameLocks noChangeAspect="1"/>
            </p:cNvGraphicFramePr>
            <p:nvPr/>
          </p:nvGraphicFramePr>
          <p:xfrm>
            <a:off x="7089671" y="5697109"/>
            <a:ext cx="1231900" cy="382588"/>
          </p:xfrm>
          <a:graphic>
            <a:graphicData uri="http://schemas.openxmlformats.org/presentationml/2006/ole">
              <p:oleObj spid="_x0000_s21517" name="Equation" r:id="rId8" imgW="736560" imgH="228600" progId="Equation.3">
                <p:embed/>
              </p:oleObj>
            </a:graphicData>
          </a:graphic>
        </p:graphicFrame>
      </p:grpSp>
      <p:grpSp>
        <p:nvGrpSpPr>
          <p:cNvPr id="25" name="Group 24"/>
          <p:cNvGrpSpPr/>
          <p:nvPr/>
        </p:nvGrpSpPr>
        <p:grpSpPr>
          <a:xfrm>
            <a:off x="251520" y="3429000"/>
            <a:ext cx="8712968" cy="2993901"/>
            <a:chOff x="251520" y="1484784"/>
            <a:chExt cx="8712968" cy="2993901"/>
          </a:xfrm>
        </p:grpSpPr>
        <p:graphicFrame>
          <p:nvGraphicFramePr>
            <p:cNvPr id="21507" name="Object 3"/>
            <p:cNvGraphicFramePr>
              <a:graphicFrameLocks noChangeAspect="1"/>
            </p:cNvGraphicFramePr>
            <p:nvPr/>
          </p:nvGraphicFramePr>
          <p:xfrm>
            <a:off x="1115616" y="1916832"/>
            <a:ext cx="1741488" cy="379413"/>
          </p:xfrm>
          <a:graphic>
            <a:graphicData uri="http://schemas.openxmlformats.org/presentationml/2006/ole">
              <p:oleObj spid="_x0000_s21507" name="Equation" r:id="rId9" imgW="1041120" imgH="228600" progId="Equation.3">
                <p:embed/>
              </p:oleObj>
            </a:graphicData>
          </a:graphic>
        </p:graphicFrame>
        <p:sp>
          <p:nvSpPr>
            <p:cNvPr id="7" name="Rectangle 6"/>
            <p:cNvSpPr/>
            <p:nvPr/>
          </p:nvSpPr>
          <p:spPr>
            <a:xfrm>
              <a:off x="2771800" y="1916832"/>
              <a:ext cx="559836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BE" dirty="0" smtClean="0"/>
                <a:t>(Graf von Bothmer, Labs, Schicho, van de Woestijne)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1520" y="1484784"/>
              <a:ext cx="85689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b="1" dirty="0" smtClean="0">
                  <a:solidFill>
                    <a:srgbClr val="C00000"/>
                  </a:solidFill>
                </a:rPr>
                <a:t>Degree &gt; 19. </a:t>
              </a:r>
              <a:r>
                <a:rPr lang="nl-BE" sz="2000" dirty="0" smtClean="0"/>
                <a:t>The Casas-Alvero conjecture is true in degrees</a:t>
              </a:r>
              <a:endParaRPr lang="nl-BE" sz="2000" b="1" dirty="0" smtClean="0"/>
            </a:p>
          </p:txBody>
        </p:sp>
        <p:graphicFrame>
          <p:nvGraphicFramePr>
            <p:cNvPr id="21508" name="Object 4"/>
            <p:cNvGraphicFramePr>
              <a:graphicFrameLocks noChangeAspect="1"/>
            </p:cNvGraphicFramePr>
            <p:nvPr/>
          </p:nvGraphicFramePr>
          <p:xfrm>
            <a:off x="1105888" y="2325510"/>
            <a:ext cx="892175" cy="1601787"/>
          </p:xfrm>
          <a:graphic>
            <a:graphicData uri="http://schemas.openxmlformats.org/presentationml/2006/ole">
              <p:oleObj spid="_x0000_s21508" name="Equation" r:id="rId10" imgW="533160" imgH="965160" progId="Equation.3">
                <p:embed/>
              </p:oleObj>
            </a:graphicData>
          </a:graphic>
        </p:graphicFrame>
        <p:graphicFrame>
          <p:nvGraphicFramePr>
            <p:cNvPr id="21509" name="Object 5"/>
            <p:cNvGraphicFramePr>
              <a:graphicFrameLocks noChangeAspect="1"/>
            </p:cNvGraphicFramePr>
            <p:nvPr/>
          </p:nvGraphicFramePr>
          <p:xfrm>
            <a:off x="2412338" y="2355860"/>
            <a:ext cx="638175" cy="338138"/>
          </p:xfrm>
          <a:graphic>
            <a:graphicData uri="http://schemas.openxmlformats.org/presentationml/2006/ole">
              <p:oleObj spid="_x0000_s21509" name="Equation" r:id="rId11" imgW="380880" imgH="203040" progId="Equation.3">
                <p:embed/>
              </p:oleObj>
            </a:graphicData>
          </a:graphic>
        </p:graphicFrame>
        <p:graphicFrame>
          <p:nvGraphicFramePr>
            <p:cNvPr id="21511" name="Object 7"/>
            <p:cNvGraphicFramePr>
              <a:graphicFrameLocks noChangeAspect="1"/>
            </p:cNvGraphicFramePr>
            <p:nvPr/>
          </p:nvGraphicFramePr>
          <p:xfrm>
            <a:off x="2411760" y="2800384"/>
            <a:ext cx="976313" cy="338137"/>
          </p:xfrm>
          <a:graphic>
            <a:graphicData uri="http://schemas.openxmlformats.org/presentationml/2006/ole">
              <p:oleObj spid="_x0000_s21511" name="Equation" r:id="rId12" imgW="583920" imgH="203040" progId="Equation.3">
                <p:embed/>
              </p:oleObj>
            </a:graphicData>
          </a:graphic>
        </p:graphicFrame>
        <p:sp>
          <p:nvSpPr>
            <p:cNvPr id="15" name="Rectangle 14"/>
            <p:cNvSpPr/>
            <p:nvPr/>
          </p:nvSpPr>
          <p:spPr>
            <a:xfrm>
              <a:off x="2051720" y="3573016"/>
              <a:ext cx="6912768" cy="5309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BE" dirty="0" smtClean="0"/>
                <a:t>with 366 exceptional primes, the largest one being</a:t>
              </a:r>
            </a:p>
            <a:p>
              <a:endParaRPr lang="nl-BE" sz="200" dirty="0" smtClean="0"/>
            </a:p>
            <a:p>
              <a:r>
                <a:rPr lang="nl-BE" sz="750" dirty="0" smtClean="0"/>
                <a:t>249847120216983926479165256672374830117371749836786068968700949838499096141806825287856933123954724798488422551659890912229726792102063 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051720" y="2780928"/>
              <a:ext cx="43204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BE" dirty="0" smtClean="0"/>
                <a:t>if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51720" y="2348880"/>
              <a:ext cx="43204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BE" dirty="0" smtClean="0"/>
                <a:t>if</a:t>
              </a:r>
            </a:p>
          </p:txBody>
        </p:sp>
        <p:graphicFrame>
          <p:nvGraphicFramePr>
            <p:cNvPr id="21512" name="Object 8"/>
            <p:cNvGraphicFramePr>
              <a:graphicFrameLocks noChangeAspect="1"/>
            </p:cNvGraphicFramePr>
            <p:nvPr/>
          </p:nvGraphicFramePr>
          <p:xfrm>
            <a:off x="1115616" y="4149080"/>
            <a:ext cx="722313" cy="295275"/>
          </p:xfrm>
          <a:graphic>
            <a:graphicData uri="http://schemas.openxmlformats.org/presentationml/2006/ole">
              <p:oleObj spid="_x0000_s21512" name="Equation" r:id="rId13" imgW="431640" imgH="177480" progId="Equation.3">
                <p:embed/>
              </p:oleObj>
            </a:graphicData>
          </a:graphic>
        </p:graphicFrame>
        <p:sp>
          <p:nvSpPr>
            <p:cNvPr id="18" name="Rectangle 17"/>
            <p:cNvSpPr/>
            <p:nvPr/>
          </p:nvSpPr>
          <p:spPr>
            <a:xfrm>
              <a:off x="2027501" y="4109353"/>
              <a:ext cx="559836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BE" dirty="0" smtClean="0"/>
                <a:t>(—, Laterveer, Ounaïes)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516216" y="2348880"/>
              <a:ext cx="151216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BE" dirty="0" smtClean="0"/>
                <a:t>(same idea)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516216" y="2780928"/>
              <a:ext cx="151216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BE" dirty="0" smtClean="0"/>
                <a:t>(        </a:t>
              </a:r>
              <a:r>
                <a:rPr lang="nl-BE" sz="1000" dirty="0" smtClean="0"/>
                <a:t> </a:t>
              </a:r>
              <a:r>
                <a:rPr lang="nl-BE" dirty="0" smtClean="0">
                  <a:latin typeface="Kozuka Gothic Pro L" pitchFamily="34" charset="-128"/>
                  <a:ea typeface="Kozuka Gothic Pro L" pitchFamily="34" charset="-128"/>
                  <a:cs typeface="Arial" pitchFamily="34" charset="0"/>
                </a:rPr>
                <a:t>“</a:t>
              </a:r>
              <a:r>
                <a:rPr lang="nl-BE" dirty="0" smtClean="0"/>
                <a:t>        )</a:t>
              </a:r>
            </a:p>
          </p:txBody>
        </p:sp>
        <p:graphicFrame>
          <p:nvGraphicFramePr>
            <p:cNvPr id="21518" name="Object 14"/>
            <p:cNvGraphicFramePr>
              <a:graphicFrameLocks noChangeAspect="1"/>
            </p:cNvGraphicFramePr>
            <p:nvPr/>
          </p:nvGraphicFramePr>
          <p:xfrm>
            <a:off x="7092280" y="3140968"/>
            <a:ext cx="128587" cy="315912"/>
          </p:xfrm>
          <a:graphic>
            <a:graphicData uri="http://schemas.openxmlformats.org/presentationml/2006/ole">
              <p:oleObj spid="_x0000_s21518" name="Equation" r:id="rId14" imgW="75960" imgH="190440" progId="Equation.3">
                <p:embed/>
              </p:oleObj>
            </a:graphicData>
          </a:graphic>
        </p:graphicFrame>
      </p:grpSp>
      <p:sp>
        <p:nvSpPr>
          <p:cNvPr id="27" name="TextBox 26"/>
          <p:cNvSpPr txBox="1"/>
          <p:nvPr/>
        </p:nvSpPr>
        <p:spPr>
          <a:xfrm>
            <a:off x="0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rgbClr val="C00000"/>
                </a:solidFill>
              </a:rPr>
              <a:t>INTRO</a:t>
            </a:r>
            <a:endParaRPr lang="nl-BE" sz="12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60232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GRÖBNER BASES</a:t>
            </a:r>
            <a:endParaRPr lang="nl-BE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03848" y="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b="1" i="1" dirty="0" smtClean="0">
                <a:solidFill>
                  <a:schemeClr val="bg1">
                    <a:lumMod val="65000"/>
                  </a:schemeClr>
                </a:solidFill>
              </a:rPr>
              <a:t>p</a:t>
            </a:r>
            <a:r>
              <a:rPr lang="nl-BE" sz="1200" b="1" dirty="0" smtClean="0">
                <a:solidFill>
                  <a:schemeClr val="bg1">
                    <a:lumMod val="65000"/>
                  </a:schemeClr>
                </a:solidFill>
              </a:rPr>
              <a:t>-ADIC METHODS</a:t>
            </a:r>
            <a:endParaRPr lang="nl-BE" sz="12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3380</TotalTime>
  <Words>1998</Words>
  <Application>Microsoft Office PowerPoint</Application>
  <PresentationFormat>On-screen Show (4:3)</PresentationFormat>
  <Paragraphs>380</Paragraphs>
  <Slides>24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wouter</dc:creator>
  <cp:lastModifiedBy>wouter</cp:lastModifiedBy>
  <cp:revision>328</cp:revision>
  <dcterms:created xsi:type="dcterms:W3CDTF">2012-11-10T10:41:40Z</dcterms:created>
  <dcterms:modified xsi:type="dcterms:W3CDTF">2012-12-13T20:55:59Z</dcterms:modified>
</cp:coreProperties>
</file>