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tmp" ContentType="image/p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0" r:id="rId1"/>
  </p:sldMasterIdLst>
  <p:notesMasterIdLst>
    <p:notesMasterId r:id="rId45"/>
  </p:notesMasterIdLst>
  <p:sldIdLst>
    <p:sldId id="342" r:id="rId2"/>
    <p:sldId id="452" r:id="rId3"/>
    <p:sldId id="372" r:id="rId4"/>
    <p:sldId id="371" r:id="rId5"/>
    <p:sldId id="345" r:id="rId6"/>
    <p:sldId id="346" r:id="rId7"/>
    <p:sldId id="347" r:id="rId8"/>
    <p:sldId id="348" r:id="rId9"/>
    <p:sldId id="375" r:id="rId10"/>
    <p:sldId id="378" r:id="rId11"/>
    <p:sldId id="380" r:id="rId12"/>
    <p:sldId id="381" r:id="rId13"/>
    <p:sldId id="418" r:id="rId14"/>
    <p:sldId id="415" r:id="rId15"/>
    <p:sldId id="427" r:id="rId16"/>
    <p:sldId id="419" r:id="rId17"/>
    <p:sldId id="420" r:id="rId18"/>
    <p:sldId id="421" r:id="rId19"/>
    <p:sldId id="422" r:id="rId20"/>
    <p:sldId id="423" r:id="rId21"/>
    <p:sldId id="424" r:id="rId22"/>
    <p:sldId id="399" r:id="rId23"/>
    <p:sldId id="382" r:id="rId24"/>
    <p:sldId id="385" r:id="rId25"/>
    <p:sldId id="454" r:id="rId26"/>
    <p:sldId id="388" r:id="rId27"/>
    <p:sldId id="400" r:id="rId28"/>
    <p:sldId id="402" r:id="rId29"/>
    <p:sldId id="390" r:id="rId30"/>
    <p:sldId id="394" r:id="rId31"/>
    <p:sldId id="413" r:id="rId32"/>
    <p:sldId id="351" r:id="rId33"/>
    <p:sldId id="379" r:id="rId34"/>
    <p:sldId id="353" r:id="rId35"/>
    <p:sldId id="354" r:id="rId36"/>
    <p:sldId id="355" r:id="rId37"/>
    <p:sldId id="359" r:id="rId38"/>
    <p:sldId id="361" r:id="rId39"/>
    <p:sldId id="453" r:id="rId40"/>
    <p:sldId id="414" r:id="rId41"/>
    <p:sldId id="410" r:id="rId42"/>
    <p:sldId id="411" r:id="rId43"/>
    <p:sldId id="397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199"/>
    <a:srgbClr val="6C0036"/>
    <a:srgbClr val="CC0066"/>
    <a:srgbClr val="9933FF"/>
    <a:srgbClr val="33CCCC"/>
    <a:srgbClr val="009999"/>
    <a:srgbClr val="0080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59" autoAdjust="0"/>
    <p:restoredTop sz="94673" autoAdjust="0"/>
  </p:normalViewPr>
  <p:slideViewPr>
    <p:cSldViewPr>
      <p:cViewPr varScale="1">
        <p:scale>
          <a:sx n="68" d="100"/>
          <a:sy n="68" d="100"/>
        </p:scale>
        <p:origin x="-17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6EC19-139B-4D20-AFF0-E0A059A02F8A}" type="datetimeFigureOut">
              <a:rPr lang="en-GB" smtClean="0"/>
              <a:t>01/06/2016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AD65B-AAE6-4530-8593-7BDDB2E0C8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55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400" dirty="0" smtClean="0"/>
              <a:t>Many sequences from each location; some clustered on tree, some not</a:t>
            </a:r>
          </a:p>
          <a:p>
            <a:r>
              <a:rPr lang="en-GB" sz="2400" dirty="0" smtClean="0"/>
              <a:t>Infer rate of transition between locations along branches of tree</a:t>
            </a:r>
          </a:p>
          <a:p>
            <a:pPr lvl="1"/>
            <a:r>
              <a:rPr lang="en-GB" sz="2400" dirty="0" smtClean="0"/>
              <a:t>Symmetric or Asymmetric “Discrete traits model”</a:t>
            </a:r>
          </a:p>
          <a:p>
            <a:pPr lvl="1"/>
            <a:r>
              <a:rPr lang="en-GB" sz="2400" dirty="0" smtClean="0"/>
              <a:t>Also infer most likely state for ancestors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C78DD-3DC8-45FD-BA1C-988D72902DF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314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 smtClean="0"/>
              <a:t>Fraction of trees where correct transmission pattern identified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 smtClean="0"/>
              <a:t>function of sequence length x mutation rate (expected number of mutations per year).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C78DD-3DC8-45FD-BA1C-988D72902DF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76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52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038F6-5ABA-E34B-ACD9-3A56EC1E1DC3}" type="datetime1">
              <a:rPr lang="en-US"/>
              <a:pPr>
                <a:defRPr/>
              </a:pPr>
              <a:t>01/06/2016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F4314-E115-4541-9702-0FD496A07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4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F255-F9C0-3E4E-A3B0-91189C832E6B}" type="datetime1">
              <a:rPr lang="en-US"/>
              <a:pPr>
                <a:defRPr/>
              </a:pPr>
              <a:t>01/06/2016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1BE5A-A983-314C-8ED4-9AE417782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42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28800"/>
            <a:ext cx="4041775" cy="42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CAE7E-8EFB-1245-BE22-25B645EB9D72}" type="datetime1">
              <a:rPr lang="en-US"/>
              <a:pPr>
                <a:defRPr/>
              </a:pPr>
              <a:t>01/06/2016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A595A-9216-E343-AEDF-21F5495D1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53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852E4-D416-4A4D-AAB6-D91271A032FC}" type="datetime1">
              <a:rPr lang="en-US"/>
              <a:pPr>
                <a:defRPr/>
              </a:pPr>
              <a:t>01/06/2016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5B1BF-4126-464B-BDA0-561947856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1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3A5E9-3E5C-904E-B9F4-15870439CD17}" type="datetime1">
              <a:rPr lang="en-US"/>
              <a:pPr>
                <a:defRPr/>
              </a:pPr>
              <a:t>01/06/2016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987B2-AE62-F44C-BE01-1608B032C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73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8229600" cy="4906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71924-B330-C648-9B8B-43862660211D}" type="datetime1">
              <a:rPr lang="en-US"/>
              <a:pPr>
                <a:defRPr/>
              </a:pPr>
              <a:t>01/06/2016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6353-74CF-B74B-B18B-23E1CF9EA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0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152400"/>
            <a:ext cx="571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C16CF0D-7B0C-5C4D-9CCD-D300DE320234}" type="datetime1">
              <a:rPr lang="en-US"/>
              <a:pPr>
                <a:defRPr/>
              </a:pPr>
              <a:t>01/06/2016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A78F22A-28D6-A149-935A-0331A5F12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E8DF36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E8DF36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E8DF36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E8DF36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ts val="15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roslin.ed.ac.uk/sam-lycett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hyperlink" Target="https://github.com/hxnx-sam/DiscreteSpatialPhyloSimulator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eg"/><Relationship Id="rId3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tmp"/><Relationship Id="rId3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png"/><Relationship Id="rId6" Type="http://schemas.openxmlformats.org/officeDocument/2006/relationships/image" Target="../media/image42.jpe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image" Target="../media/image45.jpeg"/><Relationship Id="rId10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Inferring transmission patterns in animal disease systems using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phylogenetics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352928" cy="1752600"/>
          </a:xfrm>
        </p:spPr>
        <p:txBody>
          <a:bodyPr/>
          <a:lstStyle/>
          <a:p>
            <a:r>
              <a:rPr lang="en-GB" dirty="0" smtClean="0"/>
              <a:t>Dr Samantha Lycett</a:t>
            </a:r>
          </a:p>
          <a:p>
            <a:pPr>
              <a:spcBef>
                <a:spcPts val="600"/>
              </a:spcBef>
            </a:pPr>
            <a:r>
              <a:rPr lang="en-GB" dirty="0"/>
              <a:t>Infection &amp; Immunity Division, </a:t>
            </a:r>
            <a:r>
              <a:rPr lang="en-GB" dirty="0" err="1"/>
              <a:t>Roslin</a:t>
            </a:r>
            <a:r>
              <a:rPr lang="en-GB" dirty="0"/>
              <a:t> Institute, University of Edinburgh</a:t>
            </a:r>
          </a:p>
          <a:p>
            <a:r>
              <a:rPr lang="en-GB" dirty="0" smtClean="0"/>
              <a:t>31 May 2016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588224" y="404664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(short version)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10631" y="1484784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hlinkClick r:id="rId2"/>
              </a:rPr>
              <a:t>www.roslin.ed.ac.uk/sam-lycett/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6219495" y="908720"/>
            <a:ext cx="25202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Check here for links to papers when published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4233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Trees and Traits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Add traits to the tips; infer ancestral states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80297"/>
            <a:ext cx="2648903" cy="2648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76"/>
          <a:stretch/>
        </p:blipFill>
        <p:spPr>
          <a:xfrm>
            <a:off x="3563888" y="1988840"/>
            <a:ext cx="5530463" cy="4066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3888" y="6137553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92D050"/>
                </a:solidFill>
              </a:rPr>
              <a:t>Epidemic started in Eastern Asia</a:t>
            </a:r>
            <a:endParaRPr lang="en-GB" b="1" dirty="0">
              <a:solidFill>
                <a:srgbClr val="92D05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563888" y="5013176"/>
            <a:ext cx="0" cy="12241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4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Diffusion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Model the spatial coordinates as continuous traits on the tree</a:t>
            </a:r>
          </a:p>
          <a:p>
            <a:pPr>
              <a:spcBef>
                <a:spcPts val="600"/>
              </a:spcBef>
            </a:pPr>
            <a:r>
              <a:rPr lang="en-GB" sz="2400" dirty="0" smtClean="0"/>
              <a:t>Viral lineages “diffuse” from a point source</a:t>
            </a:r>
          </a:p>
          <a:p>
            <a:pPr lvl="1"/>
            <a:r>
              <a:rPr lang="en-GB" sz="2400" dirty="0" smtClean="0"/>
              <a:t>Distance of child node is expected diffusion distance from parent node assuming time t has elapsed</a:t>
            </a:r>
          </a:p>
          <a:p>
            <a:pPr lvl="1"/>
            <a:r>
              <a:rPr lang="en-GB" sz="2400" dirty="0" smtClean="0"/>
              <a:t>Uses Brownian motion (random walk) diffusion model and extensions</a:t>
            </a:r>
          </a:p>
          <a:p>
            <a:pPr lvl="1"/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6" t="11604" r="9234" b="14018"/>
          <a:stretch/>
        </p:blipFill>
        <p:spPr>
          <a:xfrm>
            <a:off x="72788" y="3791140"/>
            <a:ext cx="3059052" cy="28782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1" r="52100" b="52051"/>
          <a:stretch/>
        </p:blipFill>
        <p:spPr>
          <a:xfrm>
            <a:off x="3070738" y="3645023"/>
            <a:ext cx="3013430" cy="28390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87" r="3250" b="52222"/>
          <a:stretch/>
        </p:blipFill>
        <p:spPr>
          <a:xfrm>
            <a:off x="6151870" y="3645023"/>
            <a:ext cx="2941082" cy="282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Reconstruction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4983163"/>
          </a:xfrm>
        </p:spPr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Summary Tree mapped to </a:t>
            </a:r>
            <a:r>
              <a:rPr lang="en-GB" sz="2800" dirty="0" smtClean="0"/>
              <a:t>Latitude-Longitude (SPREAD)</a:t>
            </a:r>
            <a:endParaRPr lang="en-GB" sz="2800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800" dirty="0"/>
              <a:t>Circles represent </a:t>
            </a:r>
            <a:r>
              <a:rPr lang="en-GB" sz="2800" dirty="0" smtClean="0"/>
              <a:t>uncertainty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3" y="2204864"/>
            <a:ext cx="8659434" cy="451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4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6804248" cy="681881"/>
          </a:xfrm>
        </p:spPr>
        <p:txBody>
          <a:bodyPr/>
          <a:lstStyle/>
          <a:p>
            <a:r>
              <a:rPr lang="en-GB" dirty="0" smtClean="0"/>
              <a:t>Current Methods Menu (BEAST)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03740" y="4395035"/>
            <a:ext cx="3952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Substitution models</a:t>
            </a:r>
          </a:p>
          <a:p>
            <a:r>
              <a:rPr lang="en-GB" sz="1800" dirty="0" smtClean="0"/>
              <a:t>Clock models</a:t>
            </a:r>
          </a:p>
          <a:p>
            <a:r>
              <a:rPr lang="en-GB" sz="1800" dirty="0" smtClean="0"/>
              <a:t>Population models</a:t>
            </a:r>
          </a:p>
          <a:p>
            <a:r>
              <a:rPr lang="en-GB" sz="1800" dirty="0" smtClean="0"/>
              <a:t>Tree Priors</a:t>
            </a:r>
            <a:endParaRPr lang="en-GB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2297720" y="5661248"/>
            <a:ext cx="434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Posterior set of many likely trees (MCMC)</a:t>
            </a:r>
            <a:endParaRPr lang="en-GB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3623580" y="4341584"/>
            <a:ext cx="14542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A/symmetric</a:t>
            </a:r>
          </a:p>
          <a:p>
            <a:r>
              <a:rPr lang="en-GB" sz="1800" dirty="0" smtClean="0"/>
              <a:t>BSSVS</a:t>
            </a:r>
          </a:p>
          <a:p>
            <a:r>
              <a:rPr lang="en-GB" sz="1800" dirty="0" smtClean="0"/>
              <a:t>GLM</a:t>
            </a:r>
            <a:endParaRPr lang="en-GB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168395" y="1219835"/>
            <a:ext cx="2603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Time scaled trees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059832" y="1204037"/>
            <a:ext cx="2613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With Discrete trait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980083" y="1196752"/>
            <a:ext cx="3128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With Continuous Trait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6468622" y="4341584"/>
            <a:ext cx="2116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Diffusions in space</a:t>
            </a:r>
          </a:p>
          <a:p>
            <a:r>
              <a:rPr lang="en-GB" sz="1800" dirty="0" smtClean="0"/>
              <a:t>Relaxed diffusions</a:t>
            </a:r>
          </a:p>
          <a:p>
            <a:r>
              <a:rPr lang="en-GB" sz="1800" dirty="0" smtClean="0"/>
              <a:t>Warped space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403648" y="5445224"/>
            <a:ext cx="1644020" cy="1220399"/>
            <a:chOff x="1043608" y="5316296"/>
            <a:chExt cx="1644020" cy="1220399"/>
          </a:xfrm>
        </p:grpSpPr>
        <p:sp>
          <p:nvSpPr>
            <p:cNvPr id="3" name="TextBox 2"/>
            <p:cNvSpPr txBox="1"/>
            <p:nvPr/>
          </p:nvSpPr>
          <p:spPr>
            <a:xfrm>
              <a:off x="1043608" y="5890364"/>
              <a:ext cx="16440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/>
                <a:t>Structured </a:t>
              </a:r>
              <a:r>
                <a:rPr lang="en-GB" sz="1800" dirty="0" err="1" smtClean="0"/>
                <a:t>coalescents</a:t>
              </a:r>
              <a:endParaRPr lang="en-GB" sz="1800" dirty="0"/>
            </a:p>
          </p:txBody>
        </p:sp>
        <p:cxnSp>
          <p:nvCxnSpPr>
            <p:cNvPr id="7" name="Straight Arrow Connector 6"/>
            <p:cNvCxnSpPr>
              <a:stCxn id="3" idx="0"/>
            </p:cNvCxnSpPr>
            <p:nvPr/>
          </p:nvCxnSpPr>
          <p:spPr>
            <a:xfrm flipH="1" flipV="1">
              <a:off x="1331640" y="5316296"/>
              <a:ext cx="533978" cy="5740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8"/>
            <a:ext cx="87249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63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Approximations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Structured coalescent</a:t>
            </a:r>
          </a:p>
          <a:p>
            <a:pPr lvl="1"/>
            <a:r>
              <a:rPr lang="en-GB" sz="2400" dirty="0" smtClean="0"/>
              <a:t>“Correct” if assume structured population</a:t>
            </a:r>
          </a:p>
          <a:p>
            <a:pPr lvl="1"/>
            <a:r>
              <a:rPr lang="en-GB" sz="2400" dirty="0" smtClean="0"/>
              <a:t>Too slow</a:t>
            </a:r>
          </a:p>
          <a:p>
            <a:r>
              <a:rPr lang="en-GB" sz="2400" dirty="0" smtClean="0"/>
              <a:t>Joint inference</a:t>
            </a:r>
          </a:p>
          <a:p>
            <a:pPr lvl="1"/>
            <a:r>
              <a:rPr lang="en-GB" sz="2400" dirty="0" smtClean="0"/>
              <a:t>Posterior informed by genetic data and spatial data</a:t>
            </a:r>
          </a:p>
          <a:p>
            <a:pPr lvl="1"/>
            <a:r>
              <a:rPr lang="en-GB" sz="2400" dirty="0" smtClean="0"/>
              <a:t>If no genetic variation then tree would be clusters of locations</a:t>
            </a:r>
          </a:p>
          <a:p>
            <a:r>
              <a:rPr lang="en-GB" sz="2400" dirty="0" smtClean="0"/>
              <a:t>Traits mapped to trees</a:t>
            </a:r>
          </a:p>
          <a:p>
            <a:pPr lvl="1"/>
            <a:r>
              <a:rPr lang="en-GB" sz="2400" dirty="0" smtClean="0"/>
              <a:t>Create trees from genetic data only</a:t>
            </a:r>
          </a:p>
          <a:p>
            <a:pPr lvl="1"/>
            <a:r>
              <a:rPr lang="en-GB" sz="2400" dirty="0" smtClean="0"/>
              <a:t>OK if a lot of genetic variation (e.g. influenza)</a:t>
            </a:r>
          </a:p>
          <a:p>
            <a:pPr lvl="1"/>
            <a:r>
              <a:rPr lang="en-GB" sz="2400" dirty="0" smtClean="0"/>
              <a:t>Very fast</a:t>
            </a:r>
          </a:p>
        </p:txBody>
      </p:sp>
    </p:spTree>
    <p:extLst>
      <p:ext uri="{BB962C8B-B14F-4D97-AF65-F5344CB8AC3E}">
        <p14:creationId xmlns:p14="http://schemas.microsoft.com/office/powerpoint/2010/main" val="298539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Resolving Transmission Patterns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8208912" cy="1752600"/>
          </a:xfrm>
        </p:spPr>
        <p:txBody>
          <a:bodyPr/>
          <a:lstStyle/>
          <a:p>
            <a:r>
              <a:rPr lang="en-GB" dirty="0" smtClean="0"/>
              <a:t>How much sequence variation is needed to detect a transmission pattern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974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2060848"/>
            <a:ext cx="9144000" cy="4789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6" name="Group 25"/>
          <p:cNvGrpSpPr/>
          <p:nvPr/>
        </p:nvGrpSpPr>
        <p:grpSpPr>
          <a:xfrm>
            <a:off x="4523063" y="4249545"/>
            <a:ext cx="2641225" cy="1731523"/>
            <a:chOff x="328977" y="4907063"/>
            <a:chExt cx="2641225" cy="1731523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402" y="5295561"/>
              <a:ext cx="2209800" cy="1343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1528768" y="4907063"/>
              <a:ext cx="673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From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8977" y="5782407"/>
              <a:ext cx="398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To</a:t>
              </a:r>
              <a:endParaRPr lang="en-GB" dirty="0"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Simulate Trees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79512" y="1190648"/>
            <a:ext cx="4316288" cy="4525963"/>
          </a:xfrm>
        </p:spPr>
        <p:txBody>
          <a:bodyPr>
            <a:noAutofit/>
          </a:bodyPr>
          <a:lstStyle/>
          <a:p>
            <a:r>
              <a:rPr lang="en-GB" sz="2000" dirty="0" err="1" smtClean="0"/>
              <a:t>DiscreteSpatialPhyloSimulator</a:t>
            </a:r>
            <a:r>
              <a:rPr lang="en-GB" sz="2000" dirty="0" smtClean="0"/>
              <a:t> (DSPS) </a:t>
            </a:r>
            <a:r>
              <a:rPr lang="en-GB" sz="2000" dirty="0"/>
              <a:t>to simulate infection over structured </a:t>
            </a:r>
            <a:r>
              <a:rPr lang="en-GB" sz="2000" dirty="0" smtClean="0"/>
              <a:t>population</a:t>
            </a:r>
          </a:p>
          <a:p>
            <a:r>
              <a:rPr lang="en-GB" sz="2000" dirty="0" smtClean="0"/>
              <a:t>Individual based model, individuals are farms</a:t>
            </a:r>
            <a:endParaRPr lang="en-GB" sz="2000" dirty="0"/>
          </a:p>
          <a:p>
            <a:r>
              <a:rPr lang="en-GB" sz="2000" dirty="0" smtClean="0"/>
              <a:t>6 regions (random mixing within demes)</a:t>
            </a:r>
          </a:p>
          <a:p>
            <a:pPr lvl="1"/>
            <a:r>
              <a:rPr lang="en-GB" sz="2000" dirty="0" smtClean="0"/>
              <a:t>500 farms per deme</a:t>
            </a:r>
          </a:p>
          <a:p>
            <a:pPr lvl="1"/>
            <a:r>
              <a:rPr lang="en-GB" sz="2000" dirty="0" smtClean="0"/>
              <a:t>Each farm is SIR; beta = 0.1, gamma = 0.05</a:t>
            </a:r>
          </a:p>
          <a:p>
            <a:pPr lvl="1"/>
            <a:r>
              <a:rPr lang="en-GB" sz="2000" dirty="0" smtClean="0"/>
              <a:t>Infection between demes </a:t>
            </a:r>
            <a:r>
              <a:rPr lang="en-GB" sz="2000" dirty="0"/>
              <a:t>=</a:t>
            </a:r>
            <a:r>
              <a:rPr lang="en-GB" sz="2000" dirty="0" smtClean="0"/>
              <a:t> 0.1</a:t>
            </a:r>
          </a:p>
          <a:p>
            <a:pPr lvl="1"/>
            <a:r>
              <a:rPr lang="en-GB" sz="2000" dirty="0"/>
              <a:t>Demes connect in LINE or STAR </a:t>
            </a:r>
            <a:r>
              <a:rPr lang="en-GB" sz="2000" dirty="0" smtClean="0"/>
              <a:t>network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572000" y="1006399"/>
            <a:ext cx="2641225" cy="1725017"/>
            <a:chOff x="328977" y="667518"/>
            <a:chExt cx="2641225" cy="1725017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402" y="1049510"/>
              <a:ext cx="2209800" cy="1343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528768" y="667518"/>
              <a:ext cx="673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From</a:t>
              </a:r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8977" y="1536356"/>
              <a:ext cx="398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To</a:t>
              </a:r>
              <a:endParaRPr lang="en-GB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340121" y="1363264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LINE</a:t>
            </a:r>
            <a:endParaRPr lang="en-GB" sz="28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7308304" y="4540908"/>
            <a:ext cx="1572587" cy="1480380"/>
            <a:chOff x="3869550" y="6807206"/>
            <a:chExt cx="1572587" cy="1480380"/>
          </a:xfrm>
        </p:grpSpPr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5136137" y="7301328"/>
              <a:ext cx="306000" cy="30603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4500176" y="6807206"/>
              <a:ext cx="306000" cy="30603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3869550" y="7301328"/>
              <a:ext cx="306000" cy="30603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4103836" y="7981552"/>
              <a:ext cx="306000" cy="30603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4884186" y="7981552"/>
              <a:ext cx="306000" cy="30603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C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161415" y="7113240"/>
              <a:ext cx="983522" cy="957906"/>
              <a:chOff x="4161415" y="7126023"/>
              <a:chExt cx="983522" cy="957906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 flipV="1">
                <a:off x="4653216" y="7126023"/>
                <a:ext cx="0" cy="50405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rot="4320000" flipV="1">
                <a:off x="4892909" y="7299133"/>
                <a:ext cx="0" cy="50405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rot="8640000" flipV="1">
                <a:off x="4801355" y="7579873"/>
                <a:ext cx="0" cy="50405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rot="12960000" flipV="1">
                <a:off x="4505078" y="7574618"/>
                <a:ext cx="0" cy="50405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rot="17280000" flipV="1">
                <a:off x="4413443" y="7299133"/>
                <a:ext cx="0" cy="50405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4500176" y="7439176"/>
              <a:ext cx="306000" cy="30603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A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340121" y="3883544"/>
            <a:ext cx="794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STAR</a:t>
            </a:r>
            <a:endParaRPr lang="en-GB" sz="2400" dirty="0"/>
          </a:p>
        </p:txBody>
      </p: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4968112" y="2947440"/>
            <a:ext cx="2916256" cy="306034"/>
            <a:chOff x="3483040" y="4088904"/>
            <a:chExt cx="2916256" cy="306034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3483040" y="4088904"/>
              <a:ext cx="306000" cy="30603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A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4005091" y="4088904"/>
              <a:ext cx="306000" cy="30603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6093296" y="4088904"/>
              <a:ext cx="306000" cy="30603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5571244" y="4088904"/>
              <a:ext cx="306000" cy="30603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5049193" y="4088904"/>
              <a:ext cx="306000" cy="30603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4527142" y="4088904"/>
              <a:ext cx="306000" cy="306034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68" name="Straight Arrow Connector 67"/>
            <p:cNvCxnSpPr>
              <a:stCxn id="62" idx="6"/>
              <a:endCxn id="63" idx="2"/>
            </p:cNvCxnSpPr>
            <p:nvPr/>
          </p:nvCxnSpPr>
          <p:spPr>
            <a:xfrm>
              <a:off x="3789040" y="4241921"/>
              <a:ext cx="21605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3" idx="6"/>
              <a:endCxn id="67" idx="2"/>
            </p:cNvCxnSpPr>
            <p:nvPr/>
          </p:nvCxnSpPr>
          <p:spPr>
            <a:xfrm>
              <a:off x="4311091" y="4241921"/>
              <a:ext cx="21605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67" idx="6"/>
              <a:endCxn id="66" idx="2"/>
            </p:cNvCxnSpPr>
            <p:nvPr/>
          </p:nvCxnSpPr>
          <p:spPr>
            <a:xfrm>
              <a:off x="4833142" y="4241921"/>
              <a:ext cx="21605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66" idx="6"/>
              <a:endCxn id="65" idx="2"/>
            </p:cNvCxnSpPr>
            <p:nvPr/>
          </p:nvCxnSpPr>
          <p:spPr>
            <a:xfrm>
              <a:off x="5355193" y="4241921"/>
              <a:ext cx="21605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65" idx="6"/>
              <a:endCxn id="64" idx="2"/>
            </p:cNvCxnSpPr>
            <p:nvPr/>
          </p:nvCxnSpPr>
          <p:spPr>
            <a:xfrm>
              <a:off x="5877244" y="4241921"/>
              <a:ext cx="21605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280180" y="6381328"/>
            <a:ext cx="5623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hlinkClick r:id="rId4"/>
              </a:rPr>
              <a:t>https://</a:t>
            </a:r>
            <a:r>
              <a:rPr lang="en-GB" sz="1600" dirty="0" smtClean="0">
                <a:hlinkClick r:id="rId4"/>
              </a:rPr>
              <a:t>github.com/hxnx-sam/DiscreteSpatialPhyloSimulator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80180" y="6050514"/>
            <a:ext cx="4523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C000"/>
                </a:solidFill>
              </a:rPr>
              <a:t>Code available – currently tidying &amp; validating…</a:t>
            </a:r>
            <a:endParaRPr lang="en-GB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3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2060848"/>
            <a:ext cx="9144000" cy="4789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Simulate Sequences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79296" cy="4983163"/>
          </a:xfrm>
        </p:spPr>
        <p:txBody>
          <a:bodyPr>
            <a:normAutofit/>
          </a:bodyPr>
          <a:lstStyle/>
          <a:p>
            <a:r>
              <a:rPr lang="en-GB" sz="2000" dirty="0"/>
              <a:t>Each event is recorded; output </a:t>
            </a:r>
            <a:r>
              <a:rPr lang="en-GB" sz="2000" dirty="0" smtClean="0"/>
              <a:t>true </a:t>
            </a:r>
            <a:r>
              <a:rPr lang="en-GB" sz="2000" dirty="0"/>
              <a:t>transmission tree and phylogenetic tree</a:t>
            </a:r>
          </a:p>
          <a:p>
            <a:r>
              <a:rPr lang="en-GB" sz="2000" dirty="0" smtClean="0"/>
              <a:t>Rescale and subsample </a:t>
            </a:r>
            <a:r>
              <a:rPr lang="en-GB" sz="2000" dirty="0"/>
              <a:t>phylogenetic trees so that samples span 3 years</a:t>
            </a:r>
          </a:p>
          <a:p>
            <a:r>
              <a:rPr lang="en-GB" sz="2000" dirty="0"/>
              <a:t>Simulate sequences down tree</a:t>
            </a:r>
          </a:p>
          <a:p>
            <a:pPr lvl="1"/>
            <a:r>
              <a:rPr lang="en-GB" sz="2000" dirty="0" smtClean="0"/>
              <a:t>Evolution </a:t>
            </a:r>
            <a:r>
              <a:rPr lang="en-GB" sz="2000" dirty="0"/>
              <a:t>model based on </a:t>
            </a:r>
            <a:r>
              <a:rPr lang="en-GB" sz="2000" dirty="0" smtClean="0"/>
              <a:t>analysis of real sequences (e.g. BVD, Flu)</a:t>
            </a:r>
            <a:endParaRPr lang="en-GB" sz="2000" dirty="0"/>
          </a:p>
          <a:p>
            <a:pPr lvl="1"/>
            <a:r>
              <a:rPr lang="en-GB" sz="2000" dirty="0"/>
              <a:t>Overall clock rate from 0.5 – </a:t>
            </a:r>
            <a:r>
              <a:rPr lang="en-GB" sz="2000" dirty="0" smtClean="0"/>
              <a:t>5 x 10-3 </a:t>
            </a:r>
            <a:r>
              <a:rPr lang="en-GB" sz="2000" dirty="0"/>
              <a:t>substitutions per site per year</a:t>
            </a:r>
          </a:p>
          <a:p>
            <a:pPr lvl="1"/>
            <a:r>
              <a:rPr lang="en-GB" sz="2000" dirty="0"/>
              <a:t>Simulate between 500 and 5000 nucleotide sequence lengths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1048"/>
            <a:ext cx="2194564" cy="21945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0921" y="6165304"/>
            <a:ext cx="115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Full Tree</a:t>
            </a:r>
          </a:p>
          <a:p>
            <a:r>
              <a:rPr lang="en-GB" sz="1600" dirty="0" smtClean="0"/>
              <a:t>(2370 tips)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627784" y="6165304"/>
            <a:ext cx="2805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Rescaled &amp; subsampled tree</a:t>
            </a:r>
          </a:p>
          <a:p>
            <a:r>
              <a:rPr lang="en-GB" sz="1600" dirty="0" smtClean="0"/>
              <a:t>(25 per deme = 150 tips)</a:t>
            </a:r>
            <a:endParaRPr lang="en-GB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92" y="3898732"/>
            <a:ext cx="2194564" cy="2194564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724128" y="4437112"/>
            <a:ext cx="1008112" cy="936064"/>
            <a:chOff x="5724128" y="4365144"/>
            <a:chExt cx="1008112" cy="936064"/>
          </a:xfrm>
        </p:grpSpPr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5724128" y="4365144"/>
              <a:ext cx="35996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chemeClr val="tx1"/>
                  </a:solidFill>
                </a:rPr>
                <a:t>A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6372280" y="4365144"/>
              <a:ext cx="35996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chemeClr val="tx1"/>
                  </a:solidFill>
                </a:rPr>
                <a:t>G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5724208" y="4941208"/>
              <a:ext cx="35996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chemeClr val="tx1"/>
                  </a:solidFill>
                </a:rPr>
                <a:t>C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6372200" y="4941208"/>
              <a:ext cx="35996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chemeClr val="tx1"/>
                  </a:solidFill>
                </a:rPr>
                <a:t>T</a:t>
              </a:r>
              <a:endParaRPr lang="en-GB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0" idx="5"/>
              <a:endCxn id="13" idx="1"/>
            </p:cNvCxnSpPr>
            <p:nvPr/>
          </p:nvCxnSpPr>
          <p:spPr>
            <a:xfrm>
              <a:off x="6031373" y="4672423"/>
              <a:ext cx="393542" cy="32150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7"/>
              <a:endCxn id="11" idx="3"/>
            </p:cNvCxnSpPr>
            <p:nvPr/>
          </p:nvCxnSpPr>
          <p:spPr>
            <a:xfrm flipV="1">
              <a:off x="6031453" y="4672423"/>
              <a:ext cx="393542" cy="32150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0" idx="4"/>
              <a:endCxn id="12" idx="0"/>
            </p:cNvCxnSpPr>
            <p:nvPr/>
          </p:nvCxnSpPr>
          <p:spPr>
            <a:xfrm>
              <a:off x="5904108" y="4725144"/>
              <a:ext cx="80" cy="21606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6"/>
              <a:endCxn id="13" idx="2"/>
            </p:cNvCxnSpPr>
            <p:nvPr/>
          </p:nvCxnSpPr>
          <p:spPr>
            <a:xfrm>
              <a:off x="6084168" y="5121208"/>
              <a:ext cx="28803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4"/>
              <a:endCxn id="13" idx="0"/>
            </p:cNvCxnSpPr>
            <p:nvPr/>
          </p:nvCxnSpPr>
          <p:spPr>
            <a:xfrm flipH="1">
              <a:off x="6552180" y="4725144"/>
              <a:ext cx="80" cy="21606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0" idx="6"/>
              <a:endCxn id="11" idx="2"/>
            </p:cNvCxnSpPr>
            <p:nvPr/>
          </p:nvCxnSpPr>
          <p:spPr>
            <a:xfrm>
              <a:off x="6084088" y="4545144"/>
              <a:ext cx="28819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5220072" y="551723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Substitution Model </a:t>
            </a:r>
          </a:p>
          <a:p>
            <a:pPr algn="ctr"/>
            <a:r>
              <a:rPr lang="en-GB" sz="1600" dirty="0" smtClean="0"/>
              <a:t>&amp; Clock Rate</a:t>
            </a:r>
          </a:p>
        </p:txBody>
      </p:sp>
      <p:pic>
        <p:nvPicPr>
          <p:cNvPr id="27" name="Picture 26" descr="M5: Alignment Explorer (line6_tree2_sub_tree_25_rescaled_3years_simulatedSeqs_tree000_rep000.fas)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4" t="58503" r="31384" b="6721"/>
          <a:stretch/>
        </p:blipFill>
        <p:spPr>
          <a:xfrm>
            <a:off x="7812360" y="3816534"/>
            <a:ext cx="1008112" cy="249278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586806" y="6444044"/>
            <a:ext cx="1608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150 Sequences</a:t>
            </a:r>
            <a:endParaRPr lang="en-GB" sz="1600" dirty="0"/>
          </a:p>
        </p:txBody>
      </p:sp>
      <p:sp>
        <p:nvSpPr>
          <p:cNvPr id="29" name="Right Arrow 28"/>
          <p:cNvSpPr/>
          <p:nvPr/>
        </p:nvSpPr>
        <p:spPr>
          <a:xfrm>
            <a:off x="2123728" y="4905184"/>
            <a:ext cx="504056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ight Arrow 29"/>
          <p:cNvSpPr/>
          <p:nvPr/>
        </p:nvSpPr>
        <p:spPr>
          <a:xfrm>
            <a:off x="4932040" y="4869160"/>
            <a:ext cx="504056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ight Arrow 30"/>
          <p:cNvSpPr/>
          <p:nvPr/>
        </p:nvSpPr>
        <p:spPr>
          <a:xfrm>
            <a:off x="7020272" y="4869160"/>
            <a:ext cx="504056" cy="18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09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2060848"/>
            <a:ext cx="9144000" cy="4789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 the correct pattern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3664" y="1146448"/>
            <a:ext cx="3665542" cy="5594920"/>
          </a:xfrm>
        </p:spPr>
        <p:txBody>
          <a:bodyPr>
            <a:normAutofit/>
          </a:bodyPr>
          <a:lstStyle/>
          <a:p>
            <a:r>
              <a:rPr lang="en-GB" sz="2200" dirty="0" smtClean="0"/>
              <a:t>Reconstruct trees from simulated sequences using Neighbour Joining</a:t>
            </a:r>
          </a:p>
          <a:p>
            <a:r>
              <a:rPr lang="en-GB" sz="2200" dirty="0" smtClean="0"/>
              <a:t>Calculate likelihood of line, reverse line, star, reverse star models upon reconstructed trees</a:t>
            </a:r>
          </a:p>
          <a:p>
            <a:endParaRPr lang="en-GB" sz="2200" dirty="0" smtClean="0"/>
          </a:p>
          <a:p>
            <a:r>
              <a:rPr lang="en-GB" sz="2200" dirty="0" smtClean="0"/>
              <a:t>Fraction of simulations where correct transmission pattern found is a function of sequence length x mutation rate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515382" y="1496978"/>
            <a:ext cx="4558241" cy="4318638"/>
            <a:chOff x="4515382" y="1496978"/>
            <a:chExt cx="4558241" cy="43186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1700808"/>
              <a:ext cx="4114808" cy="411480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4942492" y="5435932"/>
              <a:ext cx="4131131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Sequence Length x Mutation Rate Per Year</a:t>
              </a:r>
              <a:endParaRPr lang="en-GB" sz="1600" dirty="0"/>
            </a:p>
          </p:txBody>
        </p:sp>
        <p:sp>
          <p:nvSpPr>
            <p:cNvPr id="4" name="TextBox 3"/>
            <p:cNvSpPr txBox="1"/>
            <p:nvPr/>
          </p:nvSpPr>
          <p:spPr>
            <a:xfrm rot="16200000">
              <a:off x="3856547" y="3565176"/>
              <a:ext cx="1656223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600" dirty="0" smtClean="0"/>
                <a:t>Fraction Correct</a:t>
              </a:r>
              <a:endParaRPr lang="en-GB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32040" y="1496978"/>
              <a:ext cx="3816424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Fraction Correct Model Identified over many simulations</a:t>
              </a:r>
              <a:endParaRPr lang="en-GB" sz="1600" dirty="0"/>
            </a:p>
          </p:txBody>
        </p:sp>
        <p:sp>
          <p:nvSpPr>
            <p:cNvPr id="8" name="Isosceles Triangle 7"/>
            <p:cNvSpPr>
              <a:spLocks noChangeAspect="1"/>
            </p:cNvSpPr>
            <p:nvPr/>
          </p:nvSpPr>
          <p:spPr>
            <a:xfrm flipV="1">
              <a:off x="5409365" y="4338391"/>
              <a:ext cx="170747" cy="170729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4" name="Isosceles Triangle 13"/>
            <p:cNvSpPr>
              <a:spLocks noChangeAspect="1"/>
            </p:cNvSpPr>
            <p:nvPr/>
          </p:nvSpPr>
          <p:spPr>
            <a:xfrm flipV="1">
              <a:off x="5508104" y="4653136"/>
              <a:ext cx="170747" cy="170729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5" name="Isosceles Triangle 14"/>
            <p:cNvSpPr>
              <a:spLocks noChangeAspect="1"/>
            </p:cNvSpPr>
            <p:nvPr/>
          </p:nvSpPr>
          <p:spPr>
            <a:xfrm flipV="1">
              <a:off x="5769405" y="4482407"/>
              <a:ext cx="170747" cy="170729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6" name="Isosceles Triangle 15"/>
            <p:cNvSpPr>
              <a:spLocks noChangeAspect="1"/>
            </p:cNvSpPr>
            <p:nvPr/>
          </p:nvSpPr>
          <p:spPr>
            <a:xfrm flipV="1">
              <a:off x="6228184" y="4005064"/>
              <a:ext cx="170747" cy="170729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7" name="Isosceles Triangle 16"/>
            <p:cNvSpPr>
              <a:spLocks noChangeAspect="1"/>
            </p:cNvSpPr>
            <p:nvPr/>
          </p:nvSpPr>
          <p:spPr>
            <a:xfrm flipV="1">
              <a:off x="6516216" y="2970239"/>
              <a:ext cx="170747" cy="170729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8" name="Isosceles Triangle 17"/>
            <p:cNvSpPr>
              <a:spLocks noChangeAspect="1"/>
            </p:cNvSpPr>
            <p:nvPr/>
          </p:nvSpPr>
          <p:spPr>
            <a:xfrm flipV="1">
              <a:off x="7236296" y="2322167"/>
              <a:ext cx="170747" cy="170729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9" name="Isosceles Triangle 18"/>
            <p:cNvSpPr>
              <a:spLocks noChangeAspect="1"/>
            </p:cNvSpPr>
            <p:nvPr/>
          </p:nvSpPr>
          <p:spPr>
            <a:xfrm flipV="1">
              <a:off x="7785629" y="2322167"/>
              <a:ext cx="170747" cy="170729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5328104" y="4149080"/>
              <a:ext cx="180000" cy="18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5508104" y="4113096"/>
              <a:ext cx="180000" cy="18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5760152" y="4077072"/>
              <a:ext cx="180000" cy="18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3" name="Rectangle 22"/>
            <p:cNvSpPr>
              <a:spLocks noChangeAspect="1"/>
            </p:cNvSpPr>
            <p:nvPr/>
          </p:nvSpPr>
          <p:spPr>
            <a:xfrm>
              <a:off x="6228184" y="3393016"/>
              <a:ext cx="180000" cy="18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4" name="Rectangle 23"/>
            <p:cNvSpPr>
              <a:spLocks noChangeAspect="1"/>
            </p:cNvSpPr>
            <p:nvPr/>
          </p:nvSpPr>
          <p:spPr>
            <a:xfrm>
              <a:off x="6516216" y="3573016"/>
              <a:ext cx="180000" cy="18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7236296" y="2528920"/>
              <a:ext cx="180000" cy="18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7704368" y="2276872"/>
              <a:ext cx="180000" cy="180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24328" y="4509120"/>
              <a:ext cx="913397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dirty="0" smtClean="0"/>
                <a:t>LINE</a:t>
              </a:r>
            </a:p>
            <a:p>
              <a:pPr algn="r"/>
              <a:r>
                <a:rPr lang="en-GB" sz="1400" dirty="0" smtClean="0"/>
                <a:t>STAR</a:t>
              </a:r>
            </a:p>
          </p:txBody>
        </p:sp>
        <p:sp>
          <p:nvSpPr>
            <p:cNvPr id="27" name="Isosceles Triangle 26"/>
            <p:cNvSpPr>
              <a:spLocks noChangeAspect="1"/>
            </p:cNvSpPr>
            <p:nvPr/>
          </p:nvSpPr>
          <p:spPr>
            <a:xfrm flipV="1">
              <a:off x="7680830" y="4815736"/>
              <a:ext cx="128060" cy="128047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7677360" y="4608728"/>
              <a:ext cx="135000" cy="135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067944" y="2204864"/>
            <a:ext cx="4608512" cy="4156139"/>
            <a:chOff x="4067944" y="2204864"/>
            <a:chExt cx="4608512" cy="415613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076056" y="2708920"/>
              <a:ext cx="3600400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067944" y="5991671"/>
              <a:ext cx="3916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dirty="0" smtClean="0">
                  <a:solidFill>
                    <a:srgbClr val="FF0000"/>
                  </a:solidFill>
                </a:rPr>
                <a:t>2 mutations per year =&gt; 90% correct</a:t>
              </a:r>
              <a:endParaRPr lang="en-GB" sz="1800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7308304" y="2204864"/>
              <a:ext cx="0" cy="309634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07" y="3753016"/>
            <a:ext cx="2249447" cy="49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1036" y="6456386"/>
            <a:ext cx="8681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(note: also can use ace in R package ape, or </a:t>
            </a:r>
            <a:r>
              <a:rPr lang="en-GB" sz="1400" dirty="0" err="1" smtClean="0"/>
              <a:t>fitDiscrete</a:t>
            </a:r>
            <a:r>
              <a:rPr lang="en-GB" sz="1400" dirty="0" smtClean="0"/>
              <a:t> in R package </a:t>
            </a:r>
            <a:r>
              <a:rPr lang="en-GB" sz="1400" dirty="0" err="1" smtClean="0"/>
              <a:t>geiger</a:t>
            </a:r>
            <a:r>
              <a:rPr lang="en-GB" sz="1400" dirty="0" smtClean="0"/>
              <a:t> to do ML model fitting to trees)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7684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060848"/>
            <a:ext cx="9144000" cy="4789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Phylodynamics</a:t>
            </a:r>
            <a:r>
              <a:rPr lang="en-GB" dirty="0" smtClean="0"/>
              <a:t> using BEAST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Infer trees and transition rate matrix with BEAST</a:t>
            </a:r>
          </a:p>
          <a:p>
            <a:r>
              <a:rPr lang="en-GB" sz="2400" dirty="0" smtClean="0"/>
              <a:t>Use Line and Star scenarios with differing sequence lengths and mutation rates (slow &amp; short, moderate, fast &amp; long)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9" y="2982095"/>
            <a:ext cx="3624263" cy="33051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507" y="2924944"/>
            <a:ext cx="3590925" cy="3352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98345" y="636294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LINE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6362948"/>
            <a:ext cx="64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604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1484784"/>
            <a:ext cx="2705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Trees with traits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83437" y="2276872"/>
            <a:ext cx="531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Resolving transmission Patterns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116944" y="3717032"/>
            <a:ext cx="4196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BVD and movement data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4869160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Avian influenza and correlated traits</a:t>
            </a:r>
            <a:endParaRPr lang="en-US" sz="2800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915816" y="3933056"/>
            <a:ext cx="1080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915816" y="5301208"/>
            <a:ext cx="2592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15816" y="3933056"/>
            <a:ext cx="0" cy="13681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115616" y="1700808"/>
            <a:ext cx="5760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115616" y="2564904"/>
            <a:ext cx="13681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15616" y="1700808"/>
            <a:ext cx="0" cy="8640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11560" y="2132856"/>
            <a:ext cx="0" cy="24482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11560" y="4581128"/>
            <a:ext cx="23042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611560" y="2132856"/>
            <a:ext cx="5040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23528" y="3356992"/>
            <a:ext cx="2880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980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060848"/>
            <a:ext cx="9144000" cy="4789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01" b="6950"/>
          <a:stretch/>
        </p:blipFill>
        <p:spPr>
          <a:xfrm>
            <a:off x="2164804" y="4937760"/>
            <a:ext cx="5143500" cy="1443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028" y="3565465"/>
            <a:ext cx="2560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(ii) Moderate</a:t>
            </a:r>
          </a:p>
          <a:p>
            <a:r>
              <a:rPr lang="en-GB" sz="1800" dirty="0" err="1" smtClean="0"/>
              <a:t>Mut</a:t>
            </a:r>
            <a:r>
              <a:rPr lang="en-GB" sz="1800" dirty="0" smtClean="0"/>
              <a:t>. Rate = 1x10-3</a:t>
            </a:r>
          </a:p>
          <a:p>
            <a:r>
              <a:rPr lang="en-GB" sz="1800" dirty="0" smtClean="0"/>
              <a:t>Length      = 1000</a:t>
            </a:r>
            <a:endParaRPr lang="en-GB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39028" y="5155236"/>
            <a:ext cx="2153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(iii) Long and fast</a:t>
            </a:r>
          </a:p>
          <a:p>
            <a:r>
              <a:rPr lang="en-GB" sz="1800" dirty="0" err="1" smtClean="0"/>
              <a:t>Mut</a:t>
            </a:r>
            <a:r>
              <a:rPr lang="en-GB" sz="1800" dirty="0" smtClean="0"/>
              <a:t>. Rate = 2x10-3</a:t>
            </a:r>
          </a:p>
          <a:p>
            <a:r>
              <a:rPr lang="en-GB" sz="1800" dirty="0" smtClean="0"/>
              <a:t>Length      = 2500</a:t>
            </a:r>
            <a:endParaRPr lang="en-GB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7689969" y="1844824"/>
            <a:ext cx="1151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LINE</a:t>
            </a:r>
          </a:p>
          <a:p>
            <a:r>
              <a:rPr lang="en-GB" sz="1600" dirty="0" smtClean="0"/>
              <a:t>Population</a:t>
            </a:r>
          </a:p>
          <a:p>
            <a:r>
              <a:rPr lang="en-GB" sz="1600" dirty="0" smtClean="0"/>
              <a:t>Structure</a:t>
            </a:r>
            <a:endParaRPr lang="en-GB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90" b="40103"/>
          <a:stretch/>
        </p:blipFill>
        <p:spPr>
          <a:xfrm>
            <a:off x="2164804" y="3418182"/>
            <a:ext cx="5143500" cy="1378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" b="73128"/>
          <a:stretch/>
        </p:blipFill>
        <p:spPr>
          <a:xfrm>
            <a:off x="2164804" y="1691516"/>
            <a:ext cx="5143500" cy="15214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9028" y="1916832"/>
            <a:ext cx="2345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(</a:t>
            </a:r>
            <a:r>
              <a:rPr lang="en-GB" sz="1800" dirty="0" err="1" smtClean="0"/>
              <a:t>i</a:t>
            </a:r>
            <a:r>
              <a:rPr lang="en-GB" sz="1800" dirty="0" smtClean="0"/>
              <a:t>) Short and slow</a:t>
            </a:r>
          </a:p>
          <a:p>
            <a:r>
              <a:rPr lang="en-GB" sz="1800" dirty="0" err="1" smtClean="0"/>
              <a:t>Mut</a:t>
            </a:r>
            <a:r>
              <a:rPr lang="en-GB" sz="1800" dirty="0" smtClean="0"/>
              <a:t>. Rate = 0.5x10-3</a:t>
            </a:r>
          </a:p>
          <a:p>
            <a:r>
              <a:rPr lang="en-GB" sz="1800" dirty="0" smtClean="0"/>
              <a:t>Length      = 500</a:t>
            </a:r>
            <a:endParaRPr lang="en-GB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2432298" y="1331476"/>
            <a:ext cx="25922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Full Rate Matrix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74130" y="1322184"/>
            <a:ext cx="22280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Significant Rates</a:t>
            </a:r>
            <a:endParaRPr lang="en-GB" sz="24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" y="152400"/>
            <a:ext cx="6440016" cy="64611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Detecting Line Population Structure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409382" y="5229200"/>
            <a:ext cx="8178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Flu</a:t>
            </a:r>
          </a:p>
          <a:p>
            <a:r>
              <a:rPr lang="en-GB" dirty="0" smtClean="0"/>
              <a:t>(HA)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409382" y="3717032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BVD</a:t>
            </a:r>
          </a:p>
          <a:p>
            <a:r>
              <a:rPr lang="en-GB" sz="1600" dirty="0" smtClean="0"/>
              <a:t>(single region)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02144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2060848"/>
            <a:ext cx="9144000" cy="4789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432298" y="1331476"/>
            <a:ext cx="25922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Full Rate Matrix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74130" y="1322184"/>
            <a:ext cx="222804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dirty="0" smtClean="0"/>
              <a:t>Significant Rates</a:t>
            </a:r>
            <a:endParaRPr lang="en-GB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9" b="73743"/>
          <a:stretch/>
        </p:blipFill>
        <p:spPr>
          <a:xfrm>
            <a:off x="2164804" y="1844824"/>
            <a:ext cx="5143500" cy="1420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4" b="40718"/>
          <a:stretch/>
        </p:blipFill>
        <p:spPr>
          <a:xfrm>
            <a:off x="2164804" y="3356992"/>
            <a:ext cx="5143500" cy="14208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10" b="7086"/>
          <a:stretch/>
        </p:blipFill>
        <p:spPr>
          <a:xfrm>
            <a:off x="2164804" y="4965895"/>
            <a:ext cx="5143500" cy="14061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028" y="3565465"/>
            <a:ext cx="256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(ii) Moderate</a:t>
            </a:r>
          </a:p>
          <a:p>
            <a:r>
              <a:rPr lang="en-GB" sz="1600" dirty="0" err="1" smtClean="0"/>
              <a:t>Mut</a:t>
            </a:r>
            <a:r>
              <a:rPr lang="en-GB" sz="1600" dirty="0" smtClean="0"/>
              <a:t>. Rate = 1x10-3</a:t>
            </a:r>
          </a:p>
          <a:p>
            <a:r>
              <a:rPr lang="en-GB" sz="1600" dirty="0" smtClean="0"/>
              <a:t>Length      = 1000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139028" y="5155236"/>
            <a:ext cx="1938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(iii) Long and fast</a:t>
            </a:r>
          </a:p>
          <a:p>
            <a:r>
              <a:rPr lang="en-GB" sz="1600" dirty="0" err="1" smtClean="0"/>
              <a:t>Mut</a:t>
            </a:r>
            <a:r>
              <a:rPr lang="en-GB" sz="1600" dirty="0" smtClean="0"/>
              <a:t>. Rate = 2x10-3</a:t>
            </a:r>
          </a:p>
          <a:p>
            <a:r>
              <a:rPr lang="en-GB" sz="1600" dirty="0" smtClean="0"/>
              <a:t>Length      = 2500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689969" y="1988840"/>
            <a:ext cx="1151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STAR</a:t>
            </a:r>
          </a:p>
          <a:p>
            <a:r>
              <a:rPr lang="en-GB" sz="1600" dirty="0" smtClean="0"/>
              <a:t>Population</a:t>
            </a:r>
          </a:p>
          <a:p>
            <a:r>
              <a:rPr lang="en-GB" sz="1600" dirty="0" smtClean="0"/>
              <a:t>Structure</a:t>
            </a:r>
            <a:endParaRPr lang="en-GB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39028" y="1916832"/>
            <a:ext cx="2109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(</a:t>
            </a:r>
            <a:r>
              <a:rPr lang="en-GB" sz="1600" dirty="0" err="1" smtClean="0"/>
              <a:t>i</a:t>
            </a:r>
            <a:r>
              <a:rPr lang="en-GB" sz="1600" dirty="0" smtClean="0"/>
              <a:t>) Short and slow</a:t>
            </a:r>
          </a:p>
          <a:p>
            <a:r>
              <a:rPr lang="en-GB" sz="1600" dirty="0" err="1" smtClean="0"/>
              <a:t>Mut</a:t>
            </a:r>
            <a:r>
              <a:rPr lang="en-GB" sz="1600" dirty="0" smtClean="0"/>
              <a:t>. Rate = 0.5x10-3</a:t>
            </a:r>
          </a:p>
          <a:p>
            <a:r>
              <a:rPr lang="en-GB" sz="1600" dirty="0" smtClean="0"/>
              <a:t>Length      = 500</a:t>
            </a:r>
            <a:endParaRPr lang="en-GB" sz="16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6200" y="152400"/>
            <a:ext cx="6440016" cy="64611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Detecting Star Population Structure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409382" y="5229200"/>
            <a:ext cx="8178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Flu</a:t>
            </a:r>
          </a:p>
          <a:p>
            <a:r>
              <a:rPr lang="en-GB" dirty="0" smtClean="0"/>
              <a:t>(HA)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7409382" y="3717032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BVD</a:t>
            </a:r>
          </a:p>
          <a:p>
            <a:r>
              <a:rPr lang="en-GB" sz="1600" dirty="0" smtClean="0"/>
              <a:t>(single region)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5557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: Bovine Viral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Diahorrea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use of movement network data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640960" cy="1752600"/>
          </a:xfrm>
        </p:spPr>
        <p:txBody>
          <a:bodyPr/>
          <a:lstStyle/>
          <a:p>
            <a:pPr algn="l"/>
            <a:r>
              <a:rPr lang="en-US" dirty="0" smtClean="0"/>
              <a:t>Paper 1: General description of BVD data is in prep</a:t>
            </a:r>
          </a:p>
          <a:p>
            <a:pPr algn="l"/>
            <a:r>
              <a:rPr lang="en-US" dirty="0" smtClean="0"/>
              <a:t>Paper 2: BVD + Networks + GLM to be written later in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2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1"/>
            <a:ext cx="9144000" cy="5714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IMG_0488.JP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47" b="6013"/>
          <a:stretch/>
        </p:blipFill>
        <p:spPr>
          <a:xfrm flipV="1">
            <a:off x="0" y="1104900"/>
            <a:ext cx="9144000" cy="5753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Bovine Viral Diarrhoea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sz="half" idx="1"/>
          </p:nvPr>
        </p:nvSpPr>
        <p:spPr>
          <a:xfrm>
            <a:off x="323528" y="1052736"/>
            <a:ext cx="5334000" cy="4116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BVD is endemic in Scotland and the rest of GB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Calves may become persistently infected in utero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Movement of infected animals spreads the disease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dirty="0"/>
              <a:t>BVD Eradication Programme in </a:t>
            </a:r>
            <a:r>
              <a:rPr lang="en-GB" dirty="0" smtClean="0"/>
              <a:t>Scotland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17376" y="5445224"/>
            <a:ext cx="8215064" cy="986359"/>
          </a:xfrm>
        </p:spPr>
        <p:txBody>
          <a:bodyPr/>
          <a:lstStyle/>
          <a:p>
            <a:r>
              <a:rPr lang="en-GB" dirty="0" smtClean="0"/>
              <a:t>Can </a:t>
            </a:r>
            <a:r>
              <a:rPr lang="en-GB" dirty="0"/>
              <a:t>we use sequencing technology to help uncover the routes and risks of BVD transmission 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464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304112" cy="646113"/>
          </a:xfrm>
        </p:spPr>
        <p:txBody>
          <a:bodyPr/>
          <a:lstStyle/>
          <a:p>
            <a:r>
              <a:rPr lang="en-GB" dirty="0" smtClean="0"/>
              <a:t>Inferring Transmission Patterns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sz="2400" dirty="0" smtClean="0"/>
              <a:t>Sequences accumulate mutations over time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In principle could be used to infer who infected whom …</a:t>
            </a:r>
          </a:p>
          <a:p>
            <a:pPr lvl="1">
              <a:spcBef>
                <a:spcPts val="600"/>
              </a:spcBef>
            </a:pPr>
            <a:r>
              <a:rPr lang="en-GB" sz="2400" dirty="0"/>
              <a:t>If fast mutation rate &amp; long sequences</a:t>
            </a:r>
          </a:p>
          <a:p>
            <a:pPr lvl="1">
              <a:spcBef>
                <a:spcPts val="600"/>
              </a:spcBef>
            </a:pPr>
            <a:r>
              <a:rPr lang="en-GB" sz="2400" dirty="0"/>
              <a:t>If </a:t>
            </a:r>
            <a:r>
              <a:rPr lang="en-GB" sz="2400" dirty="0" smtClean="0"/>
              <a:t>dense sampling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BVD sequences</a:t>
            </a:r>
          </a:p>
          <a:p>
            <a:pPr lvl="1">
              <a:spcBef>
                <a:spcPts val="600"/>
              </a:spcBef>
            </a:pPr>
            <a:r>
              <a:rPr lang="en-GB" sz="2400" dirty="0"/>
              <a:t>Find closely related isolates</a:t>
            </a:r>
          </a:p>
          <a:p>
            <a:pPr lvl="1">
              <a:spcBef>
                <a:spcPts val="600"/>
              </a:spcBef>
            </a:pPr>
            <a:r>
              <a:rPr lang="en-GB" sz="2400" dirty="0"/>
              <a:t>Infer viral flows between locations e.g. regions or </a:t>
            </a:r>
            <a:r>
              <a:rPr lang="en-GB" sz="2400" dirty="0" smtClean="0"/>
              <a:t>counties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Approx</a:t>
            </a:r>
            <a:r>
              <a:rPr lang="en-GB" sz="2400" dirty="0"/>
              <a:t> 500 samples of BVDV Type </a:t>
            </a:r>
            <a:r>
              <a:rPr lang="en-GB" sz="2400" dirty="0" smtClean="0"/>
              <a:t>1a at time of this analysis</a:t>
            </a:r>
            <a:endParaRPr lang="en-GB" sz="2400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2400" dirty="0"/>
              <a:t>Mostly </a:t>
            </a:r>
            <a:r>
              <a:rPr lang="en-GB" sz="2400" dirty="0" smtClean="0"/>
              <a:t>Scotland, but some England (not reflect prevalence)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sz="2400" dirty="0" smtClean="0"/>
              <a:t>Collected in </a:t>
            </a:r>
            <a:r>
              <a:rPr lang="en-GB" sz="2400" dirty="0"/>
              <a:t>2013-</a:t>
            </a:r>
            <a:r>
              <a:rPr lang="en-GB" sz="2400" dirty="0" smtClean="0"/>
              <a:t>2014 but efforts </a:t>
            </a:r>
            <a:r>
              <a:rPr lang="en-GB" sz="2400" dirty="0" err="1" smtClean="0"/>
              <a:t>ongoing</a:t>
            </a:r>
            <a:endParaRPr lang="en-GB" sz="2400" dirty="0" smtClean="0"/>
          </a:p>
          <a:p>
            <a:endParaRPr lang="en-GB" sz="2400" dirty="0" smtClean="0"/>
          </a:p>
        </p:txBody>
      </p:sp>
      <p:pic>
        <p:nvPicPr>
          <p:cNvPr id="14" name="Picture 16" descr="New EPIC logo Final 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301" y="6021288"/>
            <a:ext cx="1450155" cy="64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362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16" descr="New EPIC logo Final 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2806" y="6167477"/>
            <a:ext cx="1450155" cy="64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Spatially Distributed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GB" dirty="0"/>
              <a:t>Connect samples with unique post code, date and sequence if genetic distance = 0</a:t>
            </a:r>
          </a:p>
          <a:p>
            <a:pPr marL="285750" indent="-285750">
              <a:buFont typeface="Arial"/>
              <a:buChar char="•"/>
            </a:pPr>
            <a:r>
              <a:rPr lang="en-GB" dirty="0"/>
              <a:t>Observe some clusters which span England and </a:t>
            </a:r>
            <a:r>
              <a:rPr lang="en-GB" dirty="0" smtClean="0"/>
              <a:t>Scotland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Create BEAST trees on full data set, and mark the clustered sequences on the trees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Calculate the TMRCA of the clusters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Find that spatially </a:t>
            </a:r>
            <a:r>
              <a:rPr lang="en-GB" dirty="0"/>
              <a:t>distributed clusters have origin time of ~ 1-3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0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Transmission Patterns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EPIC Type 1A sequences split into 14 regions</a:t>
            </a:r>
          </a:p>
          <a:p>
            <a:r>
              <a:rPr lang="en-GB" dirty="0" smtClean="0"/>
              <a:t>Significant rates between regions calculated with BEAST discrete trait BSSVS</a:t>
            </a:r>
          </a:p>
          <a:p>
            <a:r>
              <a:rPr lang="en-GB" dirty="0" smtClean="0"/>
              <a:t>Plot regions and arrows between regions to show the significant links</a:t>
            </a:r>
          </a:p>
          <a:p>
            <a:r>
              <a:rPr lang="en-GB" dirty="0" smtClean="0"/>
              <a:t>Long range links between England + Wales and Scotland</a:t>
            </a:r>
          </a:p>
          <a:p>
            <a:r>
              <a:rPr lang="en-GB" dirty="0" smtClean="0"/>
              <a:t>Also, “local” exchange across the </a:t>
            </a:r>
            <a:r>
              <a:rPr lang="en-GB" dirty="0" smtClean="0"/>
              <a:t>border</a:t>
            </a:r>
          </a:p>
          <a:p>
            <a:r>
              <a:rPr lang="en-GB" dirty="0" smtClean="0"/>
              <a:t>(note these are across the entire tree)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812360" y="5947107"/>
            <a:ext cx="1008112" cy="290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16" descr="New EPIC logo Final 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2806" y="6167477"/>
            <a:ext cx="1450155" cy="64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0450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we find factors that influence the transmission pattern ?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960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2060848"/>
            <a:ext cx="9144000" cy="4789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Integrating Network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0" y="966117"/>
            <a:ext cx="8229600" cy="4983163"/>
          </a:xfrm>
        </p:spPr>
        <p:txBody>
          <a:bodyPr>
            <a:noAutofit/>
          </a:bodyPr>
          <a:lstStyle/>
          <a:p>
            <a:r>
              <a:rPr lang="en-GB" sz="2400" dirty="0"/>
              <a:t>Are the transmission patterns due to known </a:t>
            </a:r>
            <a:r>
              <a:rPr lang="en-GB" sz="2400" dirty="0" smtClean="0"/>
              <a:t>animal movements </a:t>
            </a:r>
            <a:r>
              <a:rPr lang="en-GB" sz="2400" dirty="0"/>
              <a:t>?</a:t>
            </a:r>
          </a:p>
          <a:p>
            <a:r>
              <a:rPr lang="en-GB" sz="2400" dirty="0"/>
              <a:t>Or is there something else </a:t>
            </a:r>
            <a:r>
              <a:rPr lang="en-GB" sz="2400" dirty="0" smtClean="0"/>
              <a:t>?</a:t>
            </a:r>
            <a:endParaRPr lang="en-GB" sz="2400" dirty="0" smtClean="0">
              <a:solidFill>
                <a:srgbClr val="6FB34B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2400" dirty="0" smtClean="0">
                <a:solidFill>
                  <a:srgbClr val="6FB34B"/>
                </a:solidFill>
              </a:rPr>
              <a:t>Use a Generalised Linear Model to parameterise the rates, available in BEAST 1.8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052" y="3369766"/>
            <a:ext cx="243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Transition Rate Matrix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3753444" y="488193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Indicator variable, delta </a:t>
            </a:r>
            <a:r>
              <a:rPr lang="en-US" sz="1800" dirty="0" err="1" smtClean="0"/>
              <a:t>dirac</a:t>
            </a:r>
            <a:r>
              <a:rPr lang="en-US" sz="1800" dirty="0" smtClean="0"/>
              <a:t> (0 or 1)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5841676" y="5025950"/>
            <a:ext cx="3181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Coefficient of predictor matrix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6804248" y="3657798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Predictor Rate Matrix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825452" y="3297758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For </a:t>
            </a:r>
            <a:r>
              <a:rPr lang="en-US" sz="1800" dirty="0" err="1" smtClean="0"/>
              <a:t>i</a:t>
            </a:r>
            <a:r>
              <a:rPr lang="en-US" sz="1800" dirty="0" smtClean="0"/>
              <a:t>=1 to n predictors</a:t>
            </a:r>
            <a:endParaRPr lang="en-US" sz="1800" dirty="0"/>
          </a:p>
        </p:txBody>
      </p:sp>
      <p:cxnSp>
        <p:nvCxnSpPr>
          <p:cNvPr id="11" name="Straight Arrow Connector 10"/>
          <p:cNvCxnSpPr>
            <a:stCxn id="5" idx="3"/>
          </p:cNvCxnSpPr>
          <p:nvPr/>
        </p:nvCxnSpPr>
        <p:spPr>
          <a:xfrm>
            <a:off x="2658154" y="3554432"/>
            <a:ext cx="627853" cy="3913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257500" y="3585790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567543" y="3873822"/>
            <a:ext cx="282245" cy="1533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0"/>
          </p:cNvCxnSpPr>
          <p:nvPr/>
        </p:nvCxnSpPr>
        <p:spPr>
          <a:xfrm flipH="1" flipV="1">
            <a:off x="4617540" y="4449886"/>
            <a:ext cx="108012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193604" y="4593902"/>
            <a:ext cx="144016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7655" y="4593902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(for each MCMC step, propose </a:t>
            </a:r>
            <a:r>
              <a:rPr lang="en-US" sz="1800" dirty="0" err="1" smtClean="0">
                <a:latin typeface="Symbol" charset="2"/>
                <a:cs typeface="Symbol" charset="2"/>
              </a:rPr>
              <a:t>b</a:t>
            </a:r>
            <a:r>
              <a:rPr lang="en-US" sz="1800" dirty="0" err="1" smtClean="0"/>
              <a:t>i’s</a:t>
            </a:r>
            <a:r>
              <a:rPr lang="en-US" sz="1800" dirty="0" smtClean="0"/>
              <a:t> and </a:t>
            </a:r>
            <a:r>
              <a:rPr lang="en-US" sz="1800" dirty="0" err="1" smtClean="0">
                <a:latin typeface="Symbol" charset="2"/>
                <a:cs typeface="Symbol" charset="2"/>
              </a:rPr>
              <a:t>d</a:t>
            </a:r>
            <a:r>
              <a:rPr lang="en-US" sz="1800" dirty="0" err="1" smtClean="0"/>
              <a:t>i’s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43" y="3763317"/>
            <a:ext cx="4114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66793" y="5912112"/>
            <a:ext cx="6686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5050"/>
                </a:solidFill>
              </a:rPr>
              <a:t>Now estimate the</a:t>
            </a:r>
            <a:r>
              <a:rPr lang="en-US" b="1" dirty="0">
                <a:solidFill>
                  <a:srgbClr val="FF5050"/>
                </a:solidFill>
                <a:cs typeface="Symbol" charset="2"/>
              </a:rPr>
              <a:t> </a:t>
            </a:r>
            <a:r>
              <a:rPr lang="en-US" b="1" dirty="0">
                <a:solidFill>
                  <a:srgbClr val="FF5050"/>
                </a:solidFill>
                <a:latin typeface="Symbol" panose="05050102010706020507" pitchFamily="18" charset="2"/>
                <a:cs typeface="Symbol" charset="2"/>
              </a:rPr>
              <a:t>d</a:t>
            </a:r>
            <a:r>
              <a:rPr lang="en-US" b="1" dirty="0">
                <a:solidFill>
                  <a:srgbClr val="FF5050"/>
                </a:solidFill>
              </a:rPr>
              <a:t> and</a:t>
            </a:r>
            <a:r>
              <a:rPr lang="en-GB" b="1" dirty="0">
                <a:solidFill>
                  <a:srgbClr val="FF5050"/>
                </a:solidFill>
              </a:rPr>
              <a:t> </a:t>
            </a:r>
            <a:r>
              <a:rPr lang="en-GB" b="1" dirty="0">
                <a:solidFill>
                  <a:srgbClr val="FF5050"/>
                </a:solidFill>
                <a:latin typeface="Symbol" panose="05050102010706020507" pitchFamily="18" charset="2"/>
                <a:cs typeface="Symbol" charset="2"/>
              </a:rPr>
              <a:t>b</a:t>
            </a:r>
            <a:r>
              <a:rPr lang="en-GB" b="1" dirty="0">
                <a:solidFill>
                  <a:srgbClr val="FF5050"/>
                </a:solidFill>
              </a:rPr>
              <a:t> instead of each rate matrix element</a:t>
            </a:r>
          </a:p>
        </p:txBody>
      </p:sp>
    </p:spTree>
    <p:extLst>
      <p:ext uri="{BB962C8B-B14F-4D97-AF65-F5344CB8AC3E}">
        <p14:creationId xmlns:p14="http://schemas.microsoft.com/office/powerpoint/2010/main" val="113600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" y="152400"/>
            <a:ext cx="6728048" cy="646113"/>
          </a:xfrm>
        </p:spPr>
        <p:txBody>
          <a:bodyPr/>
          <a:lstStyle/>
          <a:p>
            <a:r>
              <a:rPr lang="en-GB" dirty="0" smtClean="0"/>
              <a:t>Cattle Tracing System Network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sz="2800" dirty="0" smtClean="0"/>
              <a:t>Every cow tracked in UK</a:t>
            </a:r>
          </a:p>
          <a:p>
            <a:pPr>
              <a:spcBef>
                <a:spcPts val="600"/>
              </a:spcBef>
            </a:pPr>
            <a:r>
              <a:rPr lang="en-GB" sz="2800" dirty="0" smtClean="0"/>
              <a:t>CTS records birth, death, movements, on day at farm locations</a:t>
            </a:r>
          </a:p>
          <a:p>
            <a:pPr>
              <a:spcBef>
                <a:spcPts val="600"/>
              </a:spcBef>
            </a:pPr>
            <a:endParaRPr lang="en-GB" sz="2800" dirty="0" smtClean="0"/>
          </a:p>
          <a:p>
            <a:pPr>
              <a:spcBef>
                <a:spcPts val="600"/>
              </a:spcBef>
            </a:pPr>
            <a:r>
              <a:rPr lang="en-GB" sz="2800" dirty="0" smtClean="0"/>
              <a:t>For this GLM study use predictors:</a:t>
            </a:r>
          </a:p>
          <a:p>
            <a:pPr lvl="1">
              <a:spcBef>
                <a:spcPts val="600"/>
              </a:spcBef>
            </a:pPr>
            <a:r>
              <a:rPr lang="en-GB" sz="2400" dirty="0" smtClean="0"/>
              <a:t>Network Movements : average by region 2008-2013 (try asymmetric and symmetric-</a:t>
            </a:r>
            <a:r>
              <a:rPr lang="en-GB" sz="2400" dirty="0" err="1" smtClean="0"/>
              <a:t>ised</a:t>
            </a:r>
            <a:r>
              <a:rPr lang="en-GB" sz="2400" dirty="0" smtClean="0"/>
              <a:t> versions)</a:t>
            </a:r>
          </a:p>
          <a:p>
            <a:pPr lvl="1">
              <a:spcBef>
                <a:spcPts val="600"/>
              </a:spcBef>
            </a:pPr>
            <a:r>
              <a:rPr lang="en-GB" sz="2400" dirty="0" smtClean="0"/>
              <a:t>Distance (average between farms in regions)</a:t>
            </a:r>
          </a:p>
          <a:p>
            <a:pPr lvl="1">
              <a:spcBef>
                <a:spcPts val="600"/>
              </a:spcBef>
            </a:pPr>
            <a:r>
              <a:rPr lang="en-GB" sz="2400" dirty="0" smtClean="0"/>
              <a:t>Births per region (to reflect the PI aspect of the disease)</a:t>
            </a:r>
          </a:p>
          <a:p>
            <a:pPr lvl="1">
              <a:spcBef>
                <a:spcPts val="600"/>
              </a:spcBef>
            </a:pPr>
            <a:r>
              <a:rPr lang="en-GB" sz="2400" dirty="0" smtClean="0"/>
              <a:t>Gravity model: source size x recipient size / distance ^ 2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0210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Pathogen Sequence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Pathogen sequence data provides richer information than strain type</a:t>
            </a:r>
          </a:p>
          <a:p>
            <a:r>
              <a:rPr lang="en-GB" sz="2800" dirty="0" smtClean="0"/>
              <a:t>Sequences accumulate mutations over time</a:t>
            </a:r>
            <a:endParaRPr lang="en-GB" sz="2800" dirty="0"/>
          </a:p>
          <a:p>
            <a:endParaRPr lang="en-GB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3" r="4837" b="2670"/>
          <a:stretch/>
        </p:blipFill>
        <p:spPr>
          <a:xfrm>
            <a:off x="5888826" y="3789040"/>
            <a:ext cx="2968949" cy="2709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15"/>
          <a:stretch/>
        </p:blipFill>
        <p:spPr>
          <a:xfrm>
            <a:off x="3582314" y="3501007"/>
            <a:ext cx="2141814" cy="3270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58" b="66530"/>
          <a:stretch/>
        </p:blipFill>
        <p:spPr>
          <a:xfrm>
            <a:off x="3168693" y="4365104"/>
            <a:ext cx="971259" cy="2250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4168" y="3131676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Genetic Distance from Root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6228184" y="6122913"/>
            <a:ext cx="2629591" cy="375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Date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1745" y="6084004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2012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151505" y="6084004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2004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968044" y="4839253"/>
            <a:ext cx="215094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Genetic Distance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6334096" y="3933055"/>
            <a:ext cx="1584176" cy="288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03848" y="3131676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Tree of Human Influenza </a:t>
            </a:r>
          </a:p>
        </p:txBody>
      </p:sp>
      <p:pic>
        <p:nvPicPr>
          <p:cNvPr id="26" name="Picture 25" descr="M5: Alignment Explorer (booth_5utr_refs_trim.fas)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3" t="16732" r="13483" b="45854"/>
          <a:stretch/>
        </p:blipFill>
        <p:spPr>
          <a:xfrm>
            <a:off x="535037" y="3794172"/>
            <a:ext cx="2236763" cy="215646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6299" y="62871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Mutations</a:t>
            </a:r>
            <a:endParaRPr lang="en-GB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1428358" y="6287154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Conversed</a:t>
            </a:r>
            <a:endParaRPr lang="en-GB" sz="1600" dirty="0"/>
          </a:p>
        </p:txBody>
      </p:sp>
      <p:cxnSp>
        <p:nvCxnSpPr>
          <p:cNvPr id="29" name="Straight Arrow Connector 28"/>
          <p:cNvCxnSpPr>
            <a:stCxn id="27" idx="0"/>
          </p:cNvCxnSpPr>
          <p:nvPr/>
        </p:nvCxnSpPr>
        <p:spPr>
          <a:xfrm flipV="1">
            <a:off x="643466" y="4365104"/>
            <a:ext cx="1192230" cy="19220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110081" y="6057776"/>
            <a:ext cx="0" cy="247383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0"/>
          </p:cNvCxnSpPr>
          <p:nvPr/>
        </p:nvCxnSpPr>
        <p:spPr>
          <a:xfrm flipV="1">
            <a:off x="643466" y="5085184"/>
            <a:ext cx="1308304" cy="120197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7" idx="0"/>
          </p:cNvCxnSpPr>
          <p:nvPr/>
        </p:nvCxnSpPr>
        <p:spPr>
          <a:xfrm flipV="1">
            <a:off x="643466" y="5445224"/>
            <a:ext cx="184118" cy="8419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70723" y="3131676"/>
            <a:ext cx="2445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Sequences, one per row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9317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GLM Results</a:t>
            </a:r>
            <a:endParaRPr lang="en-GB" dirty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dirty="0" smtClean="0"/>
              <a:t>Different combinations of predictors used (4 sets)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Plot inclusion probability and coefficient for each predictor</a:t>
            </a:r>
          </a:p>
          <a:p>
            <a:pPr>
              <a:spcBef>
                <a:spcPts val="600"/>
              </a:spcBef>
            </a:pPr>
            <a:endParaRPr lang="en-GB" dirty="0" smtClean="0"/>
          </a:p>
          <a:p>
            <a:pPr>
              <a:spcBef>
                <a:spcPts val="600"/>
              </a:spcBef>
            </a:pPr>
            <a:r>
              <a:rPr lang="en-GB" dirty="0" smtClean="0"/>
              <a:t>Births in source region important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Distance &gt; Symmetric Network, but all Networks &gt; Gravity</a:t>
            </a:r>
          </a:p>
          <a:p>
            <a:pPr>
              <a:spcBef>
                <a:spcPts val="60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39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r="6219" b="15513"/>
          <a:stretch/>
        </p:blipFill>
        <p:spPr>
          <a:xfrm>
            <a:off x="-95095" y="-27384"/>
            <a:ext cx="9644966" cy="6984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182"/>
            <a:ext cx="8672264" cy="646331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BVD Summary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" y="980728"/>
            <a:ext cx="9392344" cy="4608512"/>
          </a:xfrm>
        </p:spPr>
        <p:txBody>
          <a:bodyPr/>
          <a:lstStyle/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Detected local and long range linkages</a:t>
            </a:r>
          </a:p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 networks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(partially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BVD transmission patterns </a:t>
            </a:r>
          </a:p>
          <a:p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Correlation of </a:t>
            </a:r>
            <a:r>
              <a:rPr lang="en-GB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phylogenetics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movements of PIs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GB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</a:t>
            </a: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Phylodynamics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”: combine data sources, especially sequences and movements</a:t>
            </a:r>
          </a:p>
        </p:txBody>
      </p:sp>
    </p:spTree>
    <p:extLst>
      <p:ext uri="{BB962C8B-B14F-4D97-AF65-F5344CB8AC3E}">
        <p14:creationId xmlns:p14="http://schemas.microsoft.com/office/powerpoint/2010/main" val="1871481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Avian Influenza and Correlated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raits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Paper: currently in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7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Influenza Viruses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8 RNA Segments coding for 10+ proteins</a:t>
            </a:r>
          </a:p>
          <a:p>
            <a:r>
              <a:rPr lang="en-GB" sz="2800" dirty="0" smtClean="0"/>
              <a:t>Virus subtype defined by surface proteins:</a:t>
            </a:r>
          </a:p>
          <a:p>
            <a:pPr lvl="1"/>
            <a:r>
              <a:rPr lang="en-GB" dirty="0" err="1" smtClean="0"/>
              <a:t>Hemagglutinin</a:t>
            </a:r>
            <a:r>
              <a:rPr lang="en-GB" dirty="0" smtClean="0"/>
              <a:t> (HA) and</a:t>
            </a:r>
          </a:p>
          <a:p>
            <a:pPr lvl="1"/>
            <a:r>
              <a:rPr lang="en-GB" dirty="0" smtClean="0"/>
              <a:t>Neuraminidase (NA)</a:t>
            </a:r>
          </a:p>
          <a:p>
            <a:r>
              <a:rPr lang="en-GB" dirty="0" err="1" smtClean="0"/>
              <a:t>Reassortments</a:t>
            </a:r>
            <a:r>
              <a:rPr lang="en-GB" dirty="0" smtClean="0"/>
              <a:t> between all segments</a:t>
            </a:r>
          </a:p>
          <a:p>
            <a:r>
              <a:rPr lang="en-GB" dirty="0" smtClean="0"/>
              <a:t>Fast mutation rate; 10-70 nucleotides per year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064378" y="1628800"/>
            <a:ext cx="3863023" cy="3888432"/>
            <a:chOff x="5457825" y="1580699"/>
            <a:chExt cx="3330353" cy="3421062"/>
          </a:xfrm>
        </p:grpSpPr>
        <p:sp>
          <p:nvSpPr>
            <p:cNvPr id="36" name="Oval 5"/>
            <p:cNvSpPr>
              <a:spLocks noChangeAspect="1" noChangeArrowheads="1"/>
            </p:cNvSpPr>
            <p:nvPr/>
          </p:nvSpPr>
          <p:spPr bwMode="auto">
            <a:xfrm>
              <a:off x="5721350" y="2514149"/>
              <a:ext cx="2249488" cy="2249487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" name="AutoShape 6"/>
            <p:cNvSpPr>
              <a:spLocks noChangeAspect="1" noChangeArrowheads="1"/>
            </p:cNvSpPr>
            <p:nvPr/>
          </p:nvSpPr>
          <p:spPr bwMode="auto">
            <a:xfrm rot="16388408">
              <a:off x="5489575" y="3466649"/>
              <a:ext cx="222250" cy="285750"/>
            </a:xfrm>
            <a:prstGeom prst="can">
              <a:avLst>
                <a:gd name="adj" fmla="val 3214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" name="AutoShape 7"/>
            <p:cNvSpPr>
              <a:spLocks noChangeAspect="1" noChangeArrowheads="1"/>
            </p:cNvSpPr>
            <p:nvPr/>
          </p:nvSpPr>
          <p:spPr bwMode="auto">
            <a:xfrm rot="19460100">
              <a:off x="5880100" y="2585586"/>
              <a:ext cx="222250" cy="285750"/>
            </a:xfrm>
            <a:prstGeom prst="can">
              <a:avLst>
                <a:gd name="adj" fmla="val 3214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AutoShape 8"/>
            <p:cNvSpPr>
              <a:spLocks noChangeAspect="1" noChangeArrowheads="1"/>
            </p:cNvSpPr>
            <p:nvPr/>
          </p:nvSpPr>
          <p:spPr bwMode="auto">
            <a:xfrm rot="4907504">
              <a:off x="7961313" y="3420611"/>
              <a:ext cx="222250" cy="285750"/>
            </a:xfrm>
            <a:prstGeom prst="can">
              <a:avLst>
                <a:gd name="adj" fmla="val 3214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AutoShape 9"/>
            <p:cNvSpPr>
              <a:spLocks noChangeAspect="1" noChangeArrowheads="1"/>
            </p:cNvSpPr>
            <p:nvPr/>
          </p:nvSpPr>
          <p:spPr bwMode="auto">
            <a:xfrm rot="13339342">
              <a:off x="5842000" y="4368349"/>
              <a:ext cx="222250" cy="285750"/>
            </a:xfrm>
            <a:prstGeom prst="can">
              <a:avLst>
                <a:gd name="adj" fmla="val 3214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" name="AutoShape 10"/>
            <p:cNvSpPr>
              <a:spLocks noChangeAspect="1" noChangeArrowheads="1"/>
            </p:cNvSpPr>
            <p:nvPr/>
          </p:nvSpPr>
          <p:spPr bwMode="auto">
            <a:xfrm rot="10800000">
              <a:off x="6770688" y="4716011"/>
              <a:ext cx="222250" cy="285750"/>
            </a:xfrm>
            <a:prstGeom prst="can">
              <a:avLst>
                <a:gd name="adj" fmla="val 3214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" name="AutoShape 11"/>
            <p:cNvSpPr>
              <a:spLocks noChangeAspect="1" noChangeArrowheads="1"/>
            </p:cNvSpPr>
            <p:nvPr/>
          </p:nvSpPr>
          <p:spPr bwMode="auto">
            <a:xfrm rot="8071822">
              <a:off x="7645400" y="4328661"/>
              <a:ext cx="222250" cy="285750"/>
            </a:xfrm>
            <a:prstGeom prst="can">
              <a:avLst>
                <a:gd name="adj" fmla="val 3214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" name="AutoShape 12"/>
            <p:cNvSpPr>
              <a:spLocks noChangeAspect="1" noChangeArrowheads="1"/>
            </p:cNvSpPr>
            <p:nvPr/>
          </p:nvSpPr>
          <p:spPr bwMode="auto">
            <a:xfrm>
              <a:off x="6689725" y="2256974"/>
              <a:ext cx="222250" cy="285750"/>
            </a:xfrm>
            <a:prstGeom prst="can">
              <a:avLst>
                <a:gd name="adj" fmla="val 3214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" name="AutoShape 13"/>
            <p:cNvSpPr>
              <a:spLocks noChangeAspect="1" noChangeArrowheads="1"/>
            </p:cNvSpPr>
            <p:nvPr/>
          </p:nvSpPr>
          <p:spPr bwMode="auto">
            <a:xfrm rot="2057088">
              <a:off x="7542213" y="2545899"/>
              <a:ext cx="222250" cy="285750"/>
            </a:xfrm>
            <a:prstGeom prst="can">
              <a:avLst>
                <a:gd name="adj" fmla="val 32143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" name="AutoShape 14"/>
            <p:cNvSpPr>
              <a:spLocks noChangeAspect="1" noChangeArrowheads="1"/>
            </p:cNvSpPr>
            <p:nvPr/>
          </p:nvSpPr>
          <p:spPr bwMode="auto">
            <a:xfrm rot="15209150">
              <a:off x="5578475" y="3941311"/>
              <a:ext cx="222250" cy="285750"/>
            </a:xfrm>
            <a:prstGeom prst="can">
              <a:avLst>
                <a:gd name="adj" fmla="val 32143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" name="AutoShape 15"/>
            <p:cNvSpPr>
              <a:spLocks noChangeAspect="1" noChangeArrowheads="1"/>
            </p:cNvSpPr>
            <p:nvPr/>
          </p:nvSpPr>
          <p:spPr bwMode="auto">
            <a:xfrm rot="18246163">
              <a:off x="5607050" y="2984049"/>
              <a:ext cx="222250" cy="285750"/>
            </a:xfrm>
            <a:prstGeom prst="can">
              <a:avLst>
                <a:gd name="adj" fmla="val 32143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" name="AutoShape 16"/>
            <p:cNvSpPr>
              <a:spLocks noChangeAspect="1" noChangeArrowheads="1"/>
            </p:cNvSpPr>
            <p:nvPr/>
          </p:nvSpPr>
          <p:spPr bwMode="auto">
            <a:xfrm rot="3545597">
              <a:off x="7848600" y="2963411"/>
              <a:ext cx="222250" cy="285750"/>
            </a:xfrm>
            <a:prstGeom prst="can">
              <a:avLst>
                <a:gd name="adj" fmla="val 32143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" name="AutoShape 17"/>
            <p:cNvSpPr>
              <a:spLocks noChangeAspect="1" noChangeArrowheads="1"/>
            </p:cNvSpPr>
            <p:nvPr/>
          </p:nvSpPr>
          <p:spPr bwMode="auto">
            <a:xfrm rot="12423667">
              <a:off x="6270625" y="4627111"/>
              <a:ext cx="222250" cy="285750"/>
            </a:xfrm>
            <a:prstGeom prst="can">
              <a:avLst>
                <a:gd name="adj" fmla="val 32143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" name="AutoShape 18"/>
            <p:cNvSpPr>
              <a:spLocks noChangeAspect="1" noChangeArrowheads="1"/>
            </p:cNvSpPr>
            <p:nvPr/>
          </p:nvSpPr>
          <p:spPr bwMode="auto">
            <a:xfrm rot="8527501">
              <a:off x="7304088" y="4573136"/>
              <a:ext cx="222250" cy="285750"/>
            </a:xfrm>
            <a:prstGeom prst="can">
              <a:avLst>
                <a:gd name="adj" fmla="val 32143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" name="AutoShape 19"/>
            <p:cNvSpPr>
              <a:spLocks noChangeAspect="1" noChangeArrowheads="1"/>
            </p:cNvSpPr>
            <p:nvPr/>
          </p:nvSpPr>
          <p:spPr bwMode="auto">
            <a:xfrm rot="6611194">
              <a:off x="7881938" y="3946074"/>
              <a:ext cx="222250" cy="285750"/>
            </a:xfrm>
            <a:prstGeom prst="can">
              <a:avLst>
                <a:gd name="adj" fmla="val 32143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" name="AutoShape 20"/>
            <p:cNvSpPr>
              <a:spLocks noChangeAspect="1" noChangeArrowheads="1"/>
            </p:cNvSpPr>
            <p:nvPr/>
          </p:nvSpPr>
          <p:spPr bwMode="auto">
            <a:xfrm rot="20201147">
              <a:off x="6281738" y="2315711"/>
              <a:ext cx="222250" cy="285750"/>
            </a:xfrm>
            <a:prstGeom prst="can">
              <a:avLst>
                <a:gd name="adj" fmla="val 32143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" name="AutoShape 21"/>
            <p:cNvSpPr>
              <a:spLocks noChangeAspect="1" noChangeArrowheads="1"/>
            </p:cNvSpPr>
            <p:nvPr/>
          </p:nvSpPr>
          <p:spPr bwMode="auto">
            <a:xfrm rot="1043409">
              <a:off x="7167563" y="2320474"/>
              <a:ext cx="222250" cy="285750"/>
            </a:xfrm>
            <a:prstGeom prst="can">
              <a:avLst>
                <a:gd name="adj" fmla="val 32143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" name="Oval 22"/>
            <p:cNvSpPr>
              <a:spLocks noChangeAspect="1" noChangeArrowheads="1"/>
            </p:cNvSpPr>
            <p:nvPr/>
          </p:nvSpPr>
          <p:spPr bwMode="auto">
            <a:xfrm>
              <a:off x="5824538" y="2636386"/>
              <a:ext cx="2024063" cy="2022475"/>
            </a:xfrm>
            <a:prstGeom prst="ellipse">
              <a:avLst/>
            </a:prstGeom>
            <a:gradFill rotWithShape="1">
              <a:gsLst>
                <a:gs pos="0">
                  <a:srgbClr val="00B0F0"/>
                </a:gs>
                <a:gs pos="100000">
                  <a:srgbClr val="9933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" name="Text Box 23"/>
            <p:cNvSpPr txBox="1">
              <a:spLocks noChangeAspect="1" noChangeArrowheads="1"/>
            </p:cNvSpPr>
            <p:nvPr/>
          </p:nvSpPr>
          <p:spPr bwMode="auto">
            <a:xfrm>
              <a:off x="6453188" y="1580699"/>
              <a:ext cx="478437" cy="406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GB" sz="2400" dirty="0"/>
                <a:t>HA</a:t>
              </a:r>
            </a:p>
          </p:txBody>
        </p:sp>
        <p:sp>
          <p:nvSpPr>
            <p:cNvPr id="55" name="Text Box 24"/>
            <p:cNvSpPr txBox="1">
              <a:spLocks noChangeAspect="1" noChangeArrowheads="1"/>
            </p:cNvSpPr>
            <p:nvPr/>
          </p:nvSpPr>
          <p:spPr bwMode="auto">
            <a:xfrm>
              <a:off x="8304213" y="2598286"/>
              <a:ext cx="483965" cy="406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GB" sz="2400"/>
                <a:t>NA</a:t>
              </a:r>
            </a:p>
          </p:txBody>
        </p:sp>
        <p:sp>
          <p:nvSpPr>
            <p:cNvPr id="56" name="Text Box 25"/>
            <p:cNvSpPr txBox="1">
              <a:spLocks noChangeAspect="1" noChangeArrowheads="1"/>
            </p:cNvSpPr>
            <p:nvPr/>
          </p:nvSpPr>
          <p:spPr bwMode="auto">
            <a:xfrm>
              <a:off x="8018463" y="4415974"/>
              <a:ext cx="522660" cy="406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GB" sz="2400"/>
                <a:t>MP</a:t>
              </a:r>
            </a:p>
          </p:txBody>
        </p:sp>
        <p:sp>
          <p:nvSpPr>
            <p:cNvPr id="57" name="Text Box 26"/>
            <p:cNvSpPr txBox="1">
              <a:spLocks noChangeAspect="1" noChangeArrowheads="1"/>
            </p:cNvSpPr>
            <p:nvPr/>
          </p:nvSpPr>
          <p:spPr bwMode="auto">
            <a:xfrm>
              <a:off x="6591300" y="3034849"/>
              <a:ext cx="467381" cy="1380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GB" sz="2400" dirty="0"/>
                <a:t>PA</a:t>
              </a:r>
            </a:p>
            <a:p>
              <a:pPr algn="l"/>
              <a:r>
                <a:rPr lang="en-GB" sz="2400" dirty="0"/>
                <a:t>PB</a:t>
              </a:r>
            </a:p>
            <a:p>
              <a:pPr algn="l"/>
              <a:r>
                <a:rPr lang="en-GB" sz="2400" dirty="0"/>
                <a:t>NP</a:t>
              </a:r>
            </a:p>
            <a:p>
              <a:pPr algn="l"/>
              <a:r>
                <a:rPr lang="en-GB" sz="2400" dirty="0"/>
                <a:t>NS</a:t>
              </a:r>
            </a:p>
          </p:txBody>
        </p:sp>
        <p:sp>
          <p:nvSpPr>
            <p:cNvPr id="58" name="Line 27"/>
            <p:cNvSpPr>
              <a:spLocks noChangeAspect="1" noChangeShapeType="1"/>
            </p:cNvSpPr>
            <p:nvPr/>
          </p:nvSpPr>
          <p:spPr bwMode="auto">
            <a:xfrm>
              <a:off x="6769100" y="1987099"/>
              <a:ext cx="0" cy="285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Line 28"/>
            <p:cNvSpPr>
              <a:spLocks noChangeAspect="1" noChangeShapeType="1"/>
            </p:cNvSpPr>
            <p:nvPr/>
          </p:nvSpPr>
          <p:spPr bwMode="auto">
            <a:xfrm flipH="1">
              <a:off x="8059738" y="2917374"/>
              <a:ext cx="276225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Line 29"/>
            <p:cNvSpPr>
              <a:spLocks noChangeAspect="1" noChangeShapeType="1"/>
            </p:cNvSpPr>
            <p:nvPr/>
          </p:nvSpPr>
          <p:spPr bwMode="auto">
            <a:xfrm flipH="1" flipV="1">
              <a:off x="7753350" y="4176261"/>
              <a:ext cx="306388" cy="306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7413069" y="1641574"/>
            <a:ext cx="1479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Antigenic surface proteins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260405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75293"/>
            <a:ext cx="7520136" cy="523220"/>
          </a:xfrm>
        </p:spPr>
        <p:txBody>
          <a:bodyPr/>
          <a:lstStyle/>
          <a:p>
            <a:r>
              <a:rPr lang="en-GB" sz="2800" dirty="0" smtClean="0"/>
              <a:t>A Brief History of High Path Bird Flu (H5)</a:t>
            </a:r>
            <a:endParaRPr lang="en-GB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5050904" cy="49831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HPAI H5N1 circulating in Asia since 1996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Major outbreak in wild birds (Qinghai lake) 2005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Ongoing epidemics in Asia</a:t>
            </a:r>
          </a:p>
          <a:p>
            <a:pPr>
              <a:spcBef>
                <a:spcPts val="0"/>
              </a:spcBef>
            </a:pPr>
            <a:endParaRPr lang="en-GB" dirty="0" smtClean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9" t="3542" r="7594" b="14536"/>
          <a:stretch/>
        </p:blipFill>
        <p:spPr bwMode="auto">
          <a:xfrm>
            <a:off x="5636532" y="1124744"/>
            <a:ext cx="3392681" cy="479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7884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5050904" cy="49831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HPAI H5N1 circulating in Asia since 1996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Major outbreak in wild birds (Qinghai lake) 2005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Ongoing epidemics in Asia</a:t>
            </a:r>
          </a:p>
          <a:p>
            <a:pPr>
              <a:spcBef>
                <a:spcPts val="0"/>
              </a:spcBef>
            </a:pPr>
            <a:r>
              <a:rPr lang="en-GB" dirty="0">
                <a:solidFill>
                  <a:srgbClr val="00B050"/>
                </a:solidFill>
              </a:rPr>
              <a:t>A</a:t>
            </a:r>
            <a:r>
              <a:rPr lang="en-GB" dirty="0" smtClean="0">
                <a:solidFill>
                  <a:srgbClr val="00B050"/>
                </a:solidFill>
              </a:rPr>
              <a:t>lso spread to Europe, Africa and Mediterranean</a:t>
            </a:r>
          </a:p>
          <a:p>
            <a:pPr>
              <a:spcBef>
                <a:spcPts val="0"/>
              </a:spcBef>
            </a:pPr>
            <a:endParaRPr lang="en-GB" dirty="0" smtClean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9" t="3542" r="7594" b="14536"/>
          <a:stretch/>
        </p:blipFill>
        <p:spPr bwMode="auto">
          <a:xfrm>
            <a:off x="5636532" y="1124744"/>
            <a:ext cx="3392681" cy="479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11" name="Oval 10"/>
          <p:cNvSpPr/>
          <p:nvPr/>
        </p:nvSpPr>
        <p:spPr>
          <a:xfrm>
            <a:off x="6084168" y="3212976"/>
            <a:ext cx="1584176" cy="1296144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55594"/>
            <a:ext cx="6944072" cy="954107"/>
          </a:xfrm>
        </p:spPr>
        <p:txBody>
          <a:bodyPr/>
          <a:lstStyle/>
          <a:p>
            <a:r>
              <a:rPr lang="en-GB" sz="2800" dirty="0"/>
              <a:t>A Brief History of High Path Bird Flu (H5)</a:t>
            </a:r>
          </a:p>
        </p:txBody>
      </p:sp>
    </p:spTree>
    <p:extLst>
      <p:ext uri="{BB962C8B-B14F-4D97-AF65-F5344CB8AC3E}">
        <p14:creationId xmlns:p14="http://schemas.microsoft.com/office/powerpoint/2010/main" val="190254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-155594"/>
            <a:ext cx="7016080" cy="954107"/>
          </a:xfrm>
        </p:spPr>
        <p:txBody>
          <a:bodyPr/>
          <a:lstStyle/>
          <a:p>
            <a:r>
              <a:rPr lang="en-GB" sz="2800" dirty="0"/>
              <a:t>A Brief History of High Path Bird Flu (H5)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5050904" cy="49831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HPAI H5N1 circulating in Asia since 1996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Major outbreak in wild birds (Qinghai lake) 2005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Ongoing epidemics in Asia</a:t>
            </a:r>
          </a:p>
          <a:p>
            <a:pPr>
              <a:spcBef>
                <a:spcPts val="0"/>
              </a:spcBef>
            </a:pPr>
            <a:r>
              <a:rPr lang="en-GB" dirty="0"/>
              <a:t>A</a:t>
            </a:r>
            <a:r>
              <a:rPr lang="en-GB" dirty="0" smtClean="0"/>
              <a:t>lso spread to Africa and Mediterranean</a:t>
            </a:r>
          </a:p>
          <a:p>
            <a:pPr>
              <a:spcBef>
                <a:spcPts val="0"/>
              </a:spcBef>
            </a:pPr>
            <a:r>
              <a:rPr lang="en-GB" dirty="0" smtClean="0">
                <a:solidFill>
                  <a:srgbClr val="0070C0"/>
                </a:solidFill>
              </a:rPr>
              <a:t>Spread between domestic birds, but also to/from migrating wild bird populations</a:t>
            </a:r>
          </a:p>
          <a:p>
            <a:pPr>
              <a:spcBef>
                <a:spcPts val="0"/>
              </a:spcBef>
            </a:pPr>
            <a:endParaRPr lang="en-GB" dirty="0" smtClean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0" t="3542" r="7822" b="14536"/>
          <a:stretch/>
        </p:blipFill>
        <p:spPr bwMode="auto">
          <a:xfrm>
            <a:off x="5637600" y="1123200"/>
            <a:ext cx="3375588" cy="479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7" name="Oval 6"/>
          <p:cNvSpPr/>
          <p:nvPr/>
        </p:nvSpPr>
        <p:spPr>
          <a:xfrm>
            <a:off x="6372200" y="3520295"/>
            <a:ext cx="648072" cy="91681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524600" y="5000573"/>
            <a:ext cx="1287760" cy="91681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652094" y="6082405"/>
            <a:ext cx="1971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(Different colours from previous slide)</a:t>
            </a:r>
          </a:p>
        </p:txBody>
      </p:sp>
    </p:spTree>
    <p:extLst>
      <p:ext uri="{BB962C8B-B14F-4D97-AF65-F5344CB8AC3E}">
        <p14:creationId xmlns:p14="http://schemas.microsoft.com/office/powerpoint/2010/main" val="405485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Jan – Apr 2015 (OIE data)</a:t>
            </a:r>
            <a:endParaRPr lang="en-GB" dirty="0"/>
          </a:p>
        </p:txBody>
      </p:sp>
      <p:pic>
        <p:nvPicPr>
          <p:cNvPr id="3" name="Picture 2" descr="OIE World Animal Health Information System - Windows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4" t="6987" r="38068" b="84020"/>
          <a:stretch/>
        </p:blipFill>
        <p:spPr>
          <a:xfrm>
            <a:off x="2382094" y="5805264"/>
            <a:ext cx="4218806" cy="491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2"/>
          <a:stretch/>
        </p:blipFill>
        <p:spPr>
          <a:xfrm>
            <a:off x="0" y="1123200"/>
            <a:ext cx="9144000" cy="460356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67544" y="1772816"/>
            <a:ext cx="7730063" cy="1191037"/>
            <a:chOff x="467544" y="1772816"/>
            <a:chExt cx="7730063" cy="1191037"/>
          </a:xfrm>
        </p:grpSpPr>
        <p:sp>
          <p:nvSpPr>
            <p:cNvPr id="5" name="TextBox 4"/>
            <p:cNvSpPr txBox="1"/>
            <p:nvPr/>
          </p:nvSpPr>
          <p:spPr>
            <a:xfrm>
              <a:off x="467544" y="2132856"/>
              <a:ext cx="9733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H5N8</a:t>
              </a:r>
            </a:p>
            <a:p>
              <a:r>
                <a:rPr lang="en-GB" dirty="0" smtClean="0">
                  <a:solidFill>
                    <a:srgbClr val="FF0000"/>
                  </a:solidFill>
                </a:rPr>
                <a:t>H5N2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04528" y="1772816"/>
              <a:ext cx="973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H5N8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24264" y="1902023"/>
              <a:ext cx="9733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H5N8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995936" y="4221088"/>
            <a:ext cx="3840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Spread more than usual !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Different subtype to usual !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554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Consortium on H5NX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96" b="22024"/>
          <a:stretch/>
        </p:blipFill>
        <p:spPr>
          <a:xfrm>
            <a:off x="251520" y="2204901"/>
            <a:ext cx="8778258" cy="36723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6093296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alibri"/>
                <a:cs typeface="Calibri"/>
              </a:rPr>
              <a:t>C</a:t>
            </a:r>
            <a:r>
              <a:rPr lang="en-US" sz="1800" dirty="0" smtClean="0">
                <a:latin typeface="Calibri"/>
                <a:cs typeface="Calibri"/>
              </a:rPr>
              <a:t>ollaborators </a:t>
            </a:r>
            <a:r>
              <a:rPr lang="en-US" sz="1800" dirty="0">
                <a:latin typeface="Calibri"/>
                <a:cs typeface="Calibri"/>
              </a:rPr>
              <a:t>in 16 countries; Belgium, Canada, China, Germany, Hungary, Italy, Japan, Kenya, Netherlands, Russia, South Korea, Sweden, Taiwan, UK, Vietnam, USA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850266" cy="4983163"/>
          </a:xfrm>
        </p:spPr>
        <p:txBody>
          <a:bodyPr/>
          <a:lstStyle/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ea typeface="Times New Roman" panose="02020603050405020304" pitchFamily="18" charset="0"/>
                <a:cs typeface="Calibri"/>
              </a:rPr>
              <a:t>HA sequences 2005-2015: subtypes H5N1, H5N2, H5N3, H5N5, H5N6, H5N8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ea typeface="Times New Roman" panose="02020603050405020304" pitchFamily="18" charset="0"/>
                <a:cs typeface="Calibri"/>
              </a:rPr>
              <a:t>Deposited with GISAID as part of the Global Consortium on </a:t>
            </a:r>
            <a:r>
              <a:rPr lang="en-GB" sz="2400" dirty="0" smtClean="0">
                <a:ea typeface="Times New Roman" panose="02020603050405020304" pitchFamily="18" charset="0"/>
                <a:cs typeface="Calibri"/>
              </a:rPr>
              <a:t>H5N8</a:t>
            </a:r>
            <a:endParaRPr lang="en-US" sz="2400" dirty="0">
              <a:cs typeface="Calibri"/>
            </a:endParaRPr>
          </a:p>
          <a:p>
            <a:pPr>
              <a:spcBef>
                <a:spcPts val="600"/>
              </a:spcBef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5156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Make trees with traits to find the geographic transmission patterns and which host type is responsible for introductions to Europe and North America</a:t>
            </a:r>
          </a:p>
          <a:p>
            <a:r>
              <a:rPr lang="en-US" sz="2000" dirty="0" smtClean="0"/>
              <a:t>Discrete trait analysis of </a:t>
            </a:r>
            <a:r>
              <a:rPr lang="en-US" sz="2000" dirty="0" err="1" smtClean="0"/>
              <a:t>Hemagglutinin</a:t>
            </a:r>
            <a:r>
              <a:rPr lang="en-US" sz="2000" dirty="0" smtClean="0"/>
              <a:t> (H5) data with respect to:</a:t>
            </a:r>
          </a:p>
          <a:p>
            <a:pPr lvl="1"/>
            <a:r>
              <a:rPr lang="en-US" sz="2000" dirty="0" smtClean="0"/>
              <a:t>Region (6 types of country or region)</a:t>
            </a:r>
          </a:p>
          <a:p>
            <a:pPr lvl="1"/>
            <a:r>
              <a:rPr lang="en-US" sz="2000" dirty="0" smtClean="0"/>
              <a:t>Host type (4 types of bird)</a:t>
            </a:r>
          </a:p>
          <a:p>
            <a:pPr lvl="1"/>
            <a:r>
              <a:rPr lang="en-US" sz="2000" dirty="0" smtClean="0"/>
              <a:t>Subtype (H5 + 6 types of Neuraminidase)</a:t>
            </a:r>
          </a:p>
          <a:p>
            <a:r>
              <a:rPr lang="en-US" sz="2000" dirty="0" smtClean="0"/>
              <a:t>Use sets of 1000 trees and do discrete trait mapping</a:t>
            </a:r>
          </a:p>
          <a:p>
            <a:pPr lvl="1"/>
            <a:r>
              <a:rPr lang="en-US" sz="2000" dirty="0" smtClean="0"/>
              <a:t>Correlate changes in subtype with respect to Host and Host + Region to find the host type in which the </a:t>
            </a:r>
            <a:r>
              <a:rPr lang="en-US" sz="2000" dirty="0" err="1" smtClean="0"/>
              <a:t>reassortments</a:t>
            </a:r>
            <a:r>
              <a:rPr lang="en-US" sz="2000" dirty="0" smtClean="0"/>
              <a:t> occur</a:t>
            </a:r>
          </a:p>
          <a:p>
            <a:pPr lvl="1"/>
            <a:r>
              <a:rPr lang="en-US" sz="2000" dirty="0" smtClean="0"/>
              <a:t>Calculate TMRCA and Host type (for the MRCA) for European and North American Sequences</a:t>
            </a:r>
          </a:p>
          <a:p>
            <a:r>
              <a:rPr lang="en-US" sz="2400" dirty="0" smtClean="0"/>
              <a:t>Also use continuous diffusion + Host discrete trait</a:t>
            </a:r>
          </a:p>
          <a:p>
            <a:pPr lvl="1"/>
            <a:r>
              <a:rPr lang="en-US" sz="2000" dirty="0" smtClean="0"/>
              <a:t>Reveals the route of infection  -  movie (!)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650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Evolutionary Rates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173310"/>
              </p:ext>
            </p:extLst>
          </p:nvPr>
        </p:nvGraphicFramePr>
        <p:xfrm>
          <a:off x="467544" y="1412776"/>
          <a:ext cx="813690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944216"/>
                <a:gridCol w="1872208"/>
                <a:gridCol w="1656184"/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RNA Viruses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DNA Viruses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Bacteria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Replication &amp; Evolution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Fast and error prone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Slower, more conserved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Very slow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Genome size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8-14kb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20-200kb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4Mb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Mutations per year</a:t>
                      </a:r>
                      <a:r>
                        <a:rPr lang="en-GB" sz="2400" baseline="0" dirty="0" smtClean="0"/>
                        <a:t> 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10-100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1-20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0-1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0382" y="3861048"/>
            <a:ext cx="3345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Classical Swine Fever</a:t>
            </a:r>
          </a:p>
          <a:p>
            <a:pPr algn="ctr"/>
            <a:r>
              <a:rPr lang="en-GB" sz="2400" dirty="0" smtClean="0"/>
              <a:t>Bovine Viral Diarrhoea</a:t>
            </a:r>
          </a:p>
          <a:p>
            <a:pPr algn="ctr"/>
            <a:r>
              <a:rPr lang="en-GB" sz="2400" dirty="0" smtClean="0"/>
              <a:t>Foot-and-Mouth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93047" y="5622339"/>
            <a:ext cx="2677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Avian influenza</a:t>
            </a:r>
          </a:p>
          <a:p>
            <a:pPr algn="ctr"/>
            <a:r>
              <a:rPr lang="en-GB" sz="2400" dirty="0" err="1" smtClean="0"/>
              <a:t>Schmallenberg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234362" y="5622339"/>
            <a:ext cx="3438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Blue Tongue</a:t>
            </a:r>
          </a:p>
          <a:p>
            <a:pPr algn="ctr"/>
            <a:r>
              <a:rPr lang="en-GB" sz="2400" dirty="0" smtClean="0"/>
              <a:t>African Horse Sickness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92279" y="4642654"/>
            <a:ext cx="1419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Bovine Tb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918334"/>
            <a:ext cx="2869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African Swine Fever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515719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Segmented </a:t>
            </a:r>
            <a:r>
              <a:rPr lang="en-GB" dirty="0" err="1" smtClean="0"/>
              <a:t>ssRNA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166464" y="5157192"/>
            <a:ext cx="3573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Segmented </a:t>
            </a:r>
            <a:r>
              <a:rPr lang="en-GB" dirty="0" err="1" smtClean="0"/>
              <a:t>dsRNA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707904" y="3717032"/>
            <a:ext cx="144016" cy="6629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</p:cNvCxnSpPr>
          <p:nvPr/>
        </p:nvCxnSpPr>
        <p:spPr>
          <a:xfrm flipV="1">
            <a:off x="3570434" y="3789040"/>
            <a:ext cx="569518" cy="22487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0"/>
          </p:cNvCxnSpPr>
          <p:nvPr/>
        </p:nvCxnSpPr>
        <p:spPr>
          <a:xfrm flipH="1" flipV="1">
            <a:off x="6006928" y="3717032"/>
            <a:ext cx="1" cy="2013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0"/>
          </p:cNvCxnSpPr>
          <p:nvPr/>
        </p:nvCxnSpPr>
        <p:spPr>
          <a:xfrm flipH="1" flipV="1">
            <a:off x="7801896" y="3789040"/>
            <a:ext cx="1" cy="8536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41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9" t="4147" r="-1"/>
          <a:stretch/>
        </p:blipFill>
        <p:spPr>
          <a:xfrm>
            <a:off x="107504" y="1124745"/>
            <a:ext cx="8878448" cy="5544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7396" y="6335742"/>
            <a:ext cx="73989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By Thermos (Own work) [CC BY-SA 2.5 (http://creativecommons.org/licenses/by-sa/2.5)], via Wikimedia Commons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9209" y="1124744"/>
            <a:ext cx="8229600" cy="20882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Phylodynamics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traits can be useful !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Predictors for transmission patterns can be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identified</a:t>
            </a:r>
          </a:p>
          <a:p>
            <a:pPr>
              <a:spcBef>
                <a:spcPts val="600"/>
              </a:spcBef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Applicable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many systems: Influenza, FMD, Bovine TB, BVD</a:t>
            </a:r>
          </a:p>
          <a:p>
            <a:pPr>
              <a:spcBef>
                <a:spcPts val="600"/>
              </a:spcBef>
            </a:pP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288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Detailed information and sequences from GISAID – and often shared within a week of isolation</a:t>
            </a:r>
          </a:p>
          <a:p>
            <a:r>
              <a:rPr lang="en-GB" sz="2000" dirty="0" smtClean="0"/>
              <a:t>Submitting laboratories (H5N8/2):</a:t>
            </a:r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Global </a:t>
            </a:r>
            <a:r>
              <a:rPr lang="en-GB" sz="2000" dirty="0"/>
              <a:t>collaboration on H5N8 and related influenza viruses </a:t>
            </a:r>
            <a:r>
              <a:rPr lang="en-GB" sz="2000" dirty="0" smtClean="0"/>
              <a:t>– 16 countries</a:t>
            </a:r>
          </a:p>
          <a:p>
            <a:pPr lvl="1"/>
            <a:r>
              <a:rPr lang="en-GB" sz="2000" dirty="0"/>
              <a:t>Thijs </a:t>
            </a:r>
            <a:r>
              <a:rPr lang="en-GB" sz="2000" dirty="0" err="1"/>
              <a:t>Kuiken</a:t>
            </a:r>
            <a:r>
              <a:rPr lang="en-GB" sz="2000" dirty="0"/>
              <a:t> (Erasmus Medical </a:t>
            </a:r>
            <a:r>
              <a:rPr lang="en-GB" sz="2000" dirty="0" err="1" smtClean="0"/>
              <a:t>Center</a:t>
            </a:r>
            <a:r>
              <a:rPr lang="en-GB" sz="2000" dirty="0" smtClean="0"/>
              <a:t>)</a:t>
            </a:r>
          </a:p>
          <a:p>
            <a:pPr lvl="1"/>
            <a:r>
              <a:rPr lang="en-GB" sz="2000" dirty="0" smtClean="0"/>
              <a:t>Mark </a:t>
            </a:r>
            <a:r>
              <a:rPr lang="en-GB" sz="2000" dirty="0" err="1"/>
              <a:t>Woolhouse</a:t>
            </a:r>
            <a:r>
              <a:rPr lang="en-GB" sz="2000" dirty="0"/>
              <a:t> (University of Edinburgh</a:t>
            </a:r>
            <a:r>
              <a:rPr lang="en-GB" sz="2000" dirty="0" smtClean="0"/>
              <a:t>)</a:t>
            </a:r>
          </a:p>
          <a:p>
            <a:pPr lvl="1"/>
            <a:r>
              <a:rPr lang="en-GB" sz="2000" dirty="0" smtClean="0"/>
              <a:t>Martin </a:t>
            </a:r>
            <a:r>
              <a:rPr lang="en-GB" sz="2000" dirty="0"/>
              <a:t>Beer (Friedrich-</a:t>
            </a:r>
            <a:r>
              <a:rPr lang="en-GB" sz="2000" dirty="0" err="1"/>
              <a:t>Loeffler</a:t>
            </a:r>
            <a:r>
              <a:rPr lang="en-GB" sz="2000" dirty="0"/>
              <a:t> </a:t>
            </a:r>
            <a:r>
              <a:rPr lang="en-GB" sz="2000" dirty="0" smtClean="0"/>
              <a:t>Institute)</a:t>
            </a:r>
          </a:p>
          <a:p>
            <a:pPr lvl="1"/>
            <a:r>
              <a:rPr lang="en-GB" sz="2000" dirty="0" smtClean="0"/>
              <a:t>Ron </a:t>
            </a:r>
            <a:r>
              <a:rPr lang="en-GB" sz="2000" dirty="0" err="1"/>
              <a:t>Fouchier</a:t>
            </a:r>
            <a:r>
              <a:rPr lang="en-GB" sz="2000" dirty="0"/>
              <a:t> (Erasmus Medical </a:t>
            </a:r>
            <a:r>
              <a:rPr lang="en-GB" sz="2000" dirty="0" err="1"/>
              <a:t>Center</a:t>
            </a:r>
            <a:r>
              <a:rPr lang="en-GB" sz="2000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182"/>
            <a:ext cx="5715000" cy="646331"/>
          </a:xfrm>
        </p:spPr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831" y="1556792"/>
            <a:ext cx="1438476" cy="5906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2943" y="2343250"/>
            <a:ext cx="43770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Animal and Plant Health Agency (APHA), UK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Friedrich-</a:t>
            </a:r>
            <a:r>
              <a:rPr lang="en-GB" sz="1400" dirty="0" err="1"/>
              <a:t>Loeffler</a:t>
            </a:r>
            <a:r>
              <a:rPr lang="en-GB" sz="1400" dirty="0"/>
              <a:t>-</a:t>
            </a:r>
            <a:r>
              <a:rPr lang="en-GB" sz="1400" dirty="0" err="1"/>
              <a:t>Institut</a:t>
            </a:r>
            <a:r>
              <a:rPr lang="en-GB" sz="1400" dirty="0"/>
              <a:t>, Germany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Erasmus Medical </a:t>
            </a:r>
            <a:r>
              <a:rPr lang="en-GB" sz="1400" dirty="0" err="1"/>
              <a:t>Center</a:t>
            </a:r>
            <a:r>
              <a:rPr lang="en-GB" sz="1400" dirty="0"/>
              <a:t>, Netherlands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Central Veterinary Institute, </a:t>
            </a:r>
            <a:r>
              <a:rPr lang="en-GB" sz="1400" dirty="0" smtClean="0"/>
              <a:t>Netherlands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State Research </a:t>
            </a:r>
            <a:r>
              <a:rPr lang="en-GB" sz="1400" dirty="0" err="1"/>
              <a:t>Center</a:t>
            </a:r>
            <a:r>
              <a:rPr lang="en-GB" sz="1400" dirty="0"/>
              <a:t> of Virology and Biotechnology Vector, Russian Federation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err="1"/>
              <a:t>Istituto</a:t>
            </a:r>
            <a:r>
              <a:rPr lang="en-GB" sz="1400" dirty="0"/>
              <a:t> </a:t>
            </a:r>
            <a:r>
              <a:rPr lang="en-GB" sz="1400" dirty="0" err="1"/>
              <a:t>Zooprofilattico</a:t>
            </a:r>
            <a:r>
              <a:rPr lang="en-GB" sz="1400" dirty="0"/>
              <a:t> </a:t>
            </a:r>
            <a:r>
              <a:rPr lang="en-GB" sz="1400" dirty="0" err="1"/>
              <a:t>Sperimentale</a:t>
            </a:r>
            <a:r>
              <a:rPr lang="en-GB" sz="1400" dirty="0"/>
              <a:t> </a:t>
            </a:r>
            <a:r>
              <a:rPr lang="en-GB" sz="1400" dirty="0" err="1"/>
              <a:t>Delle</a:t>
            </a:r>
            <a:r>
              <a:rPr lang="en-GB" sz="1400" dirty="0"/>
              <a:t> </a:t>
            </a:r>
            <a:r>
              <a:rPr lang="en-GB" sz="1400" dirty="0" err="1"/>
              <a:t>Venezie</a:t>
            </a:r>
            <a:r>
              <a:rPr lang="en-GB" sz="1400" dirty="0"/>
              <a:t>, Italy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4595544" y="234325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National Institute of Animal Health, Japan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Kagoshima University, </a:t>
            </a:r>
            <a:r>
              <a:rPr lang="en-GB" sz="1400" dirty="0" smtClean="0"/>
              <a:t>Japan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Animal </a:t>
            </a:r>
            <a:r>
              <a:rPr lang="en-GB" sz="1400" dirty="0"/>
              <a:t>and Plant Quarantine Agency, Korea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National Institute of Environmental Research, Korea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Institute of Microbiology, Chinese Academy of Sciences, China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National Veterinary Services </a:t>
            </a:r>
            <a:r>
              <a:rPr lang="en-GB" sz="1400" dirty="0" smtClean="0"/>
              <a:t>Laboratories, USA</a:t>
            </a:r>
            <a:endParaRPr lang="en-GB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/>
              <a:t>National Centre for Foreign Animal Disease, Canada</a:t>
            </a:r>
          </a:p>
        </p:txBody>
      </p:sp>
    </p:spTree>
    <p:extLst>
      <p:ext uri="{BB962C8B-B14F-4D97-AF65-F5344CB8AC3E}">
        <p14:creationId xmlns:p14="http://schemas.microsoft.com/office/powerpoint/2010/main" val="80651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4527521" y="1945061"/>
            <a:ext cx="2948136" cy="324143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Rowland Kao</a:t>
            </a:r>
          </a:p>
          <a:p>
            <a:pPr>
              <a:spcBef>
                <a:spcPts val="0"/>
              </a:spcBef>
            </a:pPr>
            <a:r>
              <a:rPr lang="en-GB" dirty="0"/>
              <a:t>Thomas Doherty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Jessica </a:t>
            </a:r>
            <a:r>
              <a:rPr lang="en-GB" dirty="0"/>
              <a:t>Enright</a:t>
            </a:r>
          </a:p>
          <a:p>
            <a:pPr>
              <a:spcBef>
                <a:spcPts val="0"/>
              </a:spcBef>
            </a:pPr>
            <a:r>
              <a:rPr lang="en-GB" dirty="0"/>
              <a:t>Sibylle Mohr</a:t>
            </a:r>
          </a:p>
          <a:p>
            <a:pPr>
              <a:spcBef>
                <a:spcPts val="0"/>
              </a:spcBef>
            </a:pPr>
            <a:r>
              <a:rPr lang="en-GB" dirty="0"/>
              <a:t>Anthony O’Hare</a:t>
            </a:r>
          </a:p>
          <a:p>
            <a:pPr>
              <a:spcBef>
                <a:spcPts val="0"/>
              </a:spcBef>
            </a:pPr>
            <a:r>
              <a:rPr lang="en-GB" dirty="0"/>
              <a:t>Ruth Zadoks</a:t>
            </a:r>
          </a:p>
          <a:p>
            <a:pPr>
              <a:spcBef>
                <a:spcPts val="0"/>
              </a:spcBef>
            </a:pPr>
            <a:r>
              <a:rPr lang="en-GB" dirty="0"/>
              <a:t>George </a:t>
            </a:r>
            <a:r>
              <a:rPr lang="en-GB" dirty="0" smtClean="0"/>
              <a:t>Russell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142465" y="2014513"/>
            <a:ext cx="4316288" cy="39013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smtClean="0"/>
              <a:t>Mark </a:t>
            </a:r>
            <a:r>
              <a:rPr lang="en-GB" dirty="0" err="1" smtClean="0"/>
              <a:t>Woolhouse</a:t>
            </a:r>
            <a:endParaRPr lang="en-GB" dirty="0" smtClean="0"/>
          </a:p>
          <a:p>
            <a:pPr>
              <a:spcBef>
                <a:spcPts val="0"/>
              </a:spcBef>
            </a:pPr>
            <a:r>
              <a:rPr lang="en-GB" dirty="0"/>
              <a:t>Andrew </a:t>
            </a:r>
            <a:r>
              <a:rPr lang="en-GB" dirty="0" smtClean="0"/>
              <a:t>Rambaut</a:t>
            </a:r>
          </a:p>
          <a:p>
            <a:pPr>
              <a:spcBef>
                <a:spcPts val="0"/>
              </a:spcBef>
            </a:pPr>
            <a:r>
              <a:rPr lang="en-GB" dirty="0"/>
              <a:t>Lu </a:t>
            </a:r>
            <a:r>
              <a:rPr lang="en-GB" dirty="0" err="1"/>
              <a:t>Lu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Matthew </a:t>
            </a:r>
            <a:r>
              <a:rPr lang="en-GB" dirty="0" smtClean="0"/>
              <a:t>Hall</a:t>
            </a:r>
            <a:endParaRPr lang="en-GB" dirty="0"/>
          </a:p>
          <a:p>
            <a:pPr>
              <a:spcBef>
                <a:spcPts val="0"/>
              </a:spcBef>
            </a:pPr>
            <a:r>
              <a:rPr lang="en-GB" dirty="0"/>
              <a:t>Andrew J. Leigh Brown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Emma </a:t>
            </a:r>
            <a:r>
              <a:rPr lang="en-GB" dirty="0"/>
              <a:t>Hodcroft</a:t>
            </a:r>
          </a:p>
          <a:p>
            <a:pPr>
              <a:spcBef>
                <a:spcPts val="0"/>
              </a:spcBef>
            </a:pPr>
            <a:r>
              <a:rPr lang="en-GB" dirty="0"/>
              <a:t>Manon </a:t>
            </a:r>
            <a:r>
              <a:rPr lang="en-GB" dirty="0" smtClean="0"/>
              <a:t>Ragonnet-Cronin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Mojca Zelnikar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Florian Duchatel</a:t>
            </a:r>
            <a:endParaRPr lang="en-GB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 bwMode="auto">
          <a:xfrm>
            <a:off x="7624142" y="980728"/>
            <a:ext cx="1224122" cy="4935117"/>
            <a:chOff x="7279274" y="292881"/>
            <a:chExt cx="1685213" cy="6264696"/>
          </a:xfrm>
        </p:grpSpPr>
        <p:pic>
          <p:nvPicPr>
            <p:cNvPr id="5" name="Picture 35" descr="BioSSLOGO.bm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733135" y="1517017"/>
              <a:ext cx="791578" cy="833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6" descr="JHI_logo_CMYK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85031" y="2525129"/>
              <a:ext cx="1487785" cy="666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7" descr="Moredun_small.jpg"/>
            <p:cNvPicPr>
              <a:picLocks noChangeAspect="1" noChangeArrowheads="1"/>
            </p:cNvPicPr>
            <p:nvPr/>
          </p:nvPicPr>
          <p:blipFill>
            <a:blip r:embed="rId4" cstate="print"/>
            <a:srcRect b="21825"/>
            <a:stretch>
              <a:fillRect/>
            </a:stretch>
          </p:blipFill>
          <p:spPr bwMode="auto">
            <a:xfrm>
              <a:off x="7439761" y="3418353"/>
              <a:ext cx="1378326" cy="6909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8" descr="Uni-of-Edin-logo-2-col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99754" y="4284085"/>
              <a:ext cx="858338" cy="833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9" descr="RI_new_logo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377930" y="5933961"/>
              <a:ext cx="1501989" cy="623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 descr="UniofGlasgow_CMYK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93362" y="5247014"/>
              <a:ext cx="1671125" cy="518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79274" y="292881"/>
              <a:ext cx="1646951" cy="1190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13" descr="uos_logo_rg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382744"/>
            <a:ext cx="1368153" cy="45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New EPIC logo Final Red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38390" y="1151703"/>
            <a:ext cx="1574040" cy="70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6" y="1196752"/>
            <a:ext cx="3876339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www.biobest.co.uk/images/design/biobest-logo-20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050" y="6093296"/>
            <a:ext cx="1657629" cy="56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SAC Consulti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958694"/>
            <a:ext cx="748691" cy="74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71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r="6219" b="15513"/>
          <a:stretch/>
        </p:blipFill>
        <p:spPr>
          <a:xfrm>
            <a:off x="-95095" y="-27384"/>
            <a:ext cx="9644966" cy="6984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Thank you 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775" y="6165304"/>
            <a:ext cx="4839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Samantha.Lycett@ed.ac.uk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1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Trees, Traits and </a:t>
            </a:r>
            <a:r>
              <a:rPr lang="en-GB" dirty="0" err="1" smtClean="0"/>
              <a:t>Phylogeography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0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Trees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“plain” tree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84" y="1916832"/>
            <a:ext cx="5820588" cy="4384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5896" y="5157192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root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1058" y="2978726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branches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8511" y="2413320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</a:t>
            </a:r>
            <a:r>
              <a:rPr lang="en-GB" dirty="0" smtClean="0">
                <a:solidFill>
                  <a:schemeClr val="bg1"/>
                </a:solidFill>
              </a:rPr>
              <a:t>eaves (tips)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6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Trees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435280" cy="4983163"/>
          </a:xfrm>
        </p:spPr>
        <p:txBody>
          <a:bodyPr/>
          <a:lstStyle/>
          <a:p>
            <a:r>
              <a:rPr lang="en-GB" dirty="0" smtClean="0"/>
              <a:t>A “plain” tree – timescale by molecular clock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78" y="2478979"/>
            <a:ext cx="3581900" cy="2697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5798" y="3803753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root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182487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branches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5157192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l</a:t>
            </a:r>
            <a:r>
              <a:rPr lang="en-GB" dirty="0" smtClean="0">
                <a:solidFill>
                  <a:schemeClr val="bg1"/>
                </a:solidFill>
              </a:rPr>
              <a:t>eaves (tips)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381152" y="1794573"/>
            <a:ext cx="5319389" cy="4782017"/>
            <a:chOff x="3381152" y="1794573"/>
            <a:chExt cx="5319389" cy="478201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3874" y="1794573"/>
              <a:ext cx="5106667" cy="406666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381152" y="5930259"/>
              <a:ext cx="44252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 smtClean="0">
                  <a:solidFill>
                    <a:schemeClr val="accent1"/>
                  </a:solidFill>
                </a:rPr>
                <a:t>Time to most recent common ancestor</a:t>
              </a:r>
            </a:p>
            <a:p>
              <a:r>
                <a:rPr lang="en-GB" sz="1800" b="1" dirty="0" smtClean="0">
                  <a:solidFill>
                    <a:schemeClr val="accent1"/>
                  </a:solidFill>
                </a:rPr>
                <a:t>(root age)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3593874" y="4869160"/>
              <a:ext cx="0" cy="10610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218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Trees and Traits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dirty="0" smtClean="0"/>
              <a:t>Add traits to the tips;</a:t>
            </a:r>
          </a:p>
          <a:p>
            <a:pPr>
              <a:spcBef>
                <a:spcPts val="600"/>
              </a:spcBef>
            </a:pPr>
            <a:r>
              <a:rPr lang="en-GB" dirty="0"/>
              <a:t>I</a:t>
            </a:r>
            <a:r>
              <a:rPr lang="en-GB" dirty="0" smtClean="0"/>
              <a:t>nfer ancestral states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80297"/>
            <a:ext cx="2648903" cy="26489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3619182"/>
            <a:ext cx="3097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(decorated tree)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30831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48790" y="4653136"/>
            <a:ext cx="839967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Add locations to phylogenetic tree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Estimate transition rates </a:t>
            </a:r>
            <a:r>
              <a:rPr lang="en-GB" dirty="0"/>
              <a:t>between locations along </a:t>
            </a:r>
            <a:r>
              <a:rPr lang="en-GB" dirty="0" smtClean="0"/>
              <a:t>branches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Transmission pattern represented by rate matrix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92064" y="1023119"/>
            <a:ext cx="345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Transition Rate Matrix (M)</a:t>
            </a:r>
            <a:endParaRPr lang="en-GB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179512" y="980728"/>
            <a:ext cx="3755637" cy="3672408"/>
            <a:chOff x="179512" y="1266872"/>
            <a:chExt cx="3755637" cy="367240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26" t="12985" r="8091" b="17040"/>
            <a:stretch/>
          </p:blipFill>
          <p:spPr>
            <a:xfrm>
              <a:off x="395536" y="1743211"/>
              <a:ext cx="3539613" cy="312406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79512" y="4075184"/>
              <a:ext cx="936104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4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88666" y="2058960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rgbClr val="9900FF"/>
                  </a:solidFill>
                </a:rPr>
                <a:t>A</a:t>
              </a:r>
              <a:endParaRPr lang="en-GB" sz="2000" dirty="0">
                <a:solidFill>
                  <a:srgbClr val="9900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47008" y="396310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rgbClr val="92D050"/>
                  </a:solidFill>
                </a:rPr>
                <a:t>B</a:t>
              </a:r>
              <a:endParaRPr lang="en-GB" sz="2000" dirty="0">
                <a:solidFill>
                  <a:srgbClr val="92D05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67744" y="2274984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rgbClr val="33CCFF"/>
                  </a:solidFill>
                </a:rPr>
                <a:t>C</a:t>
              </a:r>
              <a:endParaRPr lang="en-GB" sz="2000" dirty="0">
                <a:solidFill>
                  <a:srgbClr val="33CC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76698" y="273897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solidFill>
                    <a:srgbClr val="FF0000"/>
                  </a:solidFill>
                </a:rPr>
                <a:t>D</a:t>
              </a:r>
              <a:endParaRPr lang="en-GB" sz="20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3528" y="1266872"/>
              <a:ext cx="32228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Tree with Location Traits</a:t>
              </a:r>
              <a:endParaRPr lang="en-GB" sz="2400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118374"/>
            <a:ext cx="7592144" cy="646331"/>
          </a:xfrm>
        </p:spPr>
        <p:txBody>
          <a:bodyPr/>
          <a:lstStyle/>
          <a:p>
            <a:r>
              <a:rPr lang="en-GB" dirty="0" smtClean="0"/>
              <a:t>Discrete Trait Models</a:t>
            </a:r>
            <a:endParaRPr lang="en-GB" dirty="0"/>
          </a:p>
        </p:txBody>
      </p:sp>
      <p:sp>
        <p:nvSpPr>
          <p:cNvPr id="15" name="TextBox 4"/>
          <p:cNvSpPr txBox="1"/>
          <p:nvPr/>
        </p:nvSpPr>
        <p:spPr>
          <a:xfrm>
            <a:off x="4637840" y="3349010"/>
            <a:ext cx="3881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Probability of Ancestral state (x’), given branch length t and child state x:</a:t>
            </a:r>
            <a:endParaRPr lang="en-GB" dirty="0"/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775" y="3995341"/>
            <a:ext cx="26527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3909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89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Roslin Colours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FB34B"/>
      </a:accent1>
      <a:accent2>
        <a:srgbClr val="E4650F"/>
      </a:accent2>
      <a:accent3>
        <a:srgbClr val="67BDE6"/>
      </a:accent3>
      <a:accent4>
        <a:srgbClr val="CE3286"/>
      </a:accent4>
      <a:accent5>
        <a:srgbClr val="FFFF00"/>
      </a:accent5>
      <a:accent6>
        <a:srgbClr val="FF0000"/>
      </a:accent6>
      <a:hlink>
        <a:srgbClr val="E4650F"/>
      </a:hlink>
      <a:folHlink>
        <a:srgbClr val="E4650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1004</TotalTime>
  <Words>2196</Words>
  <Application>Microsoft Macintosh PowerPoint</Application>
  <PresentationFormat>On-screen Show (4:3)</PresentationFormat>
  <Paragraphs>397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blank</vt:lpstr>
      <vt:lpstr>Inferring transmission patterns in animal disease systems using phylogenetics</vt:lpstr>
      <vt:lpstr>Outline</vt:lpstr>
      <vt:lpstr>Pathogen Sequence Data</vt:lpstr>
      <vt:lpstr>Evolutionary Rates</vt:lpstr>
      <vt:lpstr>Trees, Traits and Phylogeography</vt:lpstr>
      <vt:lpstr>Trees</vt:lpstr>
      <vt:lpstr>Trees</vt:lpstr>
      <vt:lpstr>Trees and Traits</vt:lpstr>
      <vt:lpstr>Discrete Trait Models</vt:lpstr>
      <vt:lpstr>Trees and Traits</vt:lpstr>
      <vt:lpstr>Spatial Diffusion</vt:lpstr>
      <vt:lpstr>Spatial Reconstruction</vt:lpstr>
      <vt:lpstr>Current Methods Menu (BEAST)</vt:lpstr>
      <vt:lpstr>Approximations</vt:lpstr>
      <vt:lpstr>Resolving Transmission Patterns</vt:lpstr>
      <vt:lpstr>Simulate Trees</vt:lpstr>
      <vt:lpstr>Simulate Sequences</vt:lpstr>
      <vt:lpstr>Finding the correct pattern</vt:lpstr>
      <vt:lpstr>Phylodynamics using BEAST</vt:lpstr>
      <vt:lpstr>Detecting Line Population Structure</vt:lpstr>
      <vt:lpstr>Detecting Star Population Structure</vt:lpstr>
      <vt:lpstr>Example : Bovine Viral Diahorrea and use of movement network data</vt:lpstr>
      <vt:lpstr>Bovine Viral Diarrhoea</vt:lpstr>
      <vt:lpstr>Inferring Transmission Patterns</vt:lpstr>
      <vt:lpstr>Spatially Distributed Clusters</vt:lpstr>
      <vt:lpstr>Transmission Patterns</vt:lpstr>
      <vt:lpstr>Can we find factors that influence the transmission pattern ?</vt:lpstr>
      <vt:lpstr>Integrating Network Data</vt:lpstr>
      <vt:lpstr>Cattle Tracing System Network</vt:lpstr>
      <vt:lpstr>GLM Results</vt:lpstr>
      <vt:lpstr>BVD Summary</vt:lpstr>
      <vt:lpstr>Example: Avian Influenza and Correlated Traits</vt:lpstr>
      <vt:lpstr>Influenza Viruses</vt:lpstr>
      <vt:lpstr>A Brief History of High Path Bird Flu (H5)</vt:lpstr>
      <vt:lpstr>A Brief History of High Path Bird Flu (H5)</vt:lpstr>
      <vt:lpstr>A Brief History of High Path Bird Flu (H5)</vt:lpstr>
      <vt:lpstr>Jan – Apr 2015 (OIE data)</vt:lpstr>
      <vt:lpstr>Global Consortium on H5NX</vt:lpstr>
      <vt:lpstr>Outline of analysis</vt:lpstr>
      <vt:lpstr>Conclusions</vt:lpstr>
      <vt:lpstr>Acknowledgements</vt:lpstr>
      <vt:lpstr>Acknowledgements</vt:lpstr>
      <vt:lpstr>Thank you !</vt:lpstr>
    </vt:vector>
  </TitlesOfParts>
  <Company>University of Edinburgh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 Phylodynamics – transmission pattern inference with host species jumps and reassortment</dc:title>
  <dc:creator>LYCETT Samantha</dc:creator>
  <cp:lastModifiedBy>Samantha Lycett</cp:lastModifiedBy>
  <cp:revision>193</cp:revision>
  <dcterms:created xsi:type="dcterms:W3CDTF">2015-01-13T16:58:26Z</dcterms:created>
  <dcterms:modified xsi:type="dcterms:W3CDTF">2016-06-01T20:10:37Z</dcterms:modified>
</cp:coreProperties>
</file>